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Lst>
  <p:sldSz cx="9144000" cy="6858000"/>
  <p:notesSz cx="6858000" cy="9144000"/>
  <p:defaultTextStyle>
    <a:lvl1pPr defTabSz="457200">
      <a:defRPr>
        <a:latin typeface="Calibri"/>
        <a:ea typeface="Calibri"/>
        <a:cs typeface="Calibri"/>
        <a:sym typeface="Calibri"/>
      </a:defRPr>
    </a:lvl1pPr>
    <a:lvl2pPr defTabSz="457200">
      <a:defRPr>
        <a:latin typeface="Calibri"/>
        <a:ea typeface="Calibri"/>
        <a:cs typeface="Calibri"/>
        <a:sym typeface="Calibri"/>
      </a:defRPr>
    </a:lvl2pPr>
    <a:lvl3pPr defTabSz="457200">
      <a:defRPr>
        <a:latin typeface="Calibri"/>
        <a:ea typeface="Calibri"/>
        <a:cs typeface="Calibri"/>
        <a:sym typeface="Calibri"/>
      </a:defRPr>
    </a:lvl3pPr>
    <a:lvl4pPr defTabSz="457200">
      <a:defRPr>
        <a:latin typeface="Calibri"/>
        <a:ea typeface="Calibri"/>
        <a:cs typeface="Calibri"/>
        <a:sym typeface="Calibri"/>
      </a:defRPr>
    </a:lvl4pPr>
    <a:lvl5pPr defTabSz="457200">
      <a:defRPr>
        <a:latin typeface="Calibri"/>
        <a:ea typeface="Calibri"/>
        <a:cs typeface="Calibri"/>
        <a:sym typeface="Calibri"/>
      </a:defRPr>
    </a:lvl5pPr>
    <a:lvl6pPr defTabSz="457200">
      <a:defRPr>
        <a:latin typeface="Calibri"/>
        <a:ea typeface="Calibri"/>
        <a:cs typeface="Calibri"/>
        <a:sym typeface="Calibri"/>
      </a:defRPr>
    </a:lvl6pPr>
    <a:lvl7pPr defTabSz="457200">
      <a:defRPr>
        <a:latin typeface="Calibri"/>
        <a:ea typeface="Calibri"/>
        <a:cs typeface="Calibri"/>
        <a:sym typeface="Calibri"/>
      </a:defRPr>
    </a:lvl7pPr>
    <a:lvl8pPr defTabSz="457200">
      <a:defRPr>
        <a:latin typeface="Calibri"/>
        <a:ea typeface="Calibri"/>
        <a:cs typeface="Calibri"/>
        <a:sym typeface="Calibri"/>
      </a:defRPr>
    </a:lvl8pPr>
    <a:lvl9pPr defTabSz="4572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lvl="0"/>
          </a:p>
        </p:txBody>
      </p:sp>
      <p:sp>
        <p:nvSpPr>
          <p:cNvPr id="135" name="Shape 13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Title Text</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Title Text</a:t>
            </a:r>
          </a:p>
        </p:txBody>
      </p:sp>
      <p:sp>
        <p:nvSpPr>
          <p:cNvPr id="40" name="Shape 4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3"/>
          </a:xfrm>
          <a:prstGeom prst="rect">
            <a:avLst/>
          </a:prstGeom>
        </p:spPr>
        <p:txBody>
          <a:bodyPr/>
          <a:lstStyle/>
          <a:p>
            <a:pPr lvl="0">
              <a:defRPr sz="1800"/>
            </a:pPr>
            <a:r>
              <a:rPr sz="4400"/>
              <a:t>Title Text</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Custom Layout">
    <p:spTree>
      <p:nvGrpSpPr>
        <p:cNvPr id="1" name=""/>
        <p:cNvGrpSpPr/>
        <p:nvPr/>
      </p:nvGrpSpPr>
      <p:grpSpPr>
        <a:xfrm>
          <a:off x="0" y="0"/>
          <a:ext cx="0" cy="0"/>
          <a:chOff x="0" y="0"/>
          <a:chExt cx="0" cy="0"/>
        </a:xfrm>
      </p:grpSpPr>
      <p:sp>
        <p:nvSpPr>
          <p:cNvPr id="47" name="Shape 47"/>
          <p:cNvSpPr/>
          <p:nvPr>
            <p:ph type="title"/>
          </p:nvPr>
        </p:nvSpPr>
        <p:spPr>
          <a:xfrm>
            <a:off x="457200" y="0"/>
            <a:ext cx="8229600" cy="1692277"/>
          </a:xfrm>
          <a:prstGeom prst="rect">
            <a:avLst/>
          </a:prstGeom>
        </p:spPr>
        <p:txBody>
          <a:bodyPr/>
          <a:lstStyle/>
          <a:p>
            <a:pPr lvl="0">
              <a:defRPr sz="1800"/>
            </a:pPr>
            <a:r>
              <a:rPr sz="4400"/>
              <a:t>Title Text</a:t>
            </a:r>
          </a:p>
        </p:txBody>
      </p:sp>
      <p:sp>
        <p:nvSpPr>
          <p:cNvPr id="48" name="Shape 48"/>
          <p:cNvSpPr/>
          <p:nvPr>
            <p:ph type="sldNum" sz="quarter" idx="2"/>
          </p:nvPr>
        </p:nvSpPr>
        <p:spPr>
          <a:xfrm>
            <a:off x="8428179" y="6404293"/>
            <a:ext cx="258622" cy="269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1_Custom Layout">
    <p:spTree>
      <p:nvGrpSpPr>
        <p:cNvPr id="1" name=""/>
        <p:cNvGrpSpPr/>
        <p:nvPr/>
      </p:nvGrpSpPr>
      <p:grpSpPr>
        <a:xfrm>
          <a:off x="0" y="0"/>
          <a:ext cx="0" cy="0"/>
          <a:chOff x="0" y="0"/>
          <a:chExt cx="0" cy="0"/>
        </a:xfrm>
      </p:grpSpPr>
      <p:sp>
        <p:nvSpPr>
          <p:cNvPr id="50" name="Shape 50"/>
          <p:cNvSpPr/>
          <p:nvPr>
            <p:ph type="title"/>
          </p:nvPr>
        </p:nvSpPr>
        <p:spPr>
          <a:xfrm>
            <a:off x="457200" y="0"/>
            <a:ext cx="8229600" cy="1692277"/>
          </a:xfrm>
          <a:prstGeom prst="rect">
            <a:avLst/>
          </a:prstGeom>
        </p:spPr>
        <p:txBody>
          <a:bodyPr/>
          <a:lstStyle/>
          <a:p>
            <a:pPr lvl="0">
              <a:defRPr sz="1800"/>
            </a:pPr>
            <a:r>
              <a:rPr sz="4400"/>
              <a:t>Title Text</a:t>
            </a:r>
          </a:p>
        </p:txBody>
      </p:sp>
      <p:sp>
        <p:nvSpPr>
          <p:cNvPr id="51" name="Shape 5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53" name="Shape 53"/>
          <p:cNvSpPr/>
          <p:nvPr>
            <p:ph type="title"/>
          </p:nvPr>
        </p:nvSpPr>
        <p:spPr>
          <a:xfrm>
            <a:off x="685800" y="1844675"/>
            <a:ext cx="7772400" cy="2041525"/>
          </a:xfrm>
          <a:prstGeom prst="rect">
            <a:avLst/>
          </a:prstGeom>
        </p:spPr>
        <p:txBody>
          <a:bodyPr/>
          <a:lstStyle/>
          <a:p>
            <a:pPr lvl="0">
              <a:defRPr sz="1800"/>
            </a:pPr>
            <a:r>
              <a:rPr sz="4400"/>
              <a:t>Title Text</a:t>
            </a:r>
          </a:p>
        </p:txBody>
      </p:sp>
      <p:sp>
        <p:nvSpPr>
          <p:cNvPr id="54" name="Shape 54"/>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55" name="Shape 5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lvl="0">
              <a:defRPr sz="1800"/>
            </a:pPr>
            <a:r>
              <a:rPr sz="4400"/>
              <a:t>Title Text</a:t>
            </a:r>
          </a:p>
        </p:txBody>
      </p:sp>
      <p:sp>
        <p:nvSpPr>
          <p:cNvPr id="58" name="Shape 5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59" name="Shape 5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61" name="Shape 61"/>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Title Text</a:t>
            </a:r>
          </a:p>
        </p:txBody>
      </p:sp>
      <p:sp>
        <p:nvSpPr>
          <p:cNvPr id="62" name="Shape 62"/>
          <p:cNvSpPr/>
          <p:nvPr>
            <p:ph type="body"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63" name="Shape 6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65" name="Shape 65"/>
          <p:cNvSpPr/>
          <p:nvPr>
            <p:ph type="title"/>
          </p:nvPr>
        </p:nvSpPr>
        <p:spPr>
          <a:prstGeom prst="rect">
            <a:avLst/>
          </a:prstGeom>
        </p:spPr>
        <p:txBody>
          <a:bodyPr/>
          <a:lstStyle/>
          <a:p>
            <a:pPr lvl="0">
              <a:defRPr sz="1800"/>
            </a:pPr>
            <a:r>
              <a:rPr sz="4400"/>
              <a:t>Title Text</a:t>
            </a:r>
          </a:p>
        </p:txBody>
      </p:sp>
      <p:sp>
        <p:nvSpPr>
          <p:cNvPr id="66" name="Shape 66"/>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67" name="Shape 6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69" name="Shape 69"/>
          <p:cNvSpPr/>
          <p:nvPr>
            <p:ph type="title"/>
          </p:nvPr>
        </p:nvSpPr>
        <p:spPr>
          <a:xfrm>
            <a:off x="457200" y="256810"/>
            <a:ext cx="8229600" cy="1178657"/>
          </a:xfrm>
          <a:prstGeom prst="rect">
            <a:avLst/>
          </a:prstGeom>
        </p:spPr>
        <p:txBody>
          <a:bodyPr/>
          <a:lstStyle/>
          <a:p>
            <a:pPr lvl="0">
              <a:defRPr sz="1800"/>
            </a:pPr>
            <a:r>
              <a:rPr sz="4400"/>
              <a:t>Title Text</a:t>
            </a:r>
          </a:p>
        </p:txBody>
      </p:sp>
      <p:sp>
        <p:nvSpPr>
          <p:cNvPr id="70" name="Shape 70"/>
          <p:cNvSpPr/>
          <p:nvPr>
            <p:ph type="body" idx="1"/>
          </p:nvPr>
        </p:nvSpPr>
        <p:spPr>
          <a:xfrm>
            <a:off x="457200" y="1435466"/>
            <a:ext cx="4040188" cy="739409"/>
          </a:xfrm>
          <a:prstGeom prst="rect">
            <a:avLst/>
          </a:prstGeom>
        </p:spPr>
        <p:txBody>
          <a:bodyPr anchor="b"/>
          <a:lstStyle>
            <a:lvl1pPr marL="0" indent="0">
              <a:spcBef>
                <a:spcPts val="500"/>
              </a:spcBef>
              <a:buSzTx/>
              <a:buFontTx/>
              <a:buNone/>
              <a:defRPr b="1" sz="2400"/>
            </a:lvl1pPr>
            <a:lvl2pPr marL="0" indent="0">
              <a:spcBef>
                <a:spcPts val="500"/>
              </a:spcBef>
              <a:buSzTx/>
              <a:buFontTx/>
              <a:buNone/>
              <a:defRPr b="1" sz="2400"/>
            </a:lvl2pPr>
            <a:lvl3pPr marL="0" indent="0">
              <a:spcBef>
                <a:spcPts val="500"/>
              </a:spcBef>
              <a:buSzTx/>
              <a:buFontTx/>
              <a:buNone/>
              <a:defRPr b="1" sz="2400"/>
            </a:lvl3pPr>
            <a:lvl4pPr marL="0" indent="0">
              <a:spcBef>
                <a:spcPts val="500"/>
              </a:spcBef>
              <a:buSzTx/>
              <a:buFontTx/>
              <a:buNone/>
              <a:defRPr b="1" sz="2400"/>
            </a:lvl4pPr>
            <a:lvl5pPr marL="0" indent="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71" name="Shape 71"/>
          <p:cNvSpPr/>
          <p:nvPr>
            <p:ph type="sldNum" sz="quarter" idx="2"/>
          </p:nvPr>
        </p:nvSpPr>
        <p:spPr>
          <a:xfrm>
            <a:off x="8428179" y="6404293"/>
            <a:ext cx="258622" cy="269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73" name="Shape 73"/>
          <p:cNvSpPr/>
          <p:nvPr>
            <p:ph type="title"/>
          </p:nvPr>
        </p:nvSpPr>
        <p:spPr>
          <a:xfrm>
            <a:off x="457200" y="0"/>
            <a:ext cx="8229600" cy="1692277"/>
          </a:xfrm>
          <a:prstGeom prst="rect">
            <a:avLst/>
          </a:prstGeom>
        </p:spPr>
        <p:txBody>
          <a:bodyPr/>
          <a:lstStyle/>
          <a:p>
            <a:pPr lvl="0">
              <a:defRPr sz="1800"/>
            </a:pPr>
            <a:r>
              <a:rPr sz="4400"/>
              <a:t>Title Text</a:t>
            </a:r>
          </a:p>
        </p:txBody>
      </p:sp>
      <p:sp>
        <p:nvSpPr>
          <p:cNvPr id="74" name="Shape 7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Title Text</a:t>
            </a:r>
          </a:p>
        </p:txBody>
      </p:sp>
      <p:sp>
        <p:nvSpPr>
          <p:cNvPr id="11" name="Shape 11"/>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76" name="Shape 7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8" name="Shape 78"/>
          <p:cNvSpPr/>
          <p:nvPr>
            <p:ph type="title"/>
          </p:nvPr>
        </p:nvSpPr>
        <p:spPr>
          <a:xfrm>
            <a:off x="457200" y="0"/>
            <a:ext cx="3008315" cy="1435100"/>
          </a:xfrm>
          <a:prstGeom prst="rect">
            <a:avLst/>
          </a:prstGeom>
        </p:spPr>
        <p:txBody>
          <a:bodyPr anchor="b"/>
          <a:lstStyle>
            <a:lvl1pPr algn="l">
              <a:defRPr b="1" sz="2000"/>
            </a:lvl1pPr>
          </a:lstStyle>
          <a:p>
            <a:pPr lvl="0">
              <a:defRPr b="0" sz="1800"/>
            </a:pPr>
            <a:r>
              <a:rPr b="1" sz="2000"/>
              <a:t>Title Text</a:t>
            </a:r>
          </a:p>
        </p:txBody>
      </p:sp>
      <p:sp>
        <p:nvSpPr>
          <p:cNvPr id="79" name="Shape 79"/>
          <p:cNvSpPr/>
          <p:nvPr>
            <p:ph type="body" idx="1"/>
          </p:nvPr>
        </p:nvSpPr>
        <p:spPr>
          <a:xfrm>
            <a:off x="3575050" y="273050"/>
            <a:ext cx="5111750" cy="65849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80" name="Shape 8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Shape 82"/>
          <p:cNvSpPr/>
          <p:nvPr>
            <p:ph type="title"/>
          </p:nvPr>
        </p:nvSpPr>
        <p:spPr>
          <a:xfrm>
            <a:off x="1792288" y="4800600"/>
            <a:ext cx="5486402" cy="566738"/>
          </a:xfrm>
          <a:prstGeom prst="rect">
            <a:avLst/>
          </a:prstGeom>
        </p:spPr>
        <p:txBody>
          <a:bodyPr anchor="b"/>
          <a:lstStyle>
            <a:lvl1pPr algn="l">
              <a:defRPr b="1" sz="2000"/>
            </a:lvl1pPr>
          </a:lstStyle>
          <a:p>
            <a:pPr lvl="0">
              <a:defRPr b="0" sz="1800"/>
            </a:pPr>
            <a:r>
              <a:rPr b="1" sz="2000"/>
              <a:t>Title Text</a:t>
            </a:r>
          </a:p>
        </p:txBody>
      </p:sp>
      <p:sp>
        <p:nvSpPr>
          <p:cNvPr id="83" name="Shape 83"/>
          <p:cNvSpPr/>
          <p:nvPr>
            <p:ph type="body"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84" name="Shape 8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86" name="Shape 86"/>
          <p:cNvSpPr/>
          <p:nvPr>
            <p:ph type="title"/>
          </p:nvPr>
        </p:nvSpPr>
        <p:spPr>
          <a:prstGeom prst="rect">
            <a:avLst/>
          </a:prstGeom>
        </p:spPr>
        <p:txBody>
          <a:bodyPr/>
          <a:lstStyle/>
          <a:p>
            <a:pPr lvl="0">
              <a:defRPr sz="1800"/>
            </a:pPr>
            <a:r>
              <a:rPr sz="4400"/>
              <a:t>Title Text</a:t>
            </a:r>
          </a:p>
        </p:txBody>
      </p:sp>
      <p:sp>
        <p:nvSpPr>
          <p:cNvPr id="87" name="Shape 87"/>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88" name="Shape 8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90" name="Shape 90"/>
          <p:cNvSpPr/>
          <p:nvPr>
            <p:ph type="title"/>
          </p:nvPr>
        </p:nvSpPr>
        <p:spPr>
          <a:xfrm>
            <a:off x="6629400" y="0"/>
            <a:ext cx="2057400" cy="6400803"/>
          </a:xfrm>
          <a:prstGeom prst="rect">
            <a:avLst/>
          </a:prstGeom>
        </p:spPr>
        <p:txBody>
          <a:bodyPr/>
          <a:lstStyle/>
          <a:p>
            <a:pPr lvl="0">
              <a:defRPr sz="1800"/>
            </a:pPr>
            <a:r>
              <a:rPr sz="4400"/>
              <a:t>Title Text</a:t>
            </a:r>
          </a:p>
        </p:txBody>
      </p:sp>
      <p:sp>
        <p:nvSpPr>
          <p:cNvPr id="91" name="Shape 91"/>
          <p:cNvSpPr/>
          <p:nvPr>
            <p:ph type="body" idx="1"/>
          </p:nvPr>
        </p:nvSpPr>
        <p:spPr>
          <a:xfrm>
            <a:off x="457200" y="274638"/>
            <a:ext cx="6019800" cy="6583363"/>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92" name="Shape 9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94" name="Shape 94"/>
          <p:cNvSpPr/>
          <p:nvPr>
            <p:ph type="title"/>
          </p:nvPr>
        </p:nvSpPr>
        <p:spPr>
          <a:xfrm>
            <a:off x="685800" y="1844675"/>
            <a:ext cx="7772400" cy="2041525"/>
          </a:xfrm>
          <a:prstGeom prst="rect">
            <a:avLst/>
          </a:prstGeom>
        </p:spPr>
        <p:txBody>
          <a:bodyPr/>
          <a:lstStyle/>
          <a:p>
            <a:pPr lvl="0">
              <a:defRPr sz="1800"/>
            </a:pPr>
            <a:r>
              <a:rPr sz="4400"/>
              <a:t>Title Text</a:t>
            </a:r>
          </a:p>
        </p:txBody>
      </p:sp>
      <p:sp>
        <p:nvSpPr>
          <p:cNvPr id="95" name="Shape 95"/>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96" name="Shape 9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98" name="Shape 98"/>
          <p:cNvSpPr/>
          <p:nvPr>
            <p:ph type="title"/>
          </p:nvPr>
        </p:nvSpPr>
        <p:spPr>
          <a:prstGeom prst="rect">
            <a:avLst/>
          </a:prstGeom>
        </p:spPr>
        <p:txBody>
          <a:bodyPr/>
          <a:lstStyle/>
          <a:p>
            <a:pPr lvl="0">
              <a:defRPr sz="1800"/>
            </a:pPr>
            <a:r>
              <a:rPr sz="4400"/>
              <a:t>Title Text</a:t>
            </a:r>
          </a:p>
        </p:txBody>
      </p:sp>
      <p:sp>
        <p:nvSpPr>
          <p:cNvPr id="99" name="Shape 99"/>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00" name="Shape 10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02" name="Shape 102"/>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Title Text</a:t>
            </a:r>
          </a:p>
        </p:txBody>
      </p:sp>
      <p:sp>
        <p:nvSpPr>
          <p:cNvPr id="103" name="Shape 103"/>
          <p:cNvSpPr/>
          <p:nvPr>
            <p:ph type="body"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6" name="Shape 106"/>
          <p:cNvSpPr/>
          <p:nvPr>
            <p:ph type="title"/>
          </p:nvPr>
        </p:nvSpPr>
        <p:spPr>
          <a:prstGeom prst="rect">
            <a:avLst/>
          </a:prstGeom>
        </p:spPr>
        <p:txBody>
          <a:bodyPr/>
          <a:lstStyle/>
          <a:p>
            <a:pPr lvl="0">
              <a:defRPr sz="1800"/>
            </a:pPr>
            <a:r>
              <a:rPr sz="4400"/>
              <a:t>Title Text</a:t>
            </a:r>
          </a:p>
        </p:txBody>
      </p:sp>
      <p:sp>
        <p:nvSpPr>
          <p:cNvPr id="107" name="Shape 107"/>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10" name="Shape 110"/>
          <p:cNvSpPr/>
          <p:nvPr>
            <p:ph type="title"/>
          </p:nvPr>
        </p:nvSpPr>
        <p:spPr>
          <a:xfrm>
            <a:off x="457200" y="256810"/>
            <a:ext cx="8229600" cy="1178657"/>
          </a:xfrm>
          <a:prstGeom prst="rect">
            <a:avLst/>
          </a:prstGeom>
        </p:spPr>
        <p:txBody>
          <a:bodyPr/>
          <a:lstStyle/>
          <a:p>
            <a:pPr lvl="0">
              <a:defRPr sz="1800"/>
            </a:pPr>
            <a:r>
              <a:rPr sz="4400"/>
              <a:t>Title Text</a:t>
            </a:r>
          </a:p>
        </p:txBody>
      </p:sp>
      <p:sp>
        <p:nvSpPr>
          <p:cNvPr id="111" name="Shape 111"/>
          <p:cNvSpPr/>
          <p:nvPr>
            <p:ph type="body" idx="1"/>
          </p:nvPr>
        </p:nvSpPr>
        <p:spPr>
          <a:xfrm>
            <a:off x="457200" y="1435466"/>
            <a:ext cx="4040188" cy="739409"/>
          </a:xfrm>
          <a:prstGeom prst="rect">
            <a:avLst/>
          </a:prstGeom>
        </p:spPr>
        <p:txBody>
          <a:bodyPr anchor="b"/>
          <a:lstStyle>
            <a:lvl1pPr marL="0" indent="0">
              <a:spcBef>
                <a:spcPts val="500"/>
              </a:spcBef>
              <a:buSzTx/>
              <a:buFontTx/>
              <a:buNone/>
              <a:defRPr b="1" sz="2400"/>
            </a:lvl1pPr>
            <a:lvl2pPr marL="0" indent="0">
              <a:spcBef>
                <a:spcPts val="500"/>
              </a:spcBef>
              <a:buSzTx/>
              <a:buFontTx/>
              <a:buNone/>
              <a:defRPr b="1" sz="2400"/>
            </a:lvl2pPr>
            <a:lvl3pPr marL="0" indent="0">
              <a:spcBef>
                <a:spcPts val="500"/>
              </a:spcBef>
              <a:buSzTx/>
              <a:buFontTx/>
              <a:buNone/>
              <a:defRPr b="1" sz="2400"/>
            </a:lvl3pPr>
            <a:lvl4pPr marL="0" indent="0">
              <a:spcBef>
                <a:spcPts val="500"/>
              </a:spcBef>
              <a:buSzTx/>
              <a:buFontTx/>
              <a:buNone/>
              <a:defRPr b="1" sz="2400"/>
            </a:lvl4pPr>
            <a:lvl5pPr marL="0" indent="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112" name="Shape 1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Title Text</a:t>
            </a:r>
          </a:p>
        </p:txBody>
      </p:sp>
      <p:sp>
        <p:nvSpPr>
          <p:cNvPr id="15" name="Shape 15"/>
          <p:cNvSpPr/>
          <p:nvPr>
            <p:ph type="body"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4" name="Shape 114"/>
          <p:cNvSpPr/>
          <p:nvPr>
            <p:ph type="title"/>
          </p:nvPr>
        </p:nvSpPr>
        <p:spPr>
          <a:xfrm>
            <a:off x="457200" y="0"/>
            <a:ext cx="8229600" cy="1692277"/>
          </a:xfrm>
          <a:prstGeom prst="rect">
            <a:avLst/>
          </a:prstGeom>
        </p:spPr>
        <p:txBody>
          <a:bodyPr/>
          <a:lstStyle/>
          <a:p>
            <a:pPr lvl="0">
              <a:defRPr sz="1800"/>
            </a:pPr>
            <a:r>
              <a:rPr sz="4400"/>
              <a:t>Title Text</a:t>
            </a:r>
          </a:p>
        </p:txBody>
      </p:sp>
      <p:sp>
        <p:nvSpPr>
          <p:cNvPr id="115" name="Shape 11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9" name="Shape 119"/>
          <p:cNvSpPr/>
          <p:nvPr>
            <p:ph type="title"/>
          </p:nvPr>
        </p:nvSpPr>
        <p:spPr>
          <a:xfrm>
            <a:off x="457200" y="0"/>
            <a:ext cx="3008315" cy="1435100"/>
          </a:xfrm>
          <a:prstGeom prst="rect">
            <a:avLst/>
          </a:prstGeom>
        </p:spPr>
        <p:txBody>
          <a:bodyPr anchor="b"/>
          <a:lstStyle>
            <a:lvl1pPr algn="l">
              <a:defRPr b="1" sz="2000"/>
            </a:lvl1pPr>
          </a:lstStyle>
          <a:p>
            <a:pPr lvl="0">
              <a:defRPr b="0" sz="1800"/>
            </a:pPr>
            <a:r>
              <a:rPr b="1" sz="2000"/>
              <a:t>Title Text</a:t>
            </a:r>
          </a:p>
        </p:txBody>
      </p:sp>
      <p:sp>
        <p:nvSpPr>
          <p:cNvPr id="120" name="Shape 120"/>
          <p:cNvSpPr/>
          <p:nvPr>
            <p:ph type="body" idx="1"/>
          </p:nvPr>
        </p:nvSpPr>
        <p:spPr>
          <a:xfrm>
            <a:off x="3575050" y="273050"/>
            <a:ext cx="5111750" cy="65849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1" name="Shape 1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123" name="Shape 123"/>
          <p:cNvSpPr/>
          <p:nvPr>
            <p:ph type="title"/>
          </p:nvPr>
        </p:nvSpPr>
        <p:spPr>
          <a:xfrm>
            <a:off x="1792288" y="4800600"/>
            <a:ext cx="5486402" cy="566738"/>
          </a:xfrm>
          <a:prstGeom prst="rect">
            <a:avLst/>
          </a:prstGeom>
        </p:spPr>
        <p:txBody>
          <a:bodyPr anchor="b"/>
          <a:lstStyle>
            <a:lvl1pPr algn="l">
              <a:defRPr b="1" sz="2000"/>
            </a:lvl1pPr>
          </a:lstStyle>
          <a:p>
            <a:pPr lvl="0">
              <a:defRPr b="0" sz="1800"/>
            </a:pPr>
            <a:r>
              <a:rPr b="1" sz="2000"/>
              <a:t>Title Text</a:t>
            </a:r>
          </a:p>
        </p:txBody>
      </p:sp>
      <p:sp>
        <p:nvSpPr>
          <p:cNvPr id="124" name="Shape 124"/>
          <p:cNvSpPr/>
          <p:nvPr>
            <p:ph type="body"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125" name="Shape 12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27" name="Shape 127"/>
          <p:cNvSpPr/>
          <p:nvPr>
            <p:ph type="title"/>
          </p:nvPr>
        </p:nvSpPr>
        <p:spPr>
          <a:prstGeom prst="rect">
            <a:avLst/>
          </a:prstGeom>
        </p:spPr>
        <p:txBody>
          <a:bodyPr/>
          <a:lstStyle/>
          <a:p>
            <a:pPr lvl="0">
              <a:defRPr sz="1800"/>
            </a:pPr>
            <a:r>
              <a:rPr sz="4400"/>
              <a:t>Title Text</a:t>
            </a:r>
          </a:p>
        </p:txBody>
      </p:sp>
      <p:sp>
        <p:nvSpPr>
          <p:cNvPr id="128" name="Shape 12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9" name="Shape 1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31" name="Shape 131"/>
          <p:cNvSpPr/>
          <p:nvPr>
            <p:ph type="title"/>
          </p:nvPr>
        </p:nvSpPr>
        <p:spPr>
          <a:xfrm>
            <a:off x="6629400" y="0"/>
            <a:ext cx="2057400" cy="6400803"/>
          </a:xfrm>
          <a:prstGeom prst="rect">
            <a:avLst/>
          </a:prstGeom>
        </p:spPr>
        <p:txBody>
          <a:bodyPr/>
          <a:lstStyle/>
          <a:p>
            <a:pPr lvl="0">
              <a:defRPr sz="1800"/>
            </a:pPr>
            <a:r>
              <a:rPr sz="4400"/>
              <a:t>Title Text</a:t>
            </a:r>
          </a:p>
        </p:txBody>
      </p:sp>
      <p:sp>
        <p:nvSpPr>
          <p:cNvPr id="132" name="Shape 132"/>
          <p:cNvSpPr/>
          <p:nvPr>
            <p:ph type="body" idx="1"/>
          </p:nvPr>
        </p:nvSpPr>
        <p:spPr>
          <a:xfrm>
            <a:off x="457200" y="274638"/>
            <a:ext cx="6019800" cy="6583363"/>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33" name="Shape 1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Title Text</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7"/>
          </a:xfrm>
          <a:prstGeom prst="rect">
            <a:avLst/>
          </a:prstGeom>
        </p:spPr>
        <p:txBody>
          <a:bodyPr/>
          <a:lstStyle/>
          <a:p>
            <a:pPr lvl="0">
              <a:defRPr sz="1800"/>
            </a:pPr>
            <a:r>
              <a:rPr sz="4400"/>
              <a:t>Title Text</a:t>
            </a:r>
          </a:p>
        </p:txBody>
      </p:sp>
      <p:sp>
        <p:nvSpPr>
          <p:cNvPr id="23" name="Shape 23"/>
          <p:cNvSpPr/>
          <p:nvPr>
            <p:ph type="body" idx="1"/>
          </p:nvPr>
        </p:nvSpPr>
        <p:spPr>
          <a:xfrm>
            <a:off x="457200" y="1435466"/>
            <a:ext cx="4040188" cy="739409"/>
          </a:xfrm>
          <a:prstGeom prst="rect">
            <a:avLst/>
          </a:prstGeom>
        </p:spPr>
        <p:txBody>
          <a:bodyPr anchor="b"/>
          <a:lstStyle>
            <a:lvl1pPr marL="0" indent="0">
              <a:spcBef>
                <a:spcPts val="500"/>
              </a:spcBef>
              <a:buSzTx/>
              <a:buFontTx/>
              <a:buNone/>
              <a:defRPr b="1" sz="2400"/>
            </a:lvl1pPr>
            <a:lvl2pPr marL="0" indent="0">
              <a:spcBef>
                <a:spcPts val="500"/>
              </a:spcBef>
              <a:buSzTx/>
              <a:buFontTx/>
              <a:buNone/>
              <a:defRPr b="1" sz="2400"/>
            </a:lvl2pPr>
            <a:lvl3pPr marL="0" indent="0">
              <a:spcBef>
                <a:spcPts val="500"/>
              </a:spcBef>
              <a:buSzTx/>
              <a:buFontTx/>
              <a:buNone/>
              <a:defRPr b="1" sz="2400"/>
            </a:lvl3pPr>
            <a:lvl4pPr marL="0" indent="0">
              <a:spcBef>
                <a:spcPts val="500"/>
              </a:spcBef>
              <a:buSzTx/>
              <a:buFontTx/>
              <a:buNone/>
              <a:defRPr b="1" sz="2400"/>
            </a:lvl4pPr>
            <a:lvl5pPr marL="0" indent="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457200" y="0"/>
            <a:ext cx="8229600" cy="1692277"/>
          </a:xfrm>
          <a:prstGeom prst="rect">
            <a:avLst/>
          </a:prstGeom>
        </p:spPr>
        <p:txBody>
          <a:bodyPr/>
          <a:lstStyle/>
          <a:p>
            <a:pPr lvl="0">
              <a:defRPr sz="1800"/>
            </a:pPr>
            <a:r>
              <a:rPr sz="4400"/>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5" cy="1435100"/>
          </a:xfrm>
          <a:prstGeom prst="rect">
            <a:avLst/>
          </a:prstGeom>
        </p:spPr>
        <p:txBody>
          <a:bodyPr anchor="b"/>
          <a:lstStyle>
            <a:lvl1pPr algn="l">
              <a:defRPr b="1" sz="2000"/>
            </a:lvl1pPr>
          </a:lstStyle>
          <a:p>
            <a:pPr lvl="0">
              <a:defRPr b="0" sz="1800"/>
            </a:pPr>
            <a:r>
              <a:rPr b="1" sz="2000"/>
              <a:t>Title Text</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2" cy="566738"/>
          </a:xfrm>
          <a:prstGeom prst="rect">
            <a:avLst/>
          </a:prstGeom>
        </p:spPr>
        <p:txBody>
          <a:bodyPr anchor="b"/>
          <a:lstStyle>
            <a:lvl1pPr algn="l">
              <a:defRPr b="1" sz="2000"/>
            </a:lvl1pPr>
          </a:lstStyle>
          <a:p>
            <a:pPr lvl="0">
              <a:defRPr b="0" sz="1800"/>
            </a:pPr>
            <a:r>
              <a:rPr b="1" sz="2000"/>
              <a:t>Title Text</a:t>
            </a:r>
          </a:p>
        </p:txBody>
      </p:sp>
      <p:sp>
        <p:nvSpPr>
          <p:cNvPr id="36" name="Shape 36"/>
          <p:cNvSpPr/>
          <p:nvPr>
            <p:ph type="body"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 Id="rId34" Type="http://schemas.openxmlformats.org/officeDocument/2006/relationships/slideLayout" Target="../slideLayouts/slideLayout33.xml"/><Relationship Id="rId35" Type="http://schemas.openxmlformats.org/officeDocument/2006/relationships/slideLayout" Target="../slideLayouts/slideLayout34.xml"/><Relationship Id="rId36"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lvl="0">
              <a:defRPr sz="1800"/>
            </a:pPr>
            <a:r>
              <a:rPr sz="4400"/>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8428179" y="6404293"/>
            <a:ext cx="258622" cy="269239"/>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Lst>
  <p:transition spd="med" advClick="1"/>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Calibri"/>
        </a:defRPr>
      </a:lvl1pPr>
      <a:lvl2pPr algn="r" defTabSz="457200">
        <a:defRPr sz="1200">
          <a:solidFill>
            <a:schemeClr val="tx1"/>
          </a:solidFill>
          <a:latin typeface="+mn-lt"/>
          <a:ea typeface="+mn-ea"/>
          <a:cs typeface="+mn-cs"/>
          <a:sym typeface="Calibri"/>
        </a:defRPr>
      </a:lvl2pPr>
      <a:lvl3pPr algn="r" defTabSz="457200">
        <a:defRPr sz="1200">
          <a:solidFill>
            <a:schemeClr val="tx1"/>
          </a:solidFill>
          <a:latin typeface="+mn-lt"/>
          <a:ea typeface="+mn-ea"/>
          <a:cs typeface="+mn-cs"/>
          <a:sym typeface="Calibri"/>
        </a:defRPr>
      </a:lvl3pPr>
      <a:lvl4pPr algn="r" defTabSz="457200">
        <a:defRPr sz="1200">
          <a:solidFill>
            <a:schemeClr val="tx1"/>
          </a:solidFill>
          <a:latin typeface="+mn-lt"/>
          <a:ea typeface="+mn-ea"/>
          <a:cs typeface="+mn-cs"/>
          <a:sym typeface="Calibri"/>
        </a:defRPr>
      </a:lvl4pPr>
      <a:lvl5pPr algn="r" defTabSz="457200">
        <a:defRPr sz="1200">
          <a:solidFill>
            <a:schemeClr val="tx1"/>
          </a:solidFill>
          <a:latin typeface="+mn-lt"/>
          <a:ea typeface="+mn-ea"/>
          <a:cs typeface="+mn-cs"/>
          <a:sym typeface="Calibri"/>
        </a:defRPr>
      </a:lvl5pPr>
      <a:lvl6pPr algn="r" defTabSz="457200">
        <a:defRPr sz="1200">
          <a:solidFill>
            <a:schemeClr val="tx1"/>
          </a:solidFill>
          <a:latin typeface="+mn-lt"/>
          <a:ea typeface="+mn-ea"/>
          <a:cs typeface="+mn-cs"/>
          <a:sym typeface="Calibri"/>
        </a:defRPr>
      </a:lvl6pPr>
      <a:lvl7pPr algn="r" defTabSz="457200">
        <a:defRPr sz="1200">
          <a:solidFill>
            <a:schemeClr val="tx1"/>
          </a:solidFill>
          <a:latin typeface="+mn-lt"/>
          <a:ea typeface="+mn-ea"/>
          <a:cs typeface="+mn-cs"/>
          <a:sym typeface="Calibri"/>
        </a:defRPr>
      </a:lvl7pPr>
      <a:lvl8pPr algn="r" defTabSz="457200">
        <a:defRPr sz="1200">
          <a:solidFill>
            <a:schemeClr val="tx1"/>
          </a:solidFill>
          <a:latin typeface="+mn-lt"/>
          <a:ea typeface="+mn-ea"/>
          <a:cs typeface="+mn-cs"/>
          <a:sym typeface="Calibri"/>
        </a:defRPr>
      </a:lvl8pPr>
      <a:lvl9pPr algn="r" defTabSz="457200">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signprocessineducation.com/design-thinking/index.htm?left=home.htm%23dp0&amp;right=ws.htm%23dp0" TargetMode="External"/><Relationship Id="rId3" Type="http://schemas.openxmlformats.org/officeDocument/2006/relationships/hyperlink" Target="http://designprocessineducation.com/design-thinking/index.htm?left=etalk.htm&amp;right=ws.htm%23ps" TargetMode="External"/><Relationship Id="rId4" Type="http://schemas.openxmlformats.org/officeDocument/2006/relationships/hyperlink" Target="http://designprocessineducation.com/design-thinking/index.htm?left=home.htm%23wy&amp;right=ws.htm%23mclshow" TargetMode="External"/><Relationship Id="rId5" Type="http://schemas.openxmlformats.org/officeDocument/2006/relationships/image" Target="../media/image3.gif"/></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overview-faq.htm#3" TargetMode="External"/><Relationship Id="rId3" Type="http://schemas.openxmlformats.org/officeDocument/2006/relationships/hyperlink" Target="http://asa3.org/ASA/education/views/qm-cr.htm" TargetMode="External"/><Relationship Id="rId4" Type="http://schemas.openxmlformats.org/officeDocument/2006/relationships/hyperlink" Target="http://asa3.org/ASA/education/origins/overview-faq.htm#5b5b"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overview-faq.htm#4" TargetMode="External"/><Relationship Id="rId3" Type="http://schemas.openxmlformats.org/officeDocument/2006/relationships/hyperlink" Target="http://asa3.org/ASA/education/origins/agelogic-cr.htm" TargetMode="External"/><Relationship Id="rId4" Type="http://schemas.openxmlformats.org/officeDocument/2006/relationships/hyperlink" Target="http://asa3.org/ASA/education/views/qm-cr.htm#3b" TargetMode="External"/><Relationship Id="rId5" Type="http://schemas.openxmlformats.org/officeDocument/2006/relationships/hyperlink" Target="http://asa3.org/ASA/education/origins/overview-faq.htm#5bnormal" TargetMode="External"/><Relationship Id="rId6" Type="http://schemas.openxmlformats.org/officeDocument/2006/relationships/hyperlink" Target="http://asa3.org/ASA/education/origins/overview-faq.htm#5bhum"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signprocessineducation.com/design-thinking/index.htm?left=dp-mo.htm%23empathy&amp;right=ws.htm%23dpmo1ab"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overview-faq.htm#3" TargetMode="External"/><Relationship Id="rId3" Type="http://schemas.openxmlformats.org/officeDocument/2006/relationships/hyperlink" Target="http://asa3.org/ASA/education/origins/overview-faq.htm#4" TargetMode="External"/><Relationship Id="rId4" Type="http://schemas.openxmlformats.org/officeDocument/2006/relationships/hyperlink" Target="http://asa3.org/ASA/education/views/wvb.htm#ii" TargetMode="External"/><Relationship Id="rId5" Type="http://schemas.openxmlformats.org/officeDocument/2006/relationships/hyperlink" Target="http://asa3.org/ASA/education/views/index.html" TargetMode="External"/><Relationship Id="rId6" Type="http://schemas.openxmlformats.org/officeDocument/2006/relationships/hyperlink" Target="http://asa3.org/ASA/education/origins/overview-faq.htm#2"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signprocessineducation.com/design-thinking/index.htm?left=mc-we.htm&amp;right=ws.htm%23dainq" TargetMode="External"/><Relationship Id="rId3" Type="http://schemas.openxmlformats.org/officeDocument/2006/relationships/hyperlink" Target="http://designprocessineducation.com/asa/"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views/qm-cr.htm#schrodingers-cat" TargetMode="External"/><Relationship Id="rId3" Type="http://schemas.openxmlformats.org/officeDocument/2006/relationships/image" Target="../media/image5.gif"/></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qm-cr.htm#3b" TargetMode="External"/><Relationship Id="rId3" Type="http://schemas.openxmlformats.org/officeDocument/2006/relationships/hyperlink" Target="http://www.asa3.org/ASA/education/views/extramission.htm" TargetMode="Externa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views/qm-cr.htm#authors" TargetMode="Externa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a3.org/ASA/education/views/reality.htm" TargetMode="Externa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views/qm-cr.htm" TargetMode="External"/><Relationship Id="rId3" Type="http://schemas.openxmlformats.org/officeDocument/2006/relationships/hyperlink" Target="http://asa3.org/ASA/education/views/qm-cr.htm#3a"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views/qm-cr.htm#prod" TargetMode="Externa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overview-faq.htm#5b5b" TargetMode="External"/><Relationship Id="rId3" Type="http://schemas.openxmlformats.org/officeDocument/2006/relationships/image" Target="../media/image6.gif"/></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multiverse-cr.htm#1" TargetMode="External"/><Relationship Id="rId3" Type="http://schemas.openxmlformats.org/officeDocument/2006/relationships/hyperlink" Target="http://asa3.org/ASA/education/origins/universe2.htm#probabilities" TargetMode="External"/><Relationship Id="rId4" Type="http://schemas.openxmlformats.org/officeDocument/2006/relationships/hyperlink" Target="http://asa3.org/ASA/education/origins/overview-faq.htm#5bnormal" TargetMode="Externa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 Id="rId3" Type="http://schemas.openxmlformats.org/officeDocument/2006/relationships/image" Target="../media/image10.gif"/></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overview-faq.htm#5" TargetMode="External"/><Relationship Id="rId3" Type="http://schemas.openxmlformats.org/officeDocument/2006/relationships/hyperlink" Target="http://asa3.org/ASA/education/origins/overview-faq.htm#5cmir" TargetMode="Externa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multiverse-cr.htm#science" TargetMode="Externa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origins/overview-faq.htm#4" TargetMode="External"/><Relationship Id="rId3" Type="http://schemas.openxmlformats.org/officeDocument/2006/relationships/hyperlink" Target="http://asa3.org/ASA/education/origins/agelogic-cr.htm" TargetMode="External"/><Relationship Id="rId4" Type="http://schemas.openxmlformats.org/officeDocument/2006/relationships/hyperlink" Target="http://asa3.org/ASA/education/views/qm-cr.htm#3b" TargetMode="External"/><Relationship Id="rId5" Type="http://schemas.openxmlformats.org/officeDocument/2006/relationships/hyperlink" Target="http://asa3.org/ASA/education/origins/overview-faq.htm#5bnormal" TargetMode="External"/><Relationship Id="rId6" Type="http://schemas.openxmlformats.org/officeDocument/2006/relationships/hyperlink" Target="http://asa3.org/ASA/education/origins/overview-faq.htm#5bhum" TargetMode="Externa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signprocessineducation.com/design-thinking/index.htm?left=dp-mo.htm%23emrel&amp;right=ws.htm%23dpmo1ab" TargetMode="Externa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think/scientific-method.htm#ism" TargetMode="Externa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hyperlink" Target="http://asa3.org/ASA/education/ua.htm" TargetMode="External"/><Relationship Id="rId3" Type="http://schemas.openxmlformats.org/officeDocument/2006/relationships/hyperlink" Target="http://asa3.org/ASA/education/origins/uar.htm" TargetMode="External"/><Relationship Id="rId4" Type="http://schemas.openxmlformats.org/officeDocument/2006/relationships/hyperlink" Target="http://designprocessineducation.com/design-thinking/index.htm?left=da-ua.htm&amp;right=ws.htm%23trsci"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a3.org/ASA/education/think/science.htm#3" TargetMode="External"/><Relationship Id="rId3" Type="http://schemas.openxmlformats.org/officeDocument/2006/relationships/hyperlink" Target="http://asa3.org/ASA/education/think/details.htm#8" TargetMode="External"/><Relationship Id="rId4" Type="http://schemas.openxmlformats.org/officeDocument/2006/relationships/image" Target="../media/image1.gif"/></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signprocessineducation.com/design-thinking/index.htm" TargetMode="External"/><Relationship Id="rId3" Type="http://schemas.openxmlformats.org/officeDocument/2006/relationships/hyperlink" Target="http://designprocessineducation.com/design-thinking/index.htm?left=home.htm%23go&amp;right=ws.htm%23re" TargetMode="Externa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xfrm>
            <a:off x="527978" y="1851025"/>
            <a:ext cx="8038087" cy="1470025"/>
          </a:xfrm>
          <a:prstGeom prst="rect">
            <a:avLst/>
          </a:prstGeom>
        </p:spPr>
        <p:txBody>
          <a:bodyPr/>
          <a:lstStyle/>
          <a:p>
            <a:pPr lvl="0" defTabSz="361188">
              <a:defRPr sz="1800"/>
            </a:pPr>
            <a:r>
              <a:rPr sz="3792">
                <a:latin typeface="Arial Bold"/>
                <a:ea typeface="Arial Bold"/>
                <a:cs typeface="Arial Bold"/>
                <a:sym typeface="Arial Bold"/>
              </a:rPr>
              <a:t>Education for Critical Thinking:</a:t>
            </a:r>
            <a:br>
              <a:rPr sz="3792">
                <a:latin typeface="Arial Bold"/>
                <a:ea typeface="Arial Bold"/>
                <a:cs typeface="Arial Bold"/>
                <a:sym typeface="Arial Bold"/>
              </a:rPr>
            </a:br>
            <a:r>
              <a:rPr sz="3792">
                <a:latin typeface="Arial Bold"/>
                <a:ea typeface="Arial Bold"/>
                <a:cs typeface="Arial Bold"/>
                <a:sym typeface="Arial Bold"/>
              </a:rPr>
              <a:t>Schrodinger’s Cat in a Multiverse?</a:t>
            </a:r>
          </a:p>
        </p:txBody>
      </p:sp>
      <p:sp>
        <p:nvSpPr>
          <p:cNvPr id="138" name="Shape 138"/>
          <p:cNvSpPr/>
          <p:nvPr>
            <p:ph type="body" idx="1"/>
          </p:nvPr>
        </p:nvSpPr>
        <p:spPr>
          <a:xfrm>
            <a:off x="724414" y="3492498"/>
            <a:ext cx="7619814" cy="1620159"/>
          </a:xfrm>
          <a:prstGeom prst="rect">
            <a:avLst/>
          </a:prstGeom>
        </p:spPr>
        <p:txBody>
          <a:bodyPr/>
          <a:lstStyle/>
          <a:p>
            <a:pPr lvl="0">
              <a:lnSpc>
                <a:spcPct val="90000"/>
              </a:lnSpc>
              <a:defRPr sz="1800">
                <a:solidFill>
                  <a:srgbClr val="000000"/>
                </a:solidFill>
              </a:defRPr>
            </a:pPr>
            <a:endParaRPr sz="3300"/>
          </a:p>
          <a:p>
            <a:pPr lvl="0">
              <a:lnSpc>
                <a:spcPct val="90000"/>
              </a:lnSpc>
              <a:spcBef>
                <a:spcPts val="800"/>
              </a:spcBef>
              <a:defRPr sz="1800">
                <a:solidFill>
                  <a:srgbClr val="000000"/>
                </a:solidFill>
              </a:defRPr>
            </a:pPr>
            <a:r>
              <a:rPr sz="3300">
                <a:latin typeface="Arial Bold"/>
                <a:ea typeface="Arial Bold"/>
                <a:cs typeface="Arial Bold"/>
                <a:sym typeface="Arial Bold"/>
              </a:rPr>
              <a:t>A talk for ASA’s Annual Meeting,</a:t>
            </a:r>
            <a:br>
              <a:rPr sz="3300">
                <a:latin typeface="Arial Bold"/>
                <a:ea typeface="Arial Bold"/>
                <a:cs typeface="Arial Bold"/>
                <a:sym typeface="Arial Bold"/>
              </a:rPr>
            </a:br>
            <a:r>
              <a:rPr sz="3300">
                <a:latin typeface="Arial Bold"/>
                <a:ea typeface="Arial Bold"/>
                <a:cs typeface="Arial Bold"/>
                <a:sym typeface="Arial Bold"/>
              </a:rPr>
              <a:t>July 23, 2016 — by Craig Rusbult</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xfrm>
            <a:off x="195379" y="363538"/>
            <a:ext cx="8747691" cy="1143001"/>
          </a:xfrm>
          <a:prstGeom prst="rect">
            <a:avLst/>
          </a:prstGeom>
        </p:spPr>
        <p:txBody>
          <a:bodyPr/>
          <a:lstStyle/>
          <a:p>
            <a:pPr lvl="0">
              <a:defRPr sz="1800"/>
            </a:pPr>
            <a:r>
              <a:rPr sz="2900" u="sng">
                <a:solidFill>
                  <a:srgbClr val="C0504D"/>
                </a:solidFill>
                <a:latin typeface="Arial Bold"/>
                <a:ea typeface="Arial Bold"/>
                <a:cs typeface="Arial Bold"/>
                <a:sym typeface="Arial Bold"/>
              </a:rPr>
              <a:t>Conceptual</a:t>
            </a:r>
            <a:r>
              <a:rPr sz="2900">
                <a:solidFill>
                  <a:srgbClr val="C0504D"/>
                </a:solidFill>
                <a:latin typeface="Arial Bold"/>
                <a:ea typeface="Arial Bold"/>
                <a:cs typeface="Arial Bold"/>
                <a:sym typeface="Arial Bold"/>
              </a:rPr>
              <a:t> </a:t>
            </a:r>
            <a:r>
              <a:rPr sz="2900">
                <a:latin typeface="Arial"/>
                <a:ea typeface="Arial"/>
                <a:cs typeface="Arial"/>
                <a:sym typeface="Arial"/>
              </a:rPr>
              <a:t>and</a:t>
            </a:r>
            <a:r>
              <a:rPr sz="2900">
                <a:solidFill>
                  <a:srgbClr val="C0504D"/>
                </a:solidFill>
                <a:latin typeface="Arial Bold"/>
                <a:ea typeface="Arial Bold"/>
                <a:cs typeface="Arial Bold"/>
                <a:sym typeface="Arial Bold"/>
              </a:rPr>
              <a:t> </a:t>
            </a:r>
            <a:r>
              <a:rPr sz="2900" u="sng">
                <a:solidFill>
                  <a:srgbClr val="C0504D"/>
                </a:solidFill>
                <a:latin typeface="Arial Bold"/>
                <a:ea typeface="Arial Bold"/>
                <a:cs typeface="Arial Bold"/>
                <a:sym typeface="Arial Bold"/>
              </a:rPr>
              <a:t>Cultural-Personal</a:t>
            </a:r>
            <a:r>
              <a:rPr sz="2900">
                <a:solidFill>
                  <a:srgbClr val="C0504D"/>
                </a:solidFill>
                <a:latin typeface="Arial Bold"/>
                <a:ea typeface="Arial Bold"/>
                <a:cs typeface="Arial Bold"/>
                <a:sym typeface="Arial Bold"/>
              </a:rPr>
              <a:t> Factors</a:t>
            </a:r>
            <a:br>
              <a:rPr sz="2900">
                <a:solidFill>
                  <a:srgbClr val="C0504D"/>
                </a:solidFill>
                <a:latin typeface="Arial Bold"/>
                <a:ea typeface="Arial Bold"/>
                <a:cs typeface="Arial Bold"/>
                <a:sym typeface="Arial Bold"/>
              </a:rPr>
            </a:br>
            <a:r>
              <a:rPr sz="2900">
                <a:latin typeface="Arial"/>
                <a:ea typeface="Arial"/>
                <a:cs typeface="Arial"/>
                <a:sym typeface="Arial"/>
              </a:rPr>
              <a:t>are</a:t>
            </a:r>
            <a:r>
              <a:rPr sz="2900">
                <a:latin typeface="Arial Bold"/>
                <a:ea typeface="Arial Bold"/>
                <a:cs typeface="Arial Bold"/>
                <a:sym typeface="Arial Bold"/>
              </a:rPr>
              <a:t> </a:t>
            </a:r>
            <a:r>
              <a:rPr sz="2900">
                <a:solidFill>
                  <a:srgbClr val="C0504D"/>
                </a:solidFill>
                <a:latin typeface="Arial"/>
                <a:ea typeface="Arial"/>
                <a:cs typeface="Arial"/>
                <a:sym typeface="Arial"/>
              </a:rPr>
              <a:t>not explicit</a:t>
            </a:r>
            <a:r>
              <a:rPr sz="2900">
                <a:latin typeface="Arial"/>
                <a:ea typeface="Arial"/>
                <a:cs typeface="Arial"/>
                <a:sym typeface="Arial"/>
              </a:rPr>
              <a:t> in my </a:t>
            </a:r>
            <a:r>
              <a:rPr sz="2900" u="sng">
                <a:solidFill>
                  <a:srgbClr val="C0504D"/>
                </a:solidFill>
                <a:latin typeface="Arial"/>
                <a:ea typeface="Arial"/>
                <a:cs typeface="Arial"/>
                <a:sym typeface="Arial"/>
                <a:hlinkClick r:id="rId2" invalidUrl="" action="" tgtFrame="" tooltip="" history="1" highlightClick="0" endSnd="0"/>
              </a:rPr>
              <a:t>model</a:t>
            </a:r>
            <a:r>
              <a:rPr sz="2900">
                <a:latin typeface="Arial"/>
                <a:ea typeface="Arial"/>
                <a:cs typeface="Arial"/>
                <a:sym typeface="Arial"/>
              </a:rPr>
              <a:t> of </a:t>
            </a:r>
            <a:r>
              <a:rPr sz="2900" u="sng">
                <a:solidFill>
                  <a:srgbClr val="0000FF"/>
                </a:solidFill>
                <a:uFill>
                  <a:solidFill>
                    <a:srgbClr val="0000FF"/>
                  </a:solidFill>
                </a:uFill>
                <a:latin typeface="Arial Bold"/>
                <a:ea typeface="Arial Bold"/>
                <a:cs typeface="Arial Bold"/>
                <a:sym typeface="Arial Bold"/>
                <a:hlinkClick r:id="rId3" invalidUrl="" action="" tgtFrame="" tooltip="" history="1" highlightClick="0" endSnd="0"/>
              </a:rPr>
              <a:t>Design</a:t>
            </a:r>
            <a:r>
              <a:rPr sz="2900">
                <a:latin typeface="Arial Bold"/>
                <a:ea typeface="Arial Bold"/>
                <a:cs typeface="Arial Bold"/>
                <a:sym typeface="Arial Bold"/>
              </a:rPr>
              <a:t> </a:t>
            </a:r>
            <a:r>
              <a:rPr sz="2900" u="sng">
                <a:solidFill>
                  <a:srgbClr val="0000FF"/>
                </a:solidFill>
                <a:uFill>
                  <a:solidFill>
                    <a:srgbClr val="0000FF"/>
                  </a:solidFill>
                </a:uFill>
                <a:latin typeface="Arial Bold"/>
                <a:ea typeface="Arial Bold"/>
                <a:cs typeface="Arial Bold"/>
                <a:sym typeface="Arial Bold"/>
                <a:hlinkClick r:id="rId4" invalidUrl="" action="" tgtFrame="" tooltip="" history="1" highlightClick="0" endSnd="0"/>
              </a:rPr>
              <a:t>Process</a:t>
            </a:r>
          </a:p>
        </p:txBody>
      </p:sp>
      <p:pic>
        <p:nvPicPr>
          <p:cNvPr id="166" name="image3.gif" descr="z-3b.gif"/>
          <p:cNvPicPr/>
          <p:nvPr/>
        </p:nvPicPr>
        <p:blipFill>
          <a:blip r:embed="rId5">
            <a:extLst/>
          </a:blip>
          <a:stretch>
            <a:fillRect/>
          </a:stretch>
        </p:blipFill>
        <p:spPr>
          <a:xfrm>
            <a:off x="1291288" y="1736269"/>
            <a:ext cx="6561425" cy="4676778"/>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xfrm>
            <a:off x="457200" y="274638"/>
            <a:ext cx="8229600" cy="1143001"/>
          </a:xfrm>
          <a:prstGeom prst="rect">
            <a:avLst/>
          </a:prstGeom>
        </p:spPr>
        <p:txBody>
          <a:bodyPr/>
          <a:lstStyle/>
          <a:p>
            <a:pPr lvl="0"/>
          </a:p>
        </p:txBody>
      </p:sp>
      <p:sp>
        <p:nvSpPr>
          <p:cNvPr id="170" name="Shape 170"/>
          <p:cNvSpPr/>
          <p:nvPr>
            <p:ph type="body" idx="1"/>
          </p:nvPr>
        </p:nvSpPr>
        <p:spPr>
          <a:xfrm>
            <a:off x="457200" y="435146"/>
            <a:ext cx="8229600" cy="5691018"/>
          </a:xfrm>
          <a:prstGeom prst="rect">
            <a:avLst/>
          </a:prstGeom>
        </p:spPr>
        <p:txBody>
          <a:bodyPr/>
          <a:lstStyle/>
          <a:p>
            <a:pPr lvl="0" marL="0" indent="0" defTabSz="434340">
              <a:spcBef>
                <a:spcPts val="800"/>
              </a:spcBef>
              <a:buSzTx/>
              <a:buNone/>
              <a:defRPr sz="1800"/>
            </a:pPr>
            <a:r>
              <a:rPr sz="3500">
                <a:solidFill>
                  <a:srgbClr val="31859C"/>
                </a:solidFill>
              </a:rPr>
              <a:t>We’ll look at</a:t>
            </a:r>
            <a:r>
              <a:rPr b="1" sz="3500">
                <a:solidFill>
                  <a:srgbClr val="31859C"/>
                </a:solidFill>
              </a:rPr>
              <a:t> </a:t>
            </a:r>
            <a:r>
              <a:rPr b="1" sz="3500" u="sng">
                <a:solidFill>
                  <a:srgbClr val="31859C"/>
                </a:solidFill>
              </a:rPr>
              <a:t>three science/faith areas</a:t>
            </a:r>
            <a:r>
              <a:rPr b="1" sz="3500">
                <a:solidFill>
                  <a:srgbClr val="31859C"/>
                </a:solidFill>
              </a:rPr>
              <a:t>:</a:t>
            </a:r>
            <a:endParaRPr b="1" sz="3600">
              <a:solidFill>
                <a:srgbClr val="31859C"/>
              </a:solidFill>
            </a:endParaRPr>
          </a:p>
          <a:p>
            <a:pPr lvl="0" marL="0" indent="0" defTabSz="434340">
              <a:spcBef>
                <a:spcPts val="1000"/>
              </a:spcBef>
              <a:buSzTx/>
              <a:buNone/>
              <a:defRPr sz="1800"/>
            </a:pPr>
            <a:r>
              <a:rPr sz="4500">
                <a:solidFill>
                  <a:srgbClr val="31859C"/>
                </a:solidFill>
                <a:latin typeface="Arial Bold"/>
                <a:ea typeface="Arial Bold"/>
                <a:cs typeface="Arial Bold"/>
                <a:sym typeface="Arial Bold"/>
              </a:rPr>
              <a:t>1) </a:t>
            </a:r>
            <a:r>
              <a:rPr sz="4500" u="sng">
                <a:solidFill>
                  <a:srgbClr val="0000FF"/>
                </a:solidFill>
                <a:uFill>
                  <a:solidFill>
                    <a:srgbClr val="0000FF"/>
                  </a:solidFill>
                </a:uFill>
                <a:latin typeface="Arial Bold"/>
                <a:ea typeface="Arial Bold"/>
                <a:cs typeface="Arial Bold"/>
                <a:sym typeface="Arial Bold"/>
                <a:hlinkClick r:id="rId2" invalidUrl="" action="" tgtFrame="" tooltip="" history="1" highlightClick="0" endSnd="0"/>
              </a:rPr>
              <a:t>Young-Earth Creation</a:t>
            </a:r>
            <a:r>
              <a:rPr sz="1900">
                <a:solidFill>
                  <a:srgbClr val="31859C"/>
                </a:solidFill>
                <a:latin typeface="Arial Bold"/>
                <a:ea typeface="Arial Bold"/>
                <a:cs typeface="Arial Bold"/>
                <a:sym typeface="Arial Bold"/>
              </a:rPr>
              <a:t> </a:t>
            </a:r>
            <a:r>
              <a:rPr sz="4500">
                <a:solidFill>
                  <a:srgbClr val="31859C"/>
                </a:solidFill>
                <a:latin typeface="Arial Bold"/>
                <a:ea typeface="Arial Bold"/>
                <a:cs typeface="Arial Bold"/>
                <a:sym typeface="Arial Bold"/>
              </a:rPr>
              <a:t>,</a:t>
            </a:r>
            <a:endParaRPr sz="4500">
              <a:solidFill>
                <a:srgbClr val="31859C"/>
              </a:solidFill>
              <a:latin typeface="Arial Bold"/>
              <a:ea typeface="Arial Bold"/>
              <a:cs typeface="Arial Bold"/>
              <a:sym typeface="Arial Bold"/>
            </a:endParaRPr>
          </a:p>
          <a:p>
            <a:pPr lvl="0" marL="0" indent="0" defTabSz="434340">
              <a:spcBef>
                <a:spcPts val="1000"/>
              </a:spcBef>
              <a:buSzTx/>
              <a:buNone/>
              <a:defRPr sz="1800"/>
            </a:pPr>
            <a:r>
              <a:rPr sz="4500">
                <a:solidFill>
                  <a:srgbClr val="31859C"/>
                </a:solidFill>
                <a:latin typeface="Arial Bold"/>
                <a:ea typeface="Arial Bold"/>
                <a:cs typeface="Arial Bold"/>
                <a:sym typeface="Arial Bold"/>
              </a:rPr>
              <a:t>2) </a:t>
            </a:r>
            <a:r>
              <a:rPr sz="4500" u="sng">
                <a:solidFill>
                  <a:srgbClr val="0000FF"/>
                </a:solidFill>
                <a:uFill>
                  <a:solidFill>
                    <a:srgbClr val="0000FF"/>
                  </a:solidFill>
                </a:uFill>
                <a:latin typeface="Arial Bold"/>
                <a:ea typeface="Arial Bold"/>
                <a:cs typeface="Arial Bold"/>
                <a:sym typeface="Arial Bold"/>
                <a:hlinkClick r:id="rId3" invalidUrl="" action="" tgtFrame="" tooltip="" history="1" highlightClick="0" endSnd="0"/>
              </a:rPr>
              <a:t>Quantum Physics</a:t>
            </a:r>
            <a:r>
              <a:rPr sz="1900">
                <a:solidFill>
                  <a:srgbClr val="31859C"/>
                </a:solidFill>
                <a:latin typeface="Arial Bold"/>
                <a:ea typeface="Arial Bold"/>
                <a:cs typeface="Arial Bold"/>
                <a:sym typeface="Arial Bold"/>
              </a:rPr>
              <a:t> </a:t>
            </a:r>
            <a:r>
              <a:rPr sz="4500">
                <a:solidFill>
                  <a:srgbClr val="31859C"/>
                </a:solidFill>
                <a:latin typeface="Arial Bold"/>
                <a:ea typeface="Arial Bold"/>
                <a:cs typeface="Arial Bold"/>
                <a:sym typeface="Arial Bold"/>
              </a:rPr>
              <a:t>,</a:t>
            </a:r>
            <a:endParaRPr sz="4500">
              <a:solidFill>
                <a:srgbClr val="31859C"/>
              </a:solidFill>
              <a:latin typeface="Arial Bold"/>
              <a:ea typeface="Arial Bold"/>
              <a:cs typeface="Arial Bold"/>
              <a:sym typeface="Arial Bold"/>
            </a:endParaRPr>
          </a:p>
          <a:p>
            <a:pPr lvl="0" marL="0" indent="0" defTabSz="434340">
              <a:spcBef>
                <a:spcPts val="1000"/>
              </a:spcBef>
              <a:buSzTx/>
              <a:buNone/>
              <a:defRPr sz="1800"/>
            </a:pPr>
            <a:r>
              <a:rPr sz="4500">
                <a:solidFill>
                  <a:srgbClr val="31859C"/>
                </a:solidFill>
                <a:latin typeface="Arial Bold"/>
                <a:ea typeface="Arial Bold"/>
                <a:cs typeface="Arial Bold"/>
                <a:sym typeface="Arial Bold"/>
              </a:rPr>
              <a:t>3) </a:t>
            </a:r>
            <a:r>
              <a:rPr sz="4500" u="sng">
                <a:solidFill>
                  <a:srgbClr val="0000FF"/>
                </a:solidFill>
                <a:uFill>
                  <a:solidFill>
                    <a:srgbClr val="0000FF"/>
                  </a:solidFill>
                </a:uFill>
                <a:latin typeface="Arial Bold"/>
                <a:ea typeface="Arial Bold"/>
                <a:cs typeface="Arial Bold"/>
                <a:sym typeface="Arial Bold"/>
                <a:hlinkClick r:id="rId4" invalidUrl="" action="" tgtFrame="" tooltip="" history="1" highlightClick="0" endSnd="0"/>
              </a:rPr>
              <a:t>Multiverse Theology</a:t>
            </a:r>
            <a:r>
              <a:rPr sz="1100">
                <a:solidFill>
                  <a:srgbClr val="31859C"/>
                </a:solidFill>
                <a:latin typeface="Arial Bold"/>
                <a:ea typeface="Arial Bold"/>
                <a:cs typeface="Arial Bold"/>
                <a:sym typeface="Arial Bold"/>
              </a:rPr>
              <a:t> </a:t>
            </a:r>
            <a:r>
              <a:rPr sz="4500">
                <a:solidFill>
                  <a:srgbClr val="31859C"/>
                </a:solidFill>
                <a:latin typeface="Arial Bold"/>
                <a:ea typeface="Arial Bold"/>
                <a:cs typeface="Arial Bold"/>
                <a:sym typeface="Arial Bold"/>
              </a:rPr>
              <a:t>.</a:t>
            </a:r>
            <a:endParaRPr sz="4500">
              <a:solidFill>
                <a:srgbClr val="31859C"/>
              </a:solidFill>
              <a:latin typeface="Arial Bold"/>
              <a:ea typeface="Arial Bold"/>
              <a:cs typeface="Arial Bold"/>
              <a:sym typeface="Arial Bold"/>
            </a:endParaRPr>
          </a:p>
          <a:p>
            <a:pPr lvl="0" marL="0" indent="0" defTabSz="434340">
              <a:buSzTx/>
              <a:buNone/>
              <a:defRPr sz="1800"/>
            </a:pPr>
            <a:endParaRPr b="1" sz="1900">
              <a:solidFill>
                <a:srgbClr val="31859C"/>
              </a:solidFill>
            </a:endParaRPr>
          </a:p>
          <a:p>
            <a:pPr lvl="0" marL="0" indent="0" defTabSz="434340">
              <a:spcBef>
                <a:spcPts val="800"/>
              </a:spcBef>
              <a:buSzTx/>
              <a:buNone/>
              <a:defRPr sz="1800"/>
            </a:pPr>
            <a:r>
              <a:rPr sz="3400"/>
              <a:t>For important questions in these 3 areas, </a:t>
            </a:r>
            <a:br>
              <a:rPr sz="3400"/>
            </a:br>
            <a:r>
              <a:rPr sz="3400"/>
              <a:t>here are my conclusions about the results </a:t>
            </a:r>
            <a:br>
              <a:rPr sz="3400"/>
            </a:br>
            <a:r>
              <a:rPr sz="3400"/>
              <a:t>of</a:t>
            </a:r>
            <a:r>
              <a:rPr b="1" sz="3400"/>
              <a:t> </a:t>
            </a:r>
            <a:r>
              <a:rPr b="1" sz="3400" u="sng"/>
              <a:t>evaluations</a:t>
            </a:r>
            <a:r>
              <a:rPr b="1" sz="3400"/>
              <a:t> based on </a:t>
            </a:r>
            <a:r>
              <a:rPr b="1" sz="3400" u="sng"/>
              <a:t>science-evidence</a:t>
            </a:r>
            <a:r>
              <a:rPr b="1" sz="3400"/>
              <a:t>:</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p:nvPr>
        </p:nvSpPr>
        <p:spPr>
          <a:xfrm>
            <a:off x="806495" y="369842"/>
            <a:ext cx="8229601" cy="736603"/>
          </a:xfrm>
          <a:prstGeom prst="rect">
            <a:avLst/>
          </a:prstGeom>
        </p:spPr>
        <p:txBody>
          <a:bodyPr/>
          <a:lstStyle/>
          <a:p>
            <a:pPr lvl="0" algn="l">
              <a:defRPr sz="1800"/>
            </a:pPr>
            <a:r>
              <a:rPr sz="3800">
                <a:latin typeface="Arial Bold"/>
                <a:ea typeface="Arial Bold"/>
                <a:cs typeface="Arial Bold"/>
                <a:sym typeface="Arial Bold"/>
              </a:rPr>
              <a:t>Is the </a:t>
            </a:r>
            <a:r>
              <a:rPr sz="3800" u="sng">
                <a:latin typeface="Arial Bold"/>
                <a:ea typeface="Arial Bold"/>
                <a:cs typeface="Arial Bold"/>
                <a:sym typeface="Arial Bold"/>
              </a:rPr>
              <a:t>science-evidence</a:t>
            </a:r>
            <a:r>
              <a:rPr sz="3800">
                <a:latin typeface="Arial Bold"/>
                <a:ea typeface="Arial Bold"/>
                <a:cs typeface="Arial Bold"/>
                <a:sym typeface="Arial Bold"/>
              </a:rPr>
              <a:t> strong?</a:t>
            </a:r>
          </a:p>
        </p:txBody>
      </p:sp>
      <p:sp>
        <p:nvSpPr>
          <p:cNvPr id="173" name="Shape 173"/>
          <p:cNvSpPr/>
          <p:nvPr>
            <p:ph type="body" idx="1"/>
          </p:nvPr>
        </p:nvSpPr>
        <p:spPr>
          <a:xfrm>
            <a:off x="806492" y="1121714"/>
            <a:ext cx="7631285" cy="5363852"/>
          </a:xfrm>
          <a:prstGeom prst="rect">
            <a:avLst/>
          </a:prstGeom>
        </p:spPr>
        <p:txBody>
          <a:bodyPr/>
          <a:lstStyle/>
          <a:p>
            <a:pPr lvl="0" marL="0" indent="0" defTabSz="420623">
              <a:buSzTx/>
              <a:buNone/>
              <a:defRPr sz="1800"/>
            </a:pPr>
            <a:r>
              <a:rPr sz="2900"/>
              <a:t>It’s </a:t>
            </a:r>
            <a:r>
              <a:rPr sz="2900" u="sng">
                <a:solidFill>
                  <a:srgbClr val="C0504D"/>
                </a:solidFill>
              </a:rPr>
              <a:t>very strong</a:t>
            </a:r>
            <a:r>
              <a:rPr sz="2900">
                <a:solidFill>
                  <a:srgbClr val="C0504D"/>
                </a:solidFill>
              </a:rPr>
              <a:t> </a:t>
            </a:r>
            <a:r>
              <a:rPr sz="2900"/>
              <a:t>for two questions we’ll examine: </a:t>
            </a:r>
            <a:br>
              <a:rPr sz="2900"/>
            </a:br>
            <a:r>
              <a:rPr b="1" sz="2900">
                <a:solidFill>
                  <a:srgbClr val="31859C"/>
                </a:solidFill>
              </a:rPr>
              <a:t>• 1</a:t>
            </a:r>
            <a:r>
              <a:rPr b="1" sz="2900"/>
              <a:t> – Is the earth young?</a:t>
            </a:r>
            <a:r>
              <a:rPr sz="2900"/>
              <a:t>     </a:t>
            </a:r>
            <a:r>
              <a:rPr sz="700"/>
              <a:t> </a:t>
            </a:r>
            <a:r>
              <a:rPr sz="2900"/>
              <a:t>(</a:t>
            </a:r>
            <a:r>
              <a:rPr sz="2900" u="sng">
                <a:solidFill>
                  <a:srgbClr val="0000FF"/>
                </a:solidFill>
                <a:uFill>
                  <a:solidFill>
                    <a:srgbClr val="0000FF"/>
                  </a:solidFill>
                </a:uFill>
                <a:hlinkClick r:id="rId2" invalidUrl="" action="" tgtFrame="" tooltip="" history="1" highlightClick="0" endSnd="0"/>
              </a:rPr>
              <a:t>science</a:t>
            </a:r>
            <a:r>
              <a:rPr sz="2900"/>
              <a:t> says </a:t>
            </a:r>
            <a:r>
              <a:rPr sz="2900" u="sng">
                <a:solidFill>
                  <a:srgbClr val="0000FF"/>
                </a:solidFill>
                <a:uFill>
                  <a:solidFill>
                    <a:srgbClr val="0000FF"/>
                  </a:solidFill>
                </a:uFill>
                <a:hlinkClick r:id="rId3" invalidUrl="" action="" tgtFrame="" tooltip="" history="1" highlightClick="0" endSnd="0"/>
              </a:rPr>
              <a:t>NO</a:t>
            </a:r>
            <a:r>
              <a:rPr sz="2900"/>
              <a:t>)</a:t>
            </a:r>
            <a:br>
              <a:rPr sz="2900"/>
            </a:br>
            <a:r>
              <a:rPr b="1" sz="2900">
                <a:solidFill>
                  <a:srgbClr val="31859C"/>
                </a:solidFill>
              </a:rPr>
              <a:t>• 2</a:t>
            </a:r>
            <a:r>
              <a:rPr b="1" sz="2900"/>
              <a:t> – Does observation create reality?</a:t>
            </a:r>
            <a:r>
              <a:rPr sz="2900"/>
              <a:t>    (</a:t>
            </a:r>
            <a:r>
              <a:rPr sz="2900" u="sng">
                <a:solidFill>
                  <a:srgbClr val="0000FF"/>
                </a:solidFill>
                <a:uFill>
                  <a:solidFill>
                    <a:srgbClr val="0000FF"/>
                  </a:solidFill>
                </a:uFill>
                <a:hlinkClick r:id="rId4" invalidUrl="" action="" tgtFrame="" tooltip="" history="1" highlightClick="0" endSnd="0"/>
              </a:rPr>
              <a:t>NO</a:t>
            </a:r>
            <a:r>
              <a:rPr sz="2900"/>
              <a:t>)</a:t>
            </a:r>
            <a:endParaRPr sz="2900"/>
          </a:p>
          <a:p>
            <a:pPr lvl="0" marL="0" indent="0" defTabSz="420623">
              <a:buSzTx/>
              <a:buNone/>
              <a:defRPr sz="1800"/>
            </a:pPr>
            <a:r>
              <a:rPr sz="2900"/>
              <a:t>But it’s </a:t>
            </a:r>
            <a:r>
              <a:rPr sz="2900" u="sng">
                <a:solidFill>
                  <a:srgbClr val="C0504D"/>
                </a:solidFill>
              </a:rPr>
              <a:t>not strong</a:t>
            </a:r>
            <a:r>
              <a:rPr sz="2900">
                <a:solidFill>
                  <a:srgbClr val="C0504D"/>
                </a:solidFill>
              </a:rPr>
              <a:t> </a:t>
            </a:r>
            <a:r>
              <a:rPr sz="2900"/>
              <a:t>for three other questions:</a:t>
            </a:r>
            <a:br>
              <a:rPr sz="2900"/>
            </a:br>
            <a:r>
              <a:rPr b="1" sz="2900">
                <a:solidFill>
                  <a:srgbClr val="31859C"/>
                </a:solidFill>
              </a:rPr>
              <a:t>• 2</a:t>
            </a:r>
            <a:r>
              <a:rPr b="1" sz="2900"/>
              <a:t> – Is a Many Worlds Interpretation (MWI) </a:t>
            </a:r>
            <a:br>
              <a:rPr b="1" sz="2900"/>
            </a:br>
            <a:r>
              <a:rPr b="1" sz="2900"/>
              <a:t>         </a:t>
            </a:r>
            <a:r>
              <a:rPr b="1"/>
              <a:t>    </a:t>
            </a:r>
            <a:r>
              <a:rPr b="1" sz="2800"/>
              <a:t>scientifically plausible or useful?    </a:t>
            </a:r>
            <a:r>
              <a:rPr b="1" sz="1100"/>
              <a:t> </a:t>
            </a:r>
            <a:r>
              <a:rPr sz="2800"/>
              <a:t>(?)</a:t>
            </a:r>
            <a:br>
              <a:rPr sz="2800"/>
            </a:br>
            <a:r>
              <a:rPr b="1" sz="2900">
                <a:solidFill>
                  <a:srgbClr val="31859C"/>
                </a:solidFill>
              </a:rPr>
              <a:t>• 3</a:t>
            </a:r>
            <a:r>
              <a:rPr b="1" sz="2900"/>
              <a:t> – </a:t>
            </a:r>
            <a:r>
              <a:rPr sz="2900">
                <a:solidFill>
                  <a:srgbClr val="77933C"/>
                </a:solidFill>
              </a:rPr>
              <a:t>{</a:t>
            </a:r>
            <a:r>
              <a:rPr>
                <a:solidFill>
                  <a:srgbClr val="77933C"/>
                </a:solidFill>
              </a:rPr>
              <a:t> </a:t>
            </a:r>
            <a:r>
              <a:rPr sz="2900">
                <a:solidFill>
                  <a:srgbClr val="77933C"/>
                </a:solidFill>
              </a:rPr>
              <a:t>is MWI theologically satisfactory?</a:t>
            </a:r>
            <a:r>
              <a:rPr>
                <a:solidFill>
                  <a:srgbClr val="77933C"/>
                </a:solidFill>
              </a:rPr>
              <a:t> </a:t>
            </a:r>
            <a:r>
              <a:rPr sz="2900">
                <a:solidFill>
                  <a:srgbClr val="77933C"/>
                </a:solidFill>
              </a:rPr>
              <a:t>}   (</a:t>
            </a:r>
            <a:r>
              <a:rPr sz="2900" u="sng">
                <a:solidFill>
                  <a:srgbClr val="0000FF"/>
                </a:solidFill>
                <a:uFill>
                  <a:solidFill>
                    <a:srgbClr val="0000FF"/>
                  </a:solidFill>
                </a:uFill>
                <a:hlinkClick r:id="rId5" invalidUrl="" action="" tgtFrame="" tooltip="" history="1" highlightClick="0" endSnd="0"/>
              </a:rPr>
              <a:t>NO</a:t>
            </a:r>
            <a:r>
              <a:rPr sz="2900">
                <a:solidFill>
                  <a:srgbClr val="77933C"/>
                </a:solidFill>
              </a:rPr>
              <a:t>)</a:t>
            </a:r>
            <a:br>
              <a:rPr sz="2900">
                <a:solidFill>
                  <a:srgbClr val="77933C"/>
                </a:solidFill>
              </a:rPr>
            </a:br>
            <a:r>
              <a:rPr b="1" sz="2900">
                <a:solidFill>
                  <a:srgbClr val="31859C"/>
                </a:solidFill>
              </a:rPr>
              <a:t>• 3</a:t>
            </a:r>
            <a:r>
              <a:rPr b="1" sz="2900"/>
              <a:t> – Was nature intelligently designed?</a:t>
            </a:r>
            <a:r>
              <a:rPr sz="2900"/>
              <a:t>    (</a:t>
            </a:r>
            <a:r>
              <a:rPr sz="2900" u="sng">
                <a:solidFill>
                  <a:srgbClr val="0000FF"/>
                </a:solidFill>
                <a:uFill>
                  <a:solidFill>
                    <a:srgbClr val="0000FF"/>
                  </a:solidFill>
                </a:uFill>
                <a:hlinkClick r:id="rId6" invalidUrl="" action="" tgtFrame="" tooltip="" history="1" highlightClick="0" endSnd="0"/>
              </a:rPr>
              <a:t>?</a:t>
            </a:r>
            <a:r>
              <a:rPr sz="2900"/>
              <a:t>)</a:t>
            </a:r>
            <a:endParaRPr sz="2900"/>
          </a:p>
          <a:p>
            <a:pPr lvl="0" marL="0" indent="0" defTabSz="420623">
              <a:buSzTx/>
              <a:buNone/>
              <a:defRPr sz="1800"/>
            </a:pPr>
            <a:endParaRPr sz="1100"/>
          </a:p>
          <a:p>
            <a:pPr lvl="0" marL="0" indent="0" defTabSz="420623">
              <a:buSzTx/>
              <a:buNone/>
              <a:defRPr sz="1800"/>
            </a:pPr>
            <a:r>
              <a:rPr sz="2800"/>
              <a:t>For all five questions, </a:t>
            </a:r>
            <a:r>
              <a:rPr b="1" sz="2800">
                <a:solidFill>
                  <a:srgbClr val="C0504D"/>
                </a:solidFill>
              </a:rPr>
              <a:t>Science-Evidence </a:t>
            </a:r>
            <a:r>
              <a:rPr sz="2800"/>
              <a:t>is usually supplemented by </a:t>
            </a:r>
            <a:r>
              <a:rPr b="1" sz="2800">
                <a:solidFill>
                  <a:srgbClr val="C0504D"/>
                </a:solidFill>
              </a:rPr>
              <a:t>Cultural-Personal Criteria</a:t>
            </a:r>
            <a:r>
              <a:rPr sz="2800">
                <a:solidFill>
                  <a:srgbClr val="C0504D"/>
                </a:solidFill>
              </a:rPr>
              <a:t>,</a:t>
            </a:r>
            <a:r>
              <a:rPr sz="2800"/>
              <a:t> so…</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p:nvPr>
        </p:nvSpPr>
        <p:spPr>
          <a:xfrm>
            <a:off x="666795" y="407943"/>
            <a:ext cx="8229601" cy="655187"/>
          </a:xfrm>
          <a:prstGeom prst="rect">
            <a:avLst/>
          </a:prstGeom>
        </p:spPr>
        <p:txBody>
          <a:bodyPr/>
          <a:lstStyle>
            <a:lvl1pPr algn="l" defTabSz="394289">
              <a:defRPr sz="4018">
                <a:solidFill>
                  <a:srgbClr val="31859C"/>
                </a:solidFill>
                <a:latin typeface="Arial Bold"/>
                <a:ea typeface="Arial Bold"/>
                <a:cs typeface="Arial Bold"/>
                <a:sym typeface="Arial Bold"/>
              </a:defRPr>
            </a:lvl1pPr>
          </a:lstStyle>
          <a:p>
            <a:pPr lvl="0">
              <a:defRPr sz="1800">
                <a:solidFill>
                  <a:srgbClr val="000000"/>
                </a:solidFill>
              </a:defRPr>
            </a:pPr>
            <a:r>
              <a:rPr sz="4018">
                <a:solidFill>
                  <a:srgbClr val="31859C"/>
                </a:solidFill>
              </a:rPr>
              <a:t>Education for Critical Thinking:</a:t>
            </a:r>
          </a:p>
        </p:txBody>
      </p:sp>
      <p:sp>
        <p:nvSpPr>
          <p:cNvPr id="176" name="Shape 176"/>
          <p:cNvSpPr/>
          <p:nvPr>
            <p:ph type="body" idx="1"/>
          </p:nvPr>
        </p:nvSpPr>
        <p:spPr>
          <a:xfrm>
            <a:off x="666795" y="1021355"/>
            <a:ext cx="8229601" cy="5452657"/>
          </a:xfrm>
          <a:prstGeom prst="rect">
            <a:avLst/>
          </a:prstGeom>
        </p:spPr>
        <p:txBody>
          <a:bodyPr/>
          <a:lstStyle/>
          <a:p>
            <a:pPr lvl="0" marL="0" indent="0" defTabSz="420623">
              <a:buSzTx/>
              <a:buNone/>
              <a:defRPr sz="1800"/>
            </a:pPr>
            <a:r>
              <a:rPr sz="3100"/>
              <a:t>    As described in Slides 3-8, </a:t>
            </a:r>
            <a:r>
              <a:rPr sz="3100" u="sng"/>
              <a:t>people use several </a:t>
            </a:r>
            <a:br>
              <a:rPr sz="3100" u="sng"/>
            </a:br>
            <a:r>
              <a:rPr sz="3100" u="sng"/>
              <a:t>kinds of criteria</a:t>
            </a:r>
            <a:r>
              <a:rPr sz="3100"/>
              <a:t> — </a:t>
            </a:r>
            <a:r>
              <a:rPr b="1" sz="3100"/>
              <a:t>Empirical</a:t>
            </a:r>
            <a:r>
              <a:rPr sz="3100"/>
              <a:t> (</a:t>
            </a:r>
            <a:r>
              <a:rPr b="1" sz="3100">
                <a:solidFill>
                  <a:srgbClr val="C0504D"/>
                </a:solidFill>
              </a:rPr>
              <a:t>Science Evidence</a:t>
            </a:r>
            <a:r>
              <a:rPr sz="3100"/>
              <a:t>), </a:t>
            </a:r>
            <a:r>
              <a:rPr b="1" sz="3100">
                <a:solidFill>
                  <a:srgbClr val="C0504D"/>
                </a:solidFill>
              </a:rPr>
              <a:t>Cultural-Personal </a:t>
            </a:r>
            <a:r>
              <a:rPr sz="3100"/>
              <a:t>(</a:t>
            </a:r>
            <a:r>
              <a:rPr sz="3100">
                <a:solidFill>
                  <a:srgbClr val="31859C"/>
                </a:solidFill>
              </a:rPr>
              <a:t>Sociological-Psychological</a:t>
            </a:r>
            <a:r>
              <a:rPr sz="3100"/>
              <a:t>), </a:t>
            </a:r>
            <a:br>
              <a:rPr sz="3100"/>
            </a:br>
            <a:r>
              <a:rPr sz="3100"/>
              <a:t>and </a:t>
            </a:r>
            <a:r>
              <a:rPr b="1" sz="3100"/>
              <a:t>Conceptual</a:t>
            </a:r>
            <a:r>
              <a:rPr sz="3100"/>
              <a:t> — </a:t>
            </a:r>
            <a:r>
              <a:rPr sz="3100" u="sng"/>
              <a:t>when they evaluate claims</a:t>
            </a:r>
            <a:r>
              <a:rPr sz="3100"/>
              <a:t>.</a:t>
            </a:r>
            <a:br>
              <a:rPr sz="3100"/>
            </a:br>
            <a:r>
              <a:rPr sz="3100"/>
              <a:t>    </a:t>
            </a:r>
            <a:r>
              <a:rPr sz="3100" u="sng">
                <a:solidFill>
                  <a:srgbClr val="C0504D"/>
                </a:solidFill>
              </a:rPr>
              <a:t>All of these factors should be considered</a:t>
            </a:r>
            <a:r>
              <a:rPr sz="3100"/>
              <a:t> by </a:t>
            </a:r>
            <a:br>
              <a:rPr sz="3100"/>
            </a:br>
            <a:r>
              <a:rPr sz="3100"/>
              <a:t>anyone (a teacher,…) who </a:t>
            </a:r>
            <a:r>
              <a:rPr sz="3100" u="sng"/>
              <a:t>wants to</a:t>
            </a:r>
            <a:r>
              <a:rPr b="1" sz="3100" u="sng"/>
              <a:t> improve </a:t>
            </a:r>
            <a:br>
              <a:rPr b="1" sz="3100" u="sng"/>
            </a:br>
            <a:r>
              <a:rPr b="1" sz="3100" u="sng"/>
              <a:t>critical thinking</a:t>
            </a:r>
            <a:r>
              <a:rPr b="1" sz="3100"/>
              <a:t> </a:t>
            </a:r>
            <a:r>
              <a:rPr sz="3100"/>
              <a:t>or </a:t>
            </a:r>
            <a:r>
              <a:rPr sz="3100" u="sng"/>
              <a:t>wants to</a:t>
            </a:r>
            <a:r>
              <a:rPr b="1" sz="3100" u="sng"/>
              <a:t> persuade</a:t>
            </a:r>
            <a:r>
              <a:rPr sz="3100"/>
              <a:t>.    To do </a:t>
            </a:r>
            <a:br>
              <a:rPr sz="3100"/>
            </a:br>
            <a:r>
              <a:rPr sz="3100"/>
              <a:t>these well, we mainly </a:t>
            </a:r>
            <a:r>
              <a:rPr b="1" sz="3100"/>
              <a:t>use </a:t>
            </a:r>
            <a:r>
              <a:rPr b="1" sz="3100" u="sng">
                <a:solidFill>
                  <a:srgbClr val="C0504D"/>
                </a:solidFill>
              </a:rPr>
              <a:t>LOGIC</a:t>
            </a:r>
            <a:r>
              <a:rPr b="1" sz="3100">
                <a:solidFill>
                  <a:srgbClr val="C0504D"/>
                </a:solidFill>
              </a:rPr>
              <a:t> </a:t>
            </a:r>
            <a:r>
              <a:rPr sz="3100"/>
              <a:t>to understand </a:t>
            </a:r>
            <a:br>
              <a:rPr sz="3100"/>
            </a:br>
            <a:r>
              <a:rPr sz="3100"/>
              <a:t>the </a:t>
            </a:r>
            <a:r>
              <a:rPr b="1" sz="3100">
                <a:solidFill>
                  <a:srgbClr val="C0504D"/>
                </a:solidFill>
              </a:rPr>
              <a:t>Science Evidence</a:t>
            </a:r>
            <a:r>
              <a:rPr sz="3100"/>
              <a:t> and </a:t>
            </a:r>
            <a:r>
              <a:rPr b="1" sz="3100"/>
              <a:t>use </a:t>
            </a:r>
            <a:r>
              <a:rPr b="1" sz="3100" u="sng">
                <a:solidFill>
                  <a:srgbClr val="C0504D"/>
                </a:solidFill>
              </a:rPr>
              <a:t>EMPATHY + LOGIC</a:t>
            </a:r>
            <a:r>
              <a:rPr b="1" sz="3100"/>
              <a:t> </a:t>
            </a:r>
            <a:br>
              <a:rPr b="1" sz="3100"/>
            </a:br>
            <a:r>
              <a:rPr sz="3100"/>
              <a:t>for all kinds of criteria, but </a:t>
            </a:r>
            <a:r>
              <a:rPr sz="3100" u="sng">
                <a:solidFill>
                  <a:srgbClr val="0000FF"/>
                </a:solidFill>
                <a:uFill>
                  <a:solidFill>
                    <a:srgbClr val="0000FF"/>
                  </a:solidFill>
                </a:uFill>
                <a:hlinkClick r:id="rId2" invalidUrl="" action="" tgtFrame="" tooltip="" history="1" highlightClick="0" endSnd="0"/>
              </a:rPr>
              <a:t>empathy</a:t>
            </a:r>
            <a:r>
              <a:rPr sz="3100"/>
              <a:t> is especially important for </a:t>
            </a:r>
            <a:r>
              <a:rPr b="1" sz="3100">
                <a:solidFill>
                  <a:srgbClr val="C0504D"/>
                </a:solidFill>
              </a:rPr>
              <a:t>Cultural-Personal Criteria.</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title"/>
          </p:nvPr>
        </p:nvSpPr>
        <p:spPr>
          <a:xfrm>
            <a:off x="615995" y="414337"/>
            <a:ext cx="8229601" cy="749303"/>
          </a:xfrm>
          <a:prstGeom prst="rect">
            <a:avLst/>
          </a:prstGeom>
        </p:spPr>
        <p:txBody>
          <a:bodyPr/>
          <a:lstStyle>
            <a:lvl1pPr algn="l">
              <a:defRPr sz="4000">
                <a:solidFill>
                  <a:srgbClr val="31859C"/>
                </a:solidFill>
                <a:latin typeface="Arial Bold"/>
                <a:ea typeface="Arial Bold"/>
                <a:cs typeface="Arial Bold"/>
                <a:sym typeface="Arial Bold"/>
              </a:defRPr>
            </a:lvl1pPr>
          </a:lstStyle>
          <a:p>
            <a:pPr lvl="0">
              <a:defRPr sz="1800">
                <a:solidFill>
                  <a:srgbClr val="000000"/>
                </a:solidFill>
              </a:defRPr>
            </a:pPr>
            <a:r>
              <a:rPr sz="4000">
                <a:solidFill>
                  <a:srgbClr val="31859C"/>
                </a:solidFill>
              </a:rPr>
              <a:t>1  —  Young-Earth Creationism</a:t>
            </a:r>
          </a:p>
        </p:txBody>
      </p:sp>
      <p:sp>
        <p:nvSpPr>
          <p:cNvPr id="180" name="Shape 180"/>
          <p:cNvSpPr/>
          <p:nvPr>
            <p:ph type="body" idx="1"/>
          </p:nvPr>
        </p:nvSpPr>
        <p:spPr>
          <a:xfrm>
            <a:off x="615992" y="1158477"/>
            <a:ext cx="8308255" cy="5390493"/>
          </a:xfrm>
          <a:prstGeom prst="rect">
            <a:avLst/>
          </a:prstGeom>
        </p:spPr>
        <p:txBody>
          <a:bodyPr/>
          <a:lstStyle/>
          <a:p>
            <a:pPr lvl="0" marL="0" indent="0" defTabSz="420623">
              <a:buSzTx/>
              <a:buNone/>
              <a:defRPr sz="1800"/>
            </a:pPr>
            <a:r>
              <a:rPr sz="2900"/>
              <a:t>When we study young-earth </a:t>
            </a:r>
            <a:r>
              <a:rPr sz="2900" u="sng">
                <a:solidFill>
                  <a:srgbClr val="0000FF"/>
                </a:solidFill>
                <a:uFill>
                  <a:solidFill>
                    <a:srgbClr val="0000FF"/>
                  </a:solidFill>
                </a:uFill>
                <a:hlinkClick r:id="rId2" invalidUrl="" action="" tgtFrame="" tooltip="" history="1" highlightClick="0" endSnd="0"/>
              </a:rPr>
              <a:t>theology</a:t>
            </a:r>
            <a:r>
              <a:rPr sz="2900"/>
              <a:t> &amp; </a:t>
            </a:r>
            <a:r>
              <a:rPr sz="2900" u="sng">
                <a:solidFill>
                  <a:srgbClr val="0000FF"/>
                </a:solidFill>
                <a:uFill>
                  <a:solidFill>
                    <a:srgbClr val="0000FF"/>
                  </a:solidFill>
                </a:uFill>
                <a:hlinkClick r:id="rId3" invalidUrl="" action="" tgtFrame="" tooltip="" history="1" highlightClick="0" endSnd="0"/>
              </a:rPr>
              <a:t>science</a:t>
            </a:r>
            <a:r>
              <a:rPr sz="2900"/>
              <a:t> , </a:t>
            </a:r>
            <a:br>
              <a:rPr sz="2900"/>
            </a:br>
            <a:r>
              <a:rPr sz="2900"/>
              <a:t>we see</a:t>
            </a:r>
            <a:r>
              <a:rPr b="1" sz="2900"/>
              <a:t> </a:t>
            </a:r>
            <a:r>
              <a:rPr b="1" sz="2900">
                <a:solidFill>
                  <a:srgbClr val="C0504D"/>
                </a:solidFill>
              </a:rPr>
              <a:t>very strong interactions </a:t>
            </a:r>
            <a:r>
              <a:rPr sz="2900"/>
              <a:t>between </a:t>
            </a:r>
            <a:br>
              <a:rPr sz="2900"/>
            </a:br>
            <a:r>
              <a:rPr sz="2900" u="sng">
                <a:solidFill>
                  <a:srgbClr val="31859C"/>
                </a:solidFill>
              </a:rPr>
              <a:t>logical evaluations</a:t>
            </a:r>
            <a:r>
              <a:rPr sz="2900">
                <a:solidFill>
                  <a:srgbClr val="31859C"/>
                </a:solidFill>
              </a:rPr>
              <a:t> </a:t>
            </a:r>
            <a:r>
              <a:rPr sz="2900"/>
              <a:t>and </a:t>
            </a:r>
            <a:r>
              <a:rPr b="1" sz="2900" u="sng">
                <a:solidFill>
                  <a:srgbClr val="31859C"/>
                </a:solidFill>
              </a:rPr>
              <a:t>sociology/psychology </a:t>
            </a:r>
            <a:br>
              <a:rPr b="1" sz="2900" u="sng">
                <a:solidFill>
                  <a:srgbClr val="31859C"/>
                </a:solidFill>
              </a:rPr>
            </a:br>
            <a:r>
              <a:rPr sz="2900" u="sng">
                <a:solidFill>
                  <a:srgbClr val="31859C"/>
                </a:solidFill>
              </a:rPr>
              <a:t>influences</a:t>
            </a:r>
            <a:r>
              <a:rPr sz="2900">
                <a:solidFill>
                  <a:srgbClr val="31859C"/>
                </a:solidFill>
              </a:rPr>
              <a:t> </a:t>
            </a:r>
            <a:r>
              <a:rPr sz="2900"/>
              <a:t>that are based on</a:t>
            </a:r>
            <a:r>
              <a:rPr b="1" sz="2900"/>
              <a:t> a </a:t>
            </a:r>
            <a:r>
              <a:rPr sz="2900" u="sng">
                <a:solidFill>
                  <a:srgbClr val="0000FF"/>
                </a:solidFill>
                <a:uFill>
                  <a:solidFill>
                    <a:srgbClr val="0000FF"/>
                  </a:solidFill>
                </a:uFill>
                <a:hlinkClick r:id="rId4" invalidUrl="" action="" tgtFrame="" tooltip="" history="1" highlightClick="0" endSnd="0"/>
              </a:rPr>
              <a:t>Christian</a:t>
            </a:r>
            <a:r>
              <a:rPr b="1" sz="2900"/>
              <a:t> </a:t>
            </a:r>
            <a:r>
              <a:rPr sz="2900" u="sng">
                <a:solidFill>
                  <a:srgbClr val="0000FF"/>
                </a:solidFill>
                <a:uFill>
                  <a:solidFill>
                    <a:srgbClr val="0000FF"/>
                  </a:solidFill>
                </a:uFill>
                <a:hlinkClick r:id="rId5" invalidUrl="" action="" tgtFrame="" tooltip="" history="1" highlightClick="0" endSnd="0"/>
              </a:rPr>
              <a:t>worldview</a:t>
            </a:r>
            <a:r>
              <a:rPr b="1" sz="2900"/>
              <a:t> </a:t>
            </a:r>
            <a:br>
              <a:rPr b="1" sz="2900"/>
            </a:br>
            <a:r>
              <a:rPr sz="2900"/>
              <a:t>and also on</a:t>
            </a:r>
            <a:r>
              <a:rPr b="1" sz="2900"/>
              <a:t> other factors</a:t>
            </a:r>
            <a:r>
              <a:rPr sz="2900"/>
              <a:t>.</a:t>
            </a:r>
            <a:endParaRPr sz="2700"/>
          </a:p>
          <a:p>
            <a:pPr lvl="0" marL="0" indent="0" defTabSz="420623">
              <a:buSzTx/>
              <a:buNone/>
              <a:defRPr sz="1800"/>
            </a:pPr>
            <a:endParaRPr sz="1100"/>
          </a:p>
          <a:p>
            <a:pPr lvl="0" marL="0" indent="0" defTabSz="420623">
              <a:buSzTx/>
              <a:buNone/>
              <a:defRPr sz="1800"/>
            </a:pPr>
            <a:r>
              <a:rPr sz="3100"/>
              <a:t>     On the next page is </a:t>
            </a:r>
            <a:r>
              <a:rPr sz="3100" u="sng"/>
              <a:t>a useful diagram</a:t>
            </a:r>
            <a:r>
              <a:rPr sz="3100"/>
              <a:t> (made by Deborah Haarsma, adapted by me) showing the </a:t>
            </a:r>
            <a:br>
              <a:rPr sz="3100"/>
            </a:br>
            <a:r>
              <a:rPr sz="3100"/>
              <a:t>parallel </a:t>
            </a:r>
            <a:r>
              <a:rPr sz="3100" u="sng">
                <a:solidFill>
                  <a:srgbClr val="0000FF"/>
                </a:solidFill>
                <a:uFill>
                  <a:solidFill>
                    <a:srgbClr val="0000FF"/>
                  </a:solidFill>
                </a:uFill>
                <a:hlinkClick r:id="rId6" invalidUrl="" action="" tgtFrame="" tooltip="" history="1" highlightClick="0" endSnd="0"/>
              </a:rPr>
              <a:t>relationships</a:t>
            </a:r>
            <a:r>
              <a:rPr sz="3100"/>
              <a:t> between evaluations using</a:t>
            </a:r>
            <a:br>
              <a:rPr sz="3100"/>
            </a:br>
            <a:r>
              <a:rPr b="1" sz="3100" u="sng">
                <a:solidFill>
                  <a:srgbClr val="C0504D"/>
                </a:solidFill>
              </a:rPr>
              <a:t>theology</a:t>
            </a:r>
            <a:r>
              <a:rPr b="1" sz="3100">
                <a:solidFill>
                  <a:srgbClr val="31859C"/>
                </a:solidFill>
              </a:rPr>
              <a:t>-evidence </a:t>
            </a:r>
            <a:r>
              <a:rPr sz="3100">
                <a:solidFill>
                  <a:srgbClr val="31859C"/>
                </a:solidFill>
              </a:rPr>
              <a:t>from </a:t>
            </a:r>
            <a:r>
              <a:rPr b="1" sz="3100">
                <a:solidFill>
                  <a:srgbClr val="31859C"/>
                </a:solidFill>
              </a:rPr>
              <a:t>observing </a:t>
            </a:r>
            <a:r>
              <a:rPr b="1" sz="3100" u="sng">
                <a:solidFill>
                  <a:srgbClr val="C0504D"/>
                </a:solidFill>
              </a:rPr>
              <a:t>SCRIPTURE</a:t>
            </a:r>
            <a:r>
              <a:rPr b="1" sz="3100">
                <a:solidFill>
                  <a:srgbClr val="C0504D"/>
                </a:solidFill>
              </a:rPr>
              <a:t> </a:t>
            </a:r>
            <a:r>
              <a:rPr sz="3100">
                <a:solidFill>
                  <a:srgbClr val="31859C"/>
                </a:solidFill>
              </a:rPr>
              <a:t>,</a:t>
            </a:r>
            <a:br>
              <a:rPr sz="3100">
                <a:solidFill>
                  <a:srgbClr val="31859C"/>
                </a:solidFill>
              </a:rPr>
            </a:br>
            <a:r>
              <a:rPr b="1" sz="3100" u="sng">
                <a:solidFill>
                  <a:srgbClr val="C0504D"/>
                </a:solidFill>
              </a:rPr>
              <a:t>science</a:t>
            </a:r>
            <a:r>
              <a:rPr b="1" sz="3100">
                <a:solidFill>
                  <a:srgbClr val="31859C"/>
                </a:solidFill>
              </a:rPr>
              <a:t>-evidence </a:t>
            </a:r>
            <a:r>
              <a:rPr sz="3100">
                <a:solidFill>
                  <a:srgbClr val="31859C"/>
                </a:solidFill>
              </a:rPr>
              <a:t>from </a:t>
            </a:r>
            <a:r>
              <a:rPr b="1" sz="3100">
                <a:solidFill>
                  <a:srgbClr val="31859C"/>
                </a:solidFill>
              </a:rPr>
              <a:t>observing </a:t>
            </a:r>
            <a:r>
              <a:rPr b="1" sz="3100" u="sng">
                <a:solidFill>
                  <a:srgbClr val="C0504D"/>
                </a:solidFill>
              </a:rPr>
              <a:t>NATURE</a:t>
            </a:r>
            <a:r>
              <a:rPr b="1" sz="3100">
                <a:solidFill>
                  <a:srgbClr val="C0504D"/>
                </a:solidFill>
              </a:rPr>
              <a:t> </a:t>
            </a:r>
            <a:r>
              <a:rPr sz="3100">
                <a:solidFill>
                  <a:srgbClr val="31859C"/>
                </a:solidFill>
              </a:rPr>
              <a:t>.</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p:nvPr>
        </p:nvSpPr>
        <p:spPr>
          <a:xfrm>
            <a:off x="444500" y="401638"/>
            <a:ext cx="8229600" cy="595657"/>
          </a:xfrm>
          <a:prstGeom prst="rect">
            <a:avLst/>
          </a:prstGeom>
        </p:spPr>
        <p:txBody>
          <a:bodyPr/>
          <a:lstStyle/>
          <a:p>
            <a:pPr lvl="0" defTabSz="335218">
              <a:defRPr sz="1800"/>
            </a:pPr>
            <a:r>
              <a:rPr sz="3196" u="sng">
                <a:solidFill>
                  <a:srgbClr val="31859C"/>
                </a:solidFill>
              </a:rPr>
              <a:t>for</a:t>
            </a:r>
            <a:r>
              <a:rPr b="1" sz="3196" u="sng">
                <a:solidFill>
                  <a:srgbClr val="31859C"/>
                </a:solidFill>
              </a:rPr>
              <a:t> Logical Evaluations</a:t>
            </a:r>
          </a:p>
        </p:txBody>
      </p:sp>
      <p:pic>
        <p:nvPicPr>
          <p:cNvPr id="183" name="image4.gif" descr="z-levels2.gif"/>
          <p:cNvPicPr/>
          <p:nvPr/>
        </p:nvPicPr>
        <p:blipFill>
          <a:blip r:embed="rId2">
            <a:extLst/>
          </a:blip>
          <a:stretch>
            <a:fillRect/>
          </a:stretch>
        </p:blipFill>
        <p:spPr>
          <a:xfrm>
            <a:off x="1459271" y="1212850"/>
            <a:ext cx="5941266" cy="5292725"/>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title"/>
          </p:nvPr>
        </p:nvSpPr>
        <p:spPr>
          <a:xfrm>
            <a:off x="835714" y="363537"/>
            <a:ext cx="8229601" cy="762003"/>
          </a:xfrm>
          <a:prstGeom prst="rect">
            <a:avLst/>
          </a:prstGeom>
        </p:spPr>
        <p:txBody>
          <a:bodyPr/>
          <a:lstStyle>
            <a:lvl1pPr algn="l">
              <a:defRPr sz="4000">
                <a:solidFill>
                  <a:srgbClr val="31859C"/>
                </a:solidFill>
                <a:latin typeface="Arial Bold"/>
                <a:ea typeface="Arial Bold"/>
                <a:cs typeface="Arial Bold"/>
                <a:sym typeface="Arial Bold"/>
              </a:defRPr>
            </a:lvl1pPr>
          </a:lstStyle>
          <a:p>
            <a:pPr lvl="0">
              <a:defRPr sz="1800">
                <a:solidFill>
                  <a:srgbClr val="000000"/>
                </a:solidFill>
              </a:defRPr>
            </a:pPr>
            <a:r>
              <a:rPr sz="4000">
                <a:solidFill>
                  <a:srgbClr val="31859C"/>
                </a:solidFill>
              </a:rPr>
              <a:t>Logical Evaluations</a:t>
            </a:r>
          </a:p>
        </p:txBody>
      </p:sp>
      <p:sp>
        <p:nvSpPr>
          <p:cNvPr id="186" name="Shape 186"/>
          <p:cNvSpPr/>
          <p:nvPr>
            <p:ph type="body" idx="1"/>
          </p:nvPr>
        </p:nvSpPr>
        <p:spPr>
          <a:xfrm>
            <a:off x="844594" y="1098980"/>
            <a:ext cx="8317132" cy="5630274"/>
          </a:xfrm>
          <a:prstGeom prst="rect">
            <a:avLst/>
          </a:prstGeom>
        </p:spPr>
        <p:txBody>
          <a:bodyPr/>
          <a:lstStyle/>
          <a:p>
            <a:pPr lvl="0" marL="0" indent="0" defTabSz="416051">
              <a:spcBef>
                <a:spcPts val="600"/>
              </a:spcBef>
              <a:buSzTx/>
              <a:buNone/>
              <a:defRPr sz="1800"/>
            </a:pPr>
            <a:r>
              <a:rPr sz="2900"/>
              <a:t>This diagram shows a </a:t>
            </a:r>
            <a:r>
              <a:rPr b="1" sz="2900">
                <a:solidFill>
                  <a:srgbClr val="C0504D"/>
                </a:solidFill>
              </a:rPr>
              <a:t>logical error </a:t>
            </a:r>
            <a:r>
              <a:rPr sz="2900"/>
              <a:t>often made </a:t>
            </a:r>
            <a:br>
              <a:rPr sz="2900"/>
            </a:br>
            <a:r>
              <a:rPr sz="2900"/>
              <a:t>by young-earth creationists, when they want to </a:t>
            </a:r>
            <a:br>
              <a:rPr sz="2900"/>
            </a:br>
            <a:r>
              <a:rPr b="1" sz="2900"/>
              <a:t>compare </a:t>
            </a:r>
            <a:r>
              <a:rPr b="1" sz="2900" u="sng">
                <a:solidFill>
                  <a:srgbClr val="C0504D"/>
                </a:solidFill>
              </a:rPr>
              <a:t>SCRIPTURE</a:t>
            </a:r>
            <a:r>
              <a:rPr b="1" sz="2900"/>
              <a:t> with </a:t>
            </a:r>
            <a:r>
              <a:rPr b="1" sz="2900">
                <a:solidFill>
                  <a:srgbClr val="C0504D"/>
                </a:solidFill>
              </a:rPr>
              <a:t>Science</a:t>
            </a:r>
            <a:r>
              <a:rPr sz="2900"/>
              <a:t>.   But all we</a:t>
            </a:r>
            <a:br>
              <a:rPr sz="2900"/>
            </a:br>
            <a:r>
              <a:rPr sz="2900"/>
              <a:t>can do is </a:t>
            </a:r>
            <a:r>
              <a:rPr b="1" sz="2900"/>
              <a:t>compare </a:t>
            </a:r>
            <a:r>
              <a:rPr b="1" sz="2900" u="sng">
                <a:solidFill>
                  <a:srgbClr val="C0504D"/>
                </a:solidFill>
              </a:rPr>
              <a:t>Theology</a:t>
            </a:r>
            <a:r>
              <a:rPr b="1" sz="2900"/>
              <a:t> with </a:t>
            </a:r>
            <a:r>
              <a:rPr b="1" sz="2900">
                <a:solidFill>
                  <a:srgbClr val="C0504D"/>
                </a:solidFill>
              </a:rPr>
              <a:t>Science</a:t>
            </a:r>
            <a:r>
              <a:rPr sz="2900"/>
              <a:t>.</a:t>
            </a:r>
            <a:endParaRPr sz="2900"/>
          </a:p>
          <a:p>
            <a:pPr lvl="0" marL="0" indent="0" defTabSz="416051">
              <a:spcBef>
                <a:spcPts val="600"/>
              </a:spcBef>
              <a:buSzTx/>
              <a:buNone/>
              <a:defRPr sz="1800"/>
            </a:pPr>
            <a:r>
              <a:rPr sz="2900"/>
              <a:t>• Their assumption/claim is…</a:t>
            </a:r>
            <a:br>
              <a:rPr sz="2900"/>
            </a:br>
            <a:r>
              <a:rPr sz="2900"/>
              <a:t>   </a:t>
            </a:r>
            <a:r>
              <a:rPr sz="2900">
                <a:solidFill>
                  <a:srgbClr val="C0504D"/>
                </a:solidFill>
              </a:rPr>
              <a:t>wrong:</a:t>
            </a:r>
            <a:r>
              <a:rPr sz="2900"/>
              <a:t>  “our </a:t>
            </a:r>
            <a:r>
              <a:rPr b="1" sz="2900" u="sng">
                <a:solidFill>
                  <a:srgbClr val="C0504D"/>
                </a:solidFill>
              </a:rPr>
              <a:t>Theory</a:t>
            </a:r>
            <a:r>
              <a:rPr b="1" sz="2900" u="sng"/>
              <a:t>-of-Scripture</a:t>
            </a:r>
            <a:r>
              <a:rPr b="1" sz="2900"/>
              <a:t> = </a:t>
            </a:r>
            <a:r>
              <a:rPr b="1" sz="2900" u="sng">
                <a:solidFill>
                  <a:srgbClr val="C0504D"/>
                </a:solidFill>
              </a:rPr>
              <a:t>Scripture</a:t>
            </a:r>
            <a:r>
              <a:rPr sz="2900"/>
              <a:t>”</a:t>
            </a:r>
            <a:br>
              <a:rPr sz="2900"/>
            </a:br>
            <a:r>
              <a:rPr sz="2900"/>
              <a:t>    by ignoring their own “human interpretation”.</a:t>
            </a:r>
            <a:br>
              <a:rPr sz="2900"/>
            </a:br>
            <a:r>
              <a:rPr sz="2900"/>
              <a:t>• Instead they should think in a way that is…</a:t>
            </a:r>
            <a:br>
              <a:rPr sz="2900"/>
            </a:br>
            <a:r>
              <a:rPr sz="2900"/>
              <a:t>   </a:t>
            </a:r>
            <a:r>
              <a:rPr sz="2900">
                <a:solidFill>
                  <a:srgbClr val="C0504D"/>
                </a:solidFill>
              </a:rPr>
              <a:t>correct:</a:t>
            </a:r>
            <a:r>
              <a:rPr sz="2900"/>
              <a:t> “our </a:t>
            </a:r>
            <a:r>
              <a:rPr b="1" sz="2900">
                <a:solidFill>
                  <a:srgbClr val="C0504D"/>
                </a:solidFill>
              </a:rPr>
              <a:t>Theory</a:t>
            </a:r>
            <a:r>
              <a:rPr b="1" sz="2900"/>
              <a:t>-of-Scripture </a:t>
            </a:r>
            <a:r>
              <a:rPr sz="2900"/>
              <a:t>is a </a:t>
            </a:r>
            <a:r>
              <a:rPr b="1" sz="2900"/>
              <a:t>‘</a:t>
            </a:r>
            <a:r>
              <a:rPr b="1" sz="2900">
                <a:solidFill>
                  <a:srgbClr val="C0504D"/>
                </a:solidFill>
              </a:rPr>
              <a:t>human </a:t>
            </a:r>
            <a:br>
              <a:rPr b="1" sz="2900">
                <a:solidFill>
                  <a:srgbClr val="C0504D"/>
                </a:solidFill>
              </a:rPr>
            </a:br>
            <a:r>
              <a:rPr b="1" sz="2900">
                <a:solidFill>
                  <a:srgbClr val="C0504D"/>
                </a:solidFill>
              </a:rPr>
              <a:t>   interpretation</a:t>
            </a:r>
            <a:r>
              <a:rPr b="1" sz="2900"/>
              <a:t>’ of Scripture</a:t>
            </a:r>
            <a:r>
              <a:rPr sz="2900"/>
              <a:t> that</a:t>
            </a:r>
            <a:r>
              <a:rPr b="1" sz="2900"/>
              <a:t> </a:t>
            </a:r>
            <a:r>
              <a:rPr b="1" sz="2900" u="sng"/>
              <a:t>is fallible</a:t>
            </a:r>
            <a:r>
              <a:rPr sz="2900"/>
              <a:t>.”</a:t>
            </a:r>
            <a:br>
              <a:rPr sz="2900"/>
            </a:br>
            <a:r>
              <a:rPr sz="2900"/>
              <a:t> ( </a:t>
            </a:r>
            <a:r>
              <a:rPr b="1" sz="2900" u="sng">
                <a:solidFill>
                  <a:srgbClr val="C0504D"/>
                </a:solidFill>
              </a:rPr>
              <a:t>Bible</a:t>
            </a:r>
            <a:r>
              <a:rPr sz="2900">
                <a:solidFill>
                  <a:srgbClr val="C0504D"/>
                </a:solidFill>
              </a:rPr>
              <a:t> </a:t>
            </a:r>
            <a:r>
              <a:rPr sz="2900"/>
              <a:t>is </a:t>
            </a:r>
            <a:r>
              <a:rPr sz="2900" u="sng"/>
              <a:t>infallible</a:t>
            </a:r>
            <a:r>
              <a:rPr sz="2900"/>
              <a:t>,  </a:t>
            </a:r>
            <a:r>
              <a:rPr b="1" sz="2900" u="sng">
                <a:solidFill>
                  <a:srgbClr val="C0504D"/>
                </a:solidFill>
              </a:rPr>
              <a:t>interpretations</a:t>
            </a:r>
            <a:r>
              <a:rPr sz="2900"/>
              <a:t> are </a:t>
            </a:r>
            <a:r>
              <a:rPr sz="2900" u="sng"/>
              <a:t>fallible</a:t>
            </a:r>
            <a:r>
              <a:rPr sz="2900"/>
              <a:t> )</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title"/>
          </p:nvPr>
        </p:nvSpPr>
        <p:spPr>
          <a:xfrm>
            <a:off x="310831" y="257504"/>
            <a:ext cx="8587835" cy="3918657"/>
          </a:xfrm>
          <a:prstGeom prst="rect">
            <a:avLst/>
          </a:prstGeom>
        </p:spPr>
        <p:txBody>
          <a:bodyPr/>
          <a:lstStyle/>
          <a:p>
            <a:pPr lvl="0" algn="l">
              <a:defRPr sz="1800"/>
            </a:pPr>
            <a:r>
              <a:rPr sz="3400">
                <a:latin typeface="Arial Bold"/>
                <a:ea typeface="Arial Bold"/>
                <a:cs typeface="Arial Bold"/>
                <a:sym typeface="Arial Bold"/>
              </a:rPr>
              <a:t>a </a:t>
            </a:r>
            <a:r>
              <a:rPr sz="3400" u="sng">
                <a:solidFill>
                  <a:srgbClr val="C0504D"/>
                </a:solidFill>
                <a:latin typeface="Arial Bold"/>
                <a:ea typeface="Arial Bold"/>
                <a:cs typeface="Arial Bold"/>
                <a:sym typeface="Arial Bold"/>
              </a:rPr>
              <a:t>FRAMEWORK</a:t>
            </a:r>
            <a:r>
              <a:rPr sz="3400">
                <a:solidFill>
                  <a:srgbClr val="C0504D"/>
                </a:solidFill>
                <a:latin typeface="Arial Bold"/>
                <a:ea typeface="Arial Bold"/>
                <a:cs typeface="Arial Bold"/>
                <a:sym typeface="Arial Bold"/>
              </a:rPr>
              <a:t> Theory </a:t>
            </a:r>
            <a:r>
              <a:rPr sz="3400">
                <a:latin typeface="Arial Bold"/>
                <a:ea typeface="Arial Bold"/>
                <a:cs typeface="Arial Bold"/>
                <a:sym typeface="Arial Bold"/>
              </a:rPr>
              <a:t>of “Days”</a:t>
            </a:r>
            <a:br>
              <a:rPr sz="3400">
                <a:latin typeface="Arial Bold"/>
                <a:ea typeface="Arial Bold"/>
                <a:cs typeface="Arial Bold"/>
                <a:sym typeface="Arial Bold"/>
              </a:rPr>
            </a:br>
            <a:r>
              <a:rPr sz="3400">
                <a:latin typeface="Arial Bold"/>
                <a:ea typeface="Arial Bold"/>
                <a:cs typeface="Arial Bold"/>
                <a:sym typeface="Arial Bold"/>
              </a:rPr>
              <a:t>is compatible with an old Universe.</a:t>
            </a:r>
            <a:br>
              <a:rPr sz="3400">
                <a:latin typeface="Arial Bold"/>
                <a:ea typeface="Arial Bold"/>
                <a:cs typeface="Arial Bold"/>
                <a:sym typeface="Arial Bold"/>
              </a:rPr>
            </a:br>
            <a:r>
              <a:rPr sz="500">
                <a:latin typeface="Arial Bold"/>
                <a:ea typeface="Arial Bold"/>
                <a:cs typeface="Arial Bold"/>
                <a:sym typeface="Arial Bold"/>
              </a:rPr>
              <a:t>  </a:t>
            </a:r>
            <a:br>
              <a:rPr sz="500">
                <a:latin typeface="Arial Bold"/>
                <a:ea typeface="Arial Bold"/>
                <a:cs typeface="Arial Bold"/>
                <a:sym typeface="Arial Bold"/>
              </a:rPr>
            </a:br>
            <a:r>
              <a:rPr sz="2800" u="sng">
                <a:latin typeface="Arial Bold"/>
                <a:ea typeface="Arial Bold"/>
                <a:cs typeface="Arial Bold"/>
                <a:sym typeface="Arial Bold"/>
              </a:rPr>
              <a:t>2 Problems</a:t>
            </a:r>
            <a:r>
              <a:rPr sz="2800">
                <a:latin typeface="Arial Bold"/>
                <a:ea typeface="Arial Bold"/>
                <a:cs typeface="Arial Bold"/>
                <a:sym typeface="Arial Bold"/>
              </a:rPr>
              <a:t>:  Creation is “</a:t>
            </a:r>
            <a:r>
              <a:rPr sz="2800">
                <a:solidFill>
                  <a:srgbClr val="C0504D"/>
                </a:solidFill>
                <a:latin typeface="Arial Bold"/>
                <a:ea typeface="Arial Bold"/>
                <a:cs typeface="Arial Bold"/>
                <a:sym typeface="Arial Bold"/>
              </a:rPr>
              <a:t>formless</a:t>
            </a:r>
            <a:r>
              <a:rPr sz="2800">
                <a:latin typeface="Arial Bold"/>
                <a:ea typeface="Arial Bold"/>
                <a:cs typeface="Arial Bold"/>
                <a:sym typeface="Arial Bold"/>
              </a:rPr>
              <a:t> </a:t>
            </a:r>
            <a:r>
              <a:rPr sz="2800">
                <a:latin typeface="Arial"/>
                <a:ea typeface="Arial"/>
                <a:cs typeface="Arial"/>
                <a:sym typeface="Arial"/>
              </a:rPr>
              <a:t>and</a:t>
            </a:r>
            <a:r>
              <a:rPr sz="2800">
                <a:latin typeface="Arial Bold"/>
                <a:ea typeface="Arial Bold"/>
                <a:cs typeface="Arial Bold"/>
                <a:sym typeface="Arial Bold"/>
              </a:rPr>
              <a:t> </a:t>
            </a:r>
            <a:r>
              <a:rPr sz="2800">
                <a:solidFill>
                  <a:srgbClr val="C0504D"/>
                </a:solidFill>
                <a:latin typeface="Arial Bold"/>
                <a:ea typeface="Arial Bold"/>
                <a:cs typeface="Arial Bold"/>
                <a:sym typeface="Arial Bold"/>
              </a:rPr>
              <a:t>empty</a:t>
            </a:r>
            <a:r>
              <a:rPr sz="2800">
                <a:latin typeface="Arial Bold"/>
                <a:ea typeface="Arial Bold"/>
                <a:cs typeface="Arial Bold"/>
                <a:sym typeface="Arial Bold"/>
              </a:rPr>
              <a:t>”.</a:t>
            </a:r>
            <a:br>
              <a:rPr sz="2800">
                <a:latin typeface="Arial Bold"/>
                <a:ea typeface="Arial Bold"/>
                <a:cs typeface="Arial Bold"/>
                <a:sym typeface="Arial Bold"/>
              </a:rPr>
            </a:br>
            <a:r>
              <a:rPr sz="2800" u="sng">
                <a:latin typeface="Arial Bold"/>
                <a:ea typeface="Arial Bold"/>
                <a:cs typeface="Arial Bold"/>
                <a:sym typeface="Arial Bold"/>
              </a:rPr>
              <a:t>2 Solutions</a:t>
            </a:r>
            <a:r>
              <a:rPr sz="2800">
                <a:latin typeface="Arial Bold"/>
                <a:ea typeface="Arial Bold"/>
                <a:cs typeface="Arial Bold"/>
                <a:sym typeface="Arial Bold"/>
              </a:rPr>
              <a:t>:  </a:t>
            </a:r>
            <a:r>
              <a:rPr sz="2800">
                <a:solidFill>
                  <a:srgbClr val="C0504D"/>
                </a:solidFill>
                <a:latin typeface="Arial Bold"/>
                <a:ea typeface="Arial Bold"/>
                <a:cs typeface="Arial Bold"/>
                <a:sym typeface="Arial Bold"/>
              </a:rPr>
              <a:t>make forms </a:t>
            </a:r>
            <a:r>
              <a:rPr sz="2800">
                <a:latin typeface="Arial Bold"/>
                <a:ea typeface="Arial Bold"/>
                <a:cs typeface="Arial Bold"/>
                <a:sym typeface="Arial Bold"/>
              </a:rPr>
              <a:t>(1-3) </a:t>
            </a:r>
            <a:r>
              <a:rPr sz="2800">
                <a:latin typeface="Arial"/>
                <a:ea typeface="Arial"/>
                <a:cs typeface="Arial"/>
                <a:sym typeface="Arial"/>
              </a:rPr>
              <a:t>and</a:t>
            </a:r>
            <a:r>
              <a:rPr sz="2800">
                <a:latin typeface="Arial Bold"/>
                <a:ea typeface="Arial Bold"/>
                <a:cs typeface="Arial Bold"/>
                <a:sym typeface="Arial Bold"/>
              </a:rPr>
              <a:t> </a:t>
            </a:r>
            <a:r>
              <a:rPr sz="2800">
                <a:solidFill>
                  <a:srgbClr val="C0504D"/>
                </a:solidFill>
                <a:latin typeface="Arial Bold"/>
                <a:ea typeface="Arial Bold"/>
                <a:cs typeface="Arial Bold"/>
                <a:sym typeface="Arial Bold"/>
              </a:rPr>
              <a:t>fill forms </a:t>
            </a:r>
            <a:r>
              <a:rPr sz="2800">
                <a:latin typeface="Arial Bold"/>
                <a:ea typeface="Arial Bold"/>
                <a:cs typeface="Arial Bold"/>
                <a:sym typeface="Arial Bold"/>
              </a:rPr>
              <a:t>(4-6),</a:t>
            </a:r>
            <a:br>
              <a:rPr sz="2800">
                <a:latin typeface="Arial Bold"/>
                <a:ea typeface="Arial Bold"/>
                <a:cs typeface="Arial Bold"/>
                <a:sym typeface="Arial Bold"/>
              </a:rPr>
            </a:br>
            <a:r>
              <a:rPr sz="2800">
                <a:latin typeface="Arial Bold"/>
                <a:ea typeface="Arial Bold"/>
                <a:cs typeface="Arial Bold"/>
                <a:sym typeface="Arial Bold"/>
              </a:rPr>
              <a:t>   </a:t>
            </a:r>
            <a:r>
              <a:rPr sz="2800">
                <a:latin typeface="Arial"/>
                <a:ea typeface="Arial"/>
                <a:cs typeface="Arial"/>
                <a:sym typeface="Arial"/>
              </a:rPr>
              <a:t>with</a:t>
            </a:r>
            <a:r>
              <a:rPr sz="2800">
                <a:latin typeface="Arial Bold"/>
                <a:ea typeface="Arial Bold"/>
                <a:cs typeface="Arial Bold"/>
                <a:sym typeface="Arial Bold"/>
              </a:rPr>
              <a:t> parallels </a:t>
            </a:r>
            <a:r>
              <a:rPr sz="2800">
                <a:latin typeface="Arial"/>
                <a:ea typeface="Arial"/>
                <a:cs typeface="Arial"/>
                <a:sym typeface="Arial"/>
              </a:rPr>
              <a:t>between</a:t>
            </a:r>
            <a:r>
              <a:rPr sz="2800">
                <a:latin typeface="Arial Bold"/>
                <a:ea typeface="Arial Bold"/>
                <a:cs typeface="Arial Bold"/>
                <a:sym typeface="Arial Bold"/>
              </a:rPr>
              <a:t> 1-and-4, 2-and-5, 3-and-6.</a:t>
            </a:r>
            <a:br>
              <a:rPr sz="2800">
                <a:latin typeface="Arial Bold"/>
                <a:ea typeface="Arial Bold"/>
                <a:cs typeface="Arial Bold"/>
                <a:sym typeface="Arial Bold"/>
              </a:rPr>
            </a:br>
            <a:r>
              <a:rPr sz="800">
                <a:latin typeface="Arial Bold"/>
                <a:ea typeface="Arial Bold"/>
                <a:cs typeface="Arial Bold"/>
                <a:sym typeface="Arial Bold"/>
              </a:rPr>
              <a:t> </a:t>
            </a:r>
            <a:br>
              <a:rPr sz="800">
                <a:latin typeface="Arial Bold"/>
                <a:ea typeface="Arial Bold"/>
                <a:cs typeface="Arial Bold"/>
                <a:sym typeface="Arial Bold"/>
              </a:rPr>
            </a:br>
            <a:r>
              <a:rPr b="1" i="1" sz="2800">
                <a:latin typeface="Arial"/>
                <a:ea typeface="Arial"/>
                <a:cs typeface="Arial"/>
                <a:sym typeface="Arial"/>
              </a:rPr>
              <a:t>If you carefully study </a:t>
            </a:r>
            <a:r>
              <a:rPr sz="2800">
                <a:latin typeface="Arial Bold"/>
                <a:ea typeface="Arial Bold"/>
                <a:cs typeface="Arial Bold"/>
                <a:sym typeface="Arial Bold"/>
              </a:rPr>
              <a:t>Scripture in Genesis 1, </a:t>
            </a:r>
            <a:r>
              <a:rPr b="1" i="1" sz="2800">
                <a:latin typeface="Arial"/>
                <a:ea typeface="Arial"/>
                <a:cs typeface="Arial"/>
                <a:sym typeface="Arial"/>
              </a:rPr>
              <a:t>you</a:t>
            </a:r>
            <a:br>
              <a:rPr b="1" i="1" sz="2800">
                <a:latin typeface="Arial"/>
                <a:ea typeface="Arial"/>
                <a:cs typeface="Arial"/>
                <a:sym typeface="Arial"/>
              </a:rPr>
            </a:br>
            <a:r>
              <a:rPr b="1" i="1" sz="2800">
                <a:latin typeface="Arial"/>
                <a:ea typeface="Arial"/>
                <a:cs typeface="Arial"/>
                <a:sym typeface="Arial"/>
              </a:rPr>
              <a:t>will see </a:t>
            </a:r>
            <a:r>
              <a:rPr sz="2800">
                <a:latin typeface="Arial Bold"/>
                <a:ea typeface="Arial Bold"/>
                <a:cs typeface="Arial Bold"/>
                <a:sym typeface="Arial Bold"/>
              </a:rPr>
              <a:t>the logical </a:t>
            </a:r>
            <a:r>
              <a:rPr sz="2800" u="sng">
                <a:solidFill>
                  <a:srgbClr val="C0504D"/>
                </a:solidFill>
                <a:latin typeface="Arial Bold"/>
                <a:ea typeface="Arial Bold"/>
                <a:cs typeface="Arial Bold"/>
                <a:sym typeface="Arial Bold"/>
              </a:rPr>
              <a:t>framework</a:t>
            </a:r>
            <a:r>
              <a:rPr sz="2800">
                <a:solidFill>
                  <a:srgbClr val="C0504D"/>
                </a:solidFill>
                <a:latin typeface="Arial Bold"/>
                <a:ea typeface="Arial Bold"/>
                <a:cs typeface="Arial Bold"/>
                <a:sym typeface="Arial Bold"/>
              </a:rPr>
              <a:t> </a:t>
            </a:r>
            <a:r>
              <a:rPr sz="2800">
                <a:latin typeface="Arial Bold"/>
                <a:ea typeface="Arial Bold"/>
                <a:cs typeface="Arial Bold"/>
                <a:sym typeface="Arial Bold"/>
              </a:rPr>
              <a:t>for </a:t>
            </a:r>
            <a:r>
              <a:rPr sz="2800" u="sng">
                <a:solidFill>
                  <a:srgbClr val="C0504D"/>
                </a:solidFill>
                <a:latin typeface="Arial Bold"/>
                <a:ea typeface="Arial Bold"/>
                <a:cs typeface="Arial Bold"/>
                <a:sym typeface="Arial Bold"/>
              </a:rPr>
              <a:t>topical history</a:t>
            </a:r>
            <a:r>
              <a:rPr sz="2800">
                <a:latin typeface="Arial Bold"/>
                <a:ea typeface="Arial Bold"/>
                <a:cs typeface="Arial Bold"/>
                <a:sym typeface="Arial Bold"/>
              </a:rPr>
              <a:t>.</a:t>
            </a:r>
            <a:br>
              <a:rPr sz="2800">
                <a:latin typeface="Arial Bold"/>
                <a:ea typeface="Arial Bold"/>
                <a:cs typeface="Arial Bold"/>
                <a:sym typeface="Arial Bold"/>
              </a:rPr>
            </a:br>
            <a:r>
              <a:rPr sz="2200">
                <a:latin typeface="Arial"/>
                <a:ea typeface="Arial"/>
                <a:cs typeface="Arial"/>
                <a:sym typeface="Arial"/>
              </a:rPr>
              <a:t>   (</a:t>
            </a:r>
            <a:r>
              <a:rPr sz="2200" u="sng">
                <a:latin typeface="Arial"/>
                <a:ea typeface="Arial"/>
                <a:cs typeface="Arial"/>
                <a:sym typeface="Arial"/>
              </a:rPr>
              <a:t>creation-history</a:t>
            </a:r>
            <a:r>
              <a:rPr sz="2200">
                <a:latin typeface="Arial"/>
                <a:ea typeface="Arial"/>
                <a:cs typeface="Arial"/>
                <a:sym typeface="Arial"/>
              </a:rPr>
              <a:t> can be described</a:t>
            </a:r>
            <a:r>
              <a:rPr sz="2200">
                <a:latin typeface="Arial Bold"/>
                <a:ea typeface="Arial Bold"/>
                <a:cs typeface="Arial Bold"/>
                <a:sym typeface="Arial Bold"/>
              </a:rPr>
              <a:t> </a:t>
            </a:r>
            <a:r>
              <a:rPr sz="2200" u="sng">
                <a:latin typeface="Arial Bold"/>
                <a:ea typeface="Arial Bold"/>
                <a:cs typeface="Arial Bold"/>
                <a:sym typeface="Arial Bold"/>
              </a:rPr>
              <a:t>chronologically</a:t>
            </a:r>
            <a:r>
              <a:rPr sz="2200">
                <a:latin typeface="Arial Bold"/>
                <a:ea typeface="Arial Bold"/>
                <a:cs typeface="Arial Bold"/>
                <a:sym typeface="Arial Bold"/>
              </a:rPr>
              <a:t> </a:t>
            </a:r>
            <a:r>
              <a:rPr sz="2200">
                <a:latin typeface="Arial"/>
                <a:ea typeface="Arial"/>
                <a:cs typeface="Arial"/>
                <a:sym typeface="Arial"/>
              </a:rPr>
              <a:t>or</a:t>
            </a:r>
            <a:r>
              <a:rPr sz="2200">
                <a:latin typeface="Arial Bold"/>
                <a:ea typeface="Arial Bold"/>
                <a:cs typeface="Arial Bold"/>
                <a:sym typeface="Arial Bold"/>
              </a:rPr>
              <a:t> </a:t>
            </a:r>
            <a:r>
              <a:rPr sz="2200" u="sng">
                <a:latin typeface="Arial Bold"/>
                <a:ea typeface="Arial Bold"/>
                <a:cs typeface="Arial Bold"/>
                <a:sym typeface="Arial Bold"/>
              </a:rPr>
              <a:t>topically</a:t>
            </a:r>
            <a:r>
              <a:rPr sz="2200">
                <a:latin typeface="Arial"/>
                <a:ea typeface="Arial"/>
                <a:cs typeface="Arial"/>
                <a:sym typeface="Arial"/>
              </a:rPr>
              <a:t>)</a:t>
            </a:r>
          </a:p>
        </p:txBody>
      </p:sp>
      <p:pic>
        <p:nvPicPr>
          <p:cNvPr id="189" name="image3.png" descr="z-fwcr.png"/>
          <p:cNvPicPr/>
          <p:nvPr/>
        </p:nvPicPr>
        <p:blipFill>
          <a:blip r:embed="rId2">
            <a:extLst/>
          </a:blip>
          <a:stretch>
            <a:fillRect/>
          </a:stretch>
        </p:blipFill>
        <p:spPr>
          <a:xfrm>
            <a:off x="279580" y="4187892"/>
            <a:ext cx="8556919" cy="2349231"/>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xfrm>
            <a:off x="457200" y="364780"/>
            <a:ext cx="8229600" cy="753222"/>
          </a:xfrm>
          <a:prstGeom prst="rect">
            <a:avLst/>
          </a:prstGeom>
        </p:spPr>
        <p:txBody>
          <a:bodyPr/>
          <a:lstStyle/>
          <a:p>
            <a:pPr lvl="0" algn="l">
              <a:defRPr sz="1800"/>
            </a:pPr>
            <a:r>
              <a:rPr sz="4000" u="sng">
                <a:solidFill>
                  <a:srgbClr val="31859C"/>
                </a:solidFill>
                <a:latin typeface="Arial Bold"/>
                <a:ea typeface="Arial Bold"/>
                <a:cs typeface="Arial Bold"/>
                <a:sym typeface="Arial Bold"/>
              </a:rPr>
              <a:t>Education</a:t>
            </a:r>
            <a:r>
              <a:rPr sz="4000">
                <a:solidFill>
                  <a:srgbClr val="31859C"/>
                </a:solidFill>
                <a:latin typeface="Arial Bold"/>
                <a:ea typeface="Arial Bold"/>
                <a:cs typeface="Arial Bold"/>
                <a:sym typeface="Arial Bold"/>
              </a:rPr>
              <a:t> </a:t>
            </a:r>
            <a:r>
              <a:rPr sz="4000">
                <a:latin typeface="Arial"/>
                <a:ea typeface="Arial"/>
                <a:cs typeface="Arial"/>
                <a:sym typeface="Arial"/>
              </a:rPr>
              <a:t>for</a:t>
            </a:r>
            <a:r>
              <a:rPr sz="4000">
                <a:solidFill>
                  <a:srgbClr val="31859C"/>
                </a:solidFill>
                <a:latin typeface="Arial Bold"/>
                <a:ea typeface="Arial Bold"/>
                <a:cs typeface="Arial Bold"/>
                <a:sym typeface="Arial Bold"/>
              </a:rPr>
              <a:t> </a:t>
            </a:r>
            <a:r>
              <a:rPr sz="4000" u="sng">
                <a:solidFill>
                  <a:srgbClr val="31859C"/>
                </a:solidFill>
                <a:latin typeface="Arial Bold"/>
                <a:ea typeface="Arial Bold"/>
                <a:cs typeface="Arial Bold"/>
                <a:sym typeface="Arial Bold"/>
              </a:rPr>
              <a:t>Critical Thinking</a:t>
            </a:r>
            <a:r>
              <a:rPr sz="4000">
                <a:solidFill>
                  <a:srgbClr val="31859C"/>
                </a:solidFill>
                <a:latin typeface="Arial Bold"/>
                <a:ea typeface="Arial Bold"/>
                <a:cs typeface="Arial Bold"/>
                <a:sym typeface="Arial Bold"/>
              </a:rPr>
              <a:t>:</a:t>
            </a:r>
          </a:p>
        </p:txBody>
      </p:sp>
      <p:sp>
        <p:nvSpPr>
          <p:cNvPr id="141" name="Shape 141"/>
          <p:cNvSpPr/>
          <p:nvPr>
            <p:ph type="body" idx="1"/>
          </p:nvPr>
        </p:nvSpPr>
        <p:spPr>
          <a:xfrm>
            <a:off x="362856" y="1100026"/>
            <a:ext cx="8391074" cy="5466612"/>
          </a:xfrm>
          <a:prstGeom prst="rect">
            <a:avLst/>
          </a:prstGeom>
        </p:spPr>
        <p:txBody>
          <a:bodyPr/>
          <a:lstStyle/>
          <a:p>
            <a:pPr lvl="0" marL="0" indent="0" defTabSz="443483">
              <a:buSzTx/>
              <a:buNone/>
              <a:defRPr sz="1800"/>
            </a:pPr>
            <a:r>
              <a:rPr sz="2600">
                <a:solidFill>
                  <a:srgbClr val="31859C"/>
                </a:solidFill>
              </a:rPr>
              <a:t>     </a:t>
            </a:r>
            <a:r>
              <a:rPr sz="2600" u="sng">
                <a:solidFill>
                  <a:srgbClr val="31859C"/>
                </a:solidFill>
              </a:rPr>
              <a:t>A </a:t>
            </a:r>
            <a:r>
              <a:rPr b="1" sz="2600" u="sng">
                <a:solidFill>
                  <a:srgbClr val="31859C"/>
                </a:solidFill>
              </a:rPr>
              <a:t>central mission of ASA</a:t>
            </a:r>
            <a:r>
              <a:rPr b="1" sz="2600">
                <a:solidFill>
                  <a:srgbClr val="31859C"/>
                </a:solidFill>
              </a:rPr>
              <a:t> </a:t>
            </a:r>
            <a:r>
              <a:rPr sz="2600">
                <a:solidFill>
                  <a:srgbClr val="31859C"/>
                </a:solidFill>
              </a:rPr>
              <a:t>is helping people… </a:t>
            </a:r>
            <a:r>
              <a:rPr sz="2600" u="sng">
                <a:solidFill>
                  <a:srgbClr val="31859C"/>
                </a:solidFill>
              </a:rPr>
              <a:t>improve the quality of </a:t>
            </a:r>
            <a:r>
              <a:rPr sz="2600" u="sng">
                <a:solidFill>
                  <a:srgbClr val="C0504D"/>
                </a:solidFill>
              </a:rPr>
              <a:t>evaluative</a:t>
            </a:r>
            <a:r>
              <a:rPr sz="2600" u="sng">
                <a:solidFill>
                  <a:srgbClr val="31859C"/>
                </a:solidFill>
              </a:rPr>
              <a:t> </a:t>
            </a:r>
            <a:r>
              <a:rPr b="1" sz="2600" u="sng">
                <a:solidFill>
                  <a:srgbClr val="31859C"/>
                </a:solidFill>
              </a:rPr>
              <a:t>Critical</a:t>
            </a:r>
            <a:r>
              <a:rPr sz="2600" u="sng">
                <a:solidFill>
                  <a:srgbClr val="31859C"/>
                </a:solidFill>
              </a:rPr>
              <a:t> </a:t>
            </a:r>
            <a:r>
              <a:rPr sz="2600" u="sng">
                <a:solidFill>
                  <a:srgbClr val="C0504D"/>
                </a:solidFill>
              </a:rPr>
              <a:t>Thinking</a:t>
            </a:r>
            <a:r>
              <a:rPr sz="2600" u="sng">
                <a:solidFill>
                  <a:srgbClr val="31859C"/>
                </a:solidFill>
              </a:rPr>
              <a:t> </a:t>
            </a:r>
            <a:r>
              <a:rPr sz="2600">
                <a:solidFill>
                  <a:srgbClr val="31859C"/>
                </a:solidFill>
              </a:rPr>
              <a:t>in schools (k-12, college, graduate) and churches, and in society.  To do this, two useful educational</a:t>
            </a:r>
            <a:r>
              <a:rPr sz="2600">
                <a:solidFill>
                  <a:srgbClr val="4BACC6"/>
                </a:solidFill>
              </a:rPr>
              <a:t> </a:t>
            </a:r>
            <a:r>
              <a:rPr sz="2600">
                <a:solidFill>
                  <a:srgbClr val="31859C"/>
                </a:solidFill>
              </a:rPr>
              <a:t>strategies are Critical Thinking </a:t>
            </a:r>
            <a:r>
              <a:rPr sz="2600" u="sng">
                <a:solidFill>
                  <a:srgbClr val="0000FF"/>
                </a:solidFill>
                <a:uFill>
                  <a:solidFill>
                    <a:srgbClr val="0000FF"/>
                  </a:solidFill>
                </a:uFill>
                <a:hlinkClick r:id="rId2" invalidUrl="" action="" tgtFrame="" tooltip="" history="1" highlightClick="0" endSnd="0"/>
              </a:rPr>
              <a:t>ACTIVITIES</a:t>
            </a:r>
            <a:r>
              <a:rPr b="1" sz="2600"/>
              <a:t> </a:t>
            </a:r>
            <a:r>
              <a:rPr sz="2600">
                <a:solidFill>
                  <a:srgbClr val="31859C"/>
                </a:solidFill>
              </a:rPr>
              <a:t>(such as </a:t>
            </a:r>
            <a:r>
              <a:rPr b="1" sz="2600" u="sng">
                <a:solidFill>
                  <a:srgbClr val="C0504D"/>
                </a:solidFill>
              </a:rPr>
              <a:t>recognizing &amp; minimizing</a:t>
            </a:r>
            <a:r>
              <a:rPr b="1" sz="2600">
                <a:solidFill>
                  <a:srgbClr val="C0504D"/>
                </a:solidFill>
              </a:rPr>
              <a:t> </a:t>
            </a:r>
            <a:r>
              <a:rPr sz="2600">
                <a:solidFill>
                  <a:srgbClr val="31859C"/>
                </a:solidFill>
              </a:rPr>
              <a:t>uses of </a:t>
            </a:r>
            <a:r>
              <a:rPr b="1" sz="2600">
                <a:solidFill>
                  <a:srgbClr val="31859C"/>
                </a:solidFill>
              </a:rPr>
              <a:t>logical fallacies</a:t>
            </a:r>
            <a:r>
              <a:rPr sz="2600">
                <a:solidFill>
                  <a:srgbClr val="31859C"/>
                </a:solidFill>
              </a:rPr>
              <a:t>)</a:t>
            </a:r>
            <a:r>
              <a:rPr b="1" sz="2600">
                <a:solidFill>
                  <a:srgbClr val="31859C"/>
                </a:solidFill>
              </a:rPr>
              <a:t> </a:t>
            </a:r>
            <a:r>
              <a:rPr sz="2600"/>
              <a:t>+  </a:t>
            </a:r>
            <a:r>
              <a:rPr b="1" sz="2600" u="sng">
                <a:solidFill>
                  <a:srgbClr val="C0504D"/>
                </a:solidFill>
              </a:rPr>
              <a:t>constructing-and-evaluating claims</a:t>
            </a:r>
            <a:r>
              <a:rPr b="1" sz="2600">
                <a:solidFill>
                  <a:srgbClr val="C0504D"/>
                </a:solidFill>
              </a:rPr>
              <a:t> </a:t>
            </a:r>
            <a:r>
              <a:rPr sz="2600"/>
              <a:t> (notice the </a:t>
            </a:r>
            <a:br>
              <a:rPr sz="2600"/>
            </a:br>
            <a:r>
              <a:rPr b="1" sz="2600">
                <a:solidFill>
                  <a:srgbClr val="C0504D"/>
                </a:solidFill>
              </a:rPr>
              <a:t>activity-</a:t>
            </a:r>
            <a:r>
              <a:rPr b="1" sz="2600" u="sng">
                <a:solidFill>
                  <a:srgbClr val="C0504D"/>
                </a:solidFill>
              </a:rPr>
              <a:t>VERBS</a:t>
            </a:r>
            <a:r>
              <a:rPr b="1" sz="1200">
                <a:solidFill>
                  <a:srgbClr val="C0504D"/>
                </a:solidFill>
              </a:rPr>
              <a:t> </a:t>
            </a:r>
            <a:r>
              <a:rPr b="1" sz="2600"/>
              <a:t>!</a:t>
            </a:r>
            <a:r>
              <a:rPr b="1" sz="1200"/>
              <a:t> </a:t>
            </a:r>
            <a:r>
              <a:rPr sz="2600"/>
              <a:t>) and </a:t>
            </a:r>
            <a:r>
              <a:rPr b="1" sz="2600" u="sng">
                <a:solidFill>
                  <a:srgbClr val="C0504D"/>
                </a:solidFill>
              </a:rPr>
              <a:t>Discussions about Evaluation</a:t>
            </a:r>
            <a:r>
              <a:rPr sz="2600"/>
              <a:t>.</a:t>
            </a:r>
            <a:endParaRPr sz="2600">
              <a:solidFill>
                <a:srgbClr val="31859C"/>
              </a:solidFill>
            </a:endParaRPr>
          </a:p>
          <a:p>
            <a:pPr lvl="0" marL="0" indent="0" defTabSz="443483">
              <a:buSzTx/>
              <a:buNone/>
              <a:defRPr sz="1800"/>
            </a:pPr>
            <a:endParaRPr sz="2600"/>
          </a:p>
          <a:p>
            <a:pPr lvl="0" marL="0" indent="0" defTabSz="443483">
              <a:buSzTx/>
              <a:buNone/>
              <a:defRPr sz="1800"/>
            </a:pPr>
            <a:endParaRPr sz="3100"/>
          </a:p>
          <a:p>
            <a:pPr lvl="0" marL="0" indent="0" algn="ctr" defTabSz="443483">
              <a:spcBef>
                <a:spcPts val="500"/>
              </a:spcBef>
              <a:buSzTx/>
              <a:buNone/>
              <a:defRPr sz="1800"/>
            </a:pPr>
            <a:r>
              <a:rPr sz="2700">
                <a:latin typeface="Arial"/>
                <a:ea typeface="Arial"/>
                <a:cs typeface="Arial"/>
                <a:sym typeface="Arial"/>
              </a:rPr>
              <a:t>For </a:t>
            </a:r>
            <a:r>
              <a:rPr sz="2700" u="sng">
                <a:solidFill>
                  <a:srgbClr val="C0504D"/>
                </a:solidFill>
                <a:latin typeface="Arial Bold"/>
                <a:ea typeface="Arial Bold"/>
                <a:cs typeface="Arial Bold"/>
                <a:sym typeface="Arial Bold"/>
              </a:rPr>
              <a:t>MORE</a:t>
            </a:r>
            <a:r>
              <a:rPr sz="2700">
                <a:latin typeface="Arial"/>
                <a:ea typeface="Arial"/>
                <a:cs typeface="Arial"/>
                <a:sym typeface="Arial"/>
              </a:rPr>
              <a:t> about </a:t>
            </a:r>
            <a:r>
              <a:rPr sz="2700" u="sng">
                <a:latin typeface="Arial Bold"/>
                <a:ea typeface="Arial Bold"/>
                <a:cs typeface="Arial Bold"/>
                <a:sym typeface="Arial Bold"/>
              </a:rPr>
              <a:t>this</a:t>
            </a:r>
            <a:r>
              <a:rPr sz="2700">
                <a:latin typeface="Arial"/>
                <a:ea typeface="Arial"/>
                <a:cs typeface="Arial"/>
                <a:sym typeface="Arial"/>
              </a:rPr>
              <a:t> and </a:t>
            </a:r>
            <a:r>
              <a:rPr sz="2700" u="sng">
                <a:latin typeface="Arial Bold"/>
                <a:ea typeface="Arial Bold"/>
                <a:cs typeface="Arial Bold"/>
                <a:sym typeface="Arial Bold"/>
              </a:rPr>
              <a:t>other topics</a:t>
            </a:r>
            <a:r>
              <a:rPr sz="800">
                <a:latin typeface="Arial Bold"/>
                <a:ea typeface="Arial Bold"/>
                <a:cs typeface="Arial Bold"/>
                <a:sym typeface="Arial Bold"/>
              </a:rPr>
              <a:t> </a:t>
            </a:r>
            <a:r>
              <a:rPr sz="2700">
                <a:latin typeface="Arial Bold"/>
                <a:ea typeface="Arial Bold"/>
                <a:cs typeface="Arial Bold"/>
                <a:sym typeface="Arial Bold"/>
              </a:rPr>
              <a:t>,</a:t>
            </a:r>
            <a:r>
              <a:rPr sz="2700">
                <a:latin typeface="Arial"/>
                <a:ea typeface="Arial"/>
                <a:cs typeface="Arial"/>
                <a:sym typeface="Arial"/>
              </a:rPr>
              <a:t> </a:t>
            </a:r>
            <a:r>
              <a:rPr sz="2700">
                <a:latin typeface="Arial Bold"/>
                <a:ea typeface="Arial Bold"/>
                <a:cs typeface="Arial Bold"/>
                <a:sym typeface="Arial Bold"/>
                <a:hlinkClick r:id="rId3" invalidUrl="" action="" tgtFrame="" tooltip="" history="1" highlightClick="0" endSnd="0"/>
              </a:rPr>
              <a:t>designprocessineducation.com</a:t>
            </a:r>
            <a:r>
              <a:rPr sz="2700">
                <a:latin typeface="Arial Bold"/>
                <a:ea typeface="Arial Bold"/>
                <a:cs typeface="Arial Bold"/>
                <a:sym typeface="Arial Bold"/>
                <a:hlinkClick r:id="rId3" invalidUrl="" action="" tgtFrame="" tooltip="" history="1" highlightClick="0" endSnd="0"/>
              </a:rPr>
              <a:t>/asa/</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title"/>
          </p:nvPr>
        </p:nvSpPr>
        <p:spPr>
          <a:xfrm>
            <a:off x="457200" y="274638"/>
            <a:ext cx="8229600" cy="1143001"/>
          </a:xfrm>
          <a:prstGeom prst="rect">
            <a:avLst/>
          </a:prstGeom>
        </p:spPr>
        <p:txBody>
          <a:bodyPr/>
          <a:lstStyle/>
          <a:p>
            <a:pPr lvl="0"/>
          </a:p>
        </p:txBody>
      </p:sp>
      <p:sp>
        <p:nvSpPr>
          <p:cNvPr id="192" name="Shape 192"/>
          <p:cNvSpPr/>
          <p:nvPr>
            <p:ph type="body" idx="1"/>
          </p:nvPr>
        </p:nvSpPr>
        <p:spPr>
          <a:xfrm>
            <a:off x="457200" y="1600200"/>
            <a:ext cx="8229600" cy="4525963"/>
          </a:xfrm>
          <a:prstGeom prst="rect">
            <a:avLst/>
          </a:prstGeom>
        </p:spPr>
        <p:txBody>
          <a:bodyPr/>
          <a:lstStyle/>
          <a:p>
            <a:pPr lvl="0"/>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title"/>
          </p:nvPr>
        </p:nvSpPr>
        <p:spPr>
          <a:xfrm>
            <a:off x="818925" y="277213"/>
            <a:ext cx="8229601" cy="812801"/>
          </a:xfrm>
          <a:prstGeom prst="rect">
            <a:avLst/>
          </a:prstGeom>
        </p:spPr>
        <p:txBody>
          <a:bodyPr/>
          <a:lstStyle>
            <a:lvl1pPr algn="l">
              <a:defRPr b="1" sz="4000">
                <a:solidFill>
                  <a:srgbClr val="31859C"/>
                </a:solidFill>
              </a:defRPr>
            </a:lvl1pPr>
          </a:lstStyle>
          <a:p>
            <a:pPr lvl="0">
              <a:defRPr b="0" sz="1800">
                <a:solidFill>
                  <a:srgbClr val="000000"/>
                </a:solidFill>
              </a:defRPr>
            </a:pPr>
            <a:r>
              <a:rPr b="1" sz="4000">
                <a:solidFill>
                  <a:srgbClr val="31859C"/>
                </a:solidFill>
              </a:rPr>
              <a:t>2  —  Quantum Physics</a:t>
            </a:r>
          </a:p>
        </p:txBody>
      </p:sp>
      <p:sp>
        <p:nvSpPr>
          <p:cNvPr id="195" name="Shape 195"/>
          <p:cNvSpPr/>
          <p:nvPr>
            <p:ph type="body" idx="1"/>
          </p:nvPr>
        </p:nvSpPr>
        <p:spPr>
          <a:xfrm>
            <a:off x="626154" y="1059635"/>
            <a:ext cx="8483601" cy="5754603"/>
          </a:xfrm>
          <a:prstGeom prst="rect">
            <a:avLst/>
          </a:prstGeom>
        </p:spPr>
        <p:txBody>
          <a:bodyPr/>
          <a:lstStyle/>
          <a:p>
            <a:pPr lvl="0" marL="0" indent="0" defTabSz="420623">
              <a:buSzTx/>
              <a:buNone/>
              <a:defRPr sz="1800"/>
            </a:pPr>
            <a:r>
              <a:rPr b="1" sz="2900"/>
              <a:t>• </a:t>
            </a:r>
            <a:r>
              <a:rPr b="1" i="1" sz="2900"/>
              <a:t>Schrodinger’s Cat Experiments</a:t>
            </a:r>
            <a:r>
              <a:rPr b="1" i="1" sz="2200"/>
              <a:t>  </a:t>
            </a:r>
            <a:r>
              <a:rPr b="1" sz="2900"/>
              <a:t>show us that </a:t>
            </a:r>
            <a:br>
              <a:rPr b="1" sz="2900"/>
            </a:br>
            <a:r>
              <a:rPr b="1" sz="2900"/>
              <a:t>   </a:t>
            </a:r>
            <a:r>
              <a:rPr b="1" sz="2800">
                <a:solidFill>
                  <a:srgbClr val="C0504D"/>
                </a:solidFill>
              </a:rPr>
              <a:t>conscious human “observation” is not needed</a:t>
            </a:r>
            <a:r>
              <a:rPr b="1" sz="2800"/>
              <a:t> to</a:t>
            </a:r>
            <a:br>
              <a:rPr b="1" sz="2800"/>
            </a:br>
            <a:r>
              <a:rPr b="1" sz="2900"/>
              <a:t>   </a:t>
            </a:r>
            <a:r>
              <a:rPr b="1" sz="2800"/>
              <a:t>“collapse the wave function” and “create reality”;</a:t>
            </a:r>
            <a:br>
              <a:rPr b="1" sz="2800"/>
            </a:br>
            <a:r>
              <a:rPr b="1" sz="2900"/>
              <a:t>   instead of </a:t>
            </a:r>
            <a:r>
              <a:rPr b="1" strike="sngStrike" sz="2900">
                <a:solidFill>
                  <a:srgbClr val="C0504D"/>
                </a:solidFill>
              </a:rPr>
              <a:t>OBSERVATION</a:t>
            </a:r>
            <a:r>
              <a:rPr b="1" sz="1200">
                <a:solidFill>
                  <a:srgbClr val="C0504D"/>
                </a:solidFill>
              </a:rPr>
              <a:t> </a:t>
            </a:r>
            <a:r>
              <a:rPr b="1" sz="2900"/>
              <a:t> it’s </a:t>
            </a:r>
            <a:r>
              <a:rPr b="1" sz="2900" u="sng">
                <a:solidFill>
                  <a:srgbClr val="C0504D"/>
                </a:solidFill>
              </a:rPr>
              <a:t>INTERACTION</a:t>
            </a:r>
            <a:r>
              <a:rPr b="1" sz="2900"/>
              <a:t>.</a:t>
            </a:r>
            <a:endParaRPr b="1" sz="2900"/>
          </a:p>
          <a:p>
            <a:pPr lvl="0" marL="0" indent="0" defTabSz="420623">
              <a:buSzTx/>
              <a:buNone/>
              <a:defRPr sz="1800"/>
            </a:pPr>
            <a:r>
              <a:rPr b="1" sz="2900"/>
              <a:t>• </a:t>
            </a:r>
            <a:r>
              <a:rPr b="1" sz="2900">
                <a:solidFill>
                  <a:srgbClr val="C0504D"/>
                </a:solidFill>
              </a:rPr>
              <a:t>Many Worlds Interpretation </a:t>
            </a:r>
            <a:r>
              <a:rPr sz="2900"/>
              <a:t>is</a:t>
            </a:r>
            <a:r>
              <a:rPr b="1" sz="2900"/>
              <a:t> </a:t>
            </a:r>
            <a:r>
              <a:rPr b="1" sz="2900" u="sng"/>
              <a:t>not necessary</a:t>
            </a:r>
            <a:r>
              <a:rPr b="1" sz="2900"/>
              <a:t>.</a:t>
            </a:r>
            <a:endParaRPr b="1" sz="2900"/>
          </a:p>
          <a:p>
            <a:pPr lvl="0" marL="0" indent="0" defTabSz="420623">
              <a:buSzTx/>
              <a:buNone/>
              <a:defRPr sz="1800"/>
            </a:pPr>
            <a:r>
              <a:rPr b="1" sz="2900"/>
              <a:t>• to explain </a:t>
            </a:r>
            <a:r>
              <a:rPr b="1" sz="2900">
                <a:solidFill>
                  <a:srgbClr val="C0504D"/>
                </a:solidFill>
              </a:rPr>
              <a:t>conversion of quantum-into-macro</a:t>
            </a:r>
            <a:r>
              <a:rPr b="1" sz="2900"/>
              <a:t>,</a:t>
            </a:r>
            <a:br>
              <a:rPr b="1" sz="2900"/>
            </a:br>
            <a:r>
              <a:rPr b="1" sz="2900"/>
              <a:t>   </a:t>
            </a:r>
            <a:r>
              <a:rPr b="1" sz="2900">
                <a:solidFill>
                  <a:srgbClr val="C0504D"/>
                </a:solidFill>
              </a:rPr>
              <a:t>Quantum Decoherence </a:t>
            </a:r>
            <a:r>
              <a:rPr b="1" sz="2900"/>
              <a:t>is MUCH better than </a:t>
            </a:r>
            <a:br>
              <a:rPr b="1" sz="2900"/>
            </a:br>
            <a:r>
              <a:rPr b="1" sz="2900"/>
              <a:t>   </a:t>
            </a:r>
            <a:r>
              <a:rPr b="1" sz="2900">
                <a:solidFill>
                  <a:srgbClr val="C0504D"/>
                </a:solidFill>
              </a:rPr>
              <a:t>Quantum Mysticism </a:t>
            </a:r>
            <a:r>
              <a:rPr b="1" sz="2900"/>
              <a:t>(“Mystical Physics”).</a:t>
            </a:r>
            <a:endParaRPr b="1" sz="2900"/>
          </a:p>
          <a:p>
            <a:pPr lvl="0" marL="0" indent="0" defTabSz="420623">
              <a:buSzTx/>
              <a:buNone/>
              <a:defRPr sz="1800"/>
            </a:pPr>
            <a:r>
              <a:rPr b="1" sz="2900"/>
              <a:t>• proper </a:t>
            </a:r>
            <a:r>
              <a:rPr b="1" sz="2900" u="sng">
                <a:solidFill>
                  <a:srgbClr val="C0504D"/>
                </a:solidFill>
              </a:rPr>
              <a:t>logic-for-LEVELS</a:t>
            </a:r>
            <a:r>
              <a:rPr b="1" sz="2900">
                <a:solidFill>
                  <a:srgbClr val="C0504D"/>
                </a:solidFill>
              </a:rPr>
              <a:t> </a:t>
            </a:r>
            <a:r>
              <a:rPr b="1" sz="2900"/>
              <a:t>requires matching:</a:t>
            </a:r>
            <a:br>
              <a:rPr b="1" sz="2900"/>
            </a:br>
            <a:r>
              <a:rPr b="1" sz="2900"/>
              <a:t>   use </a:t>
            </a:r>
            <a:r>
              <a:rPr b="1" sz="2900" u="sng">
                <a:solidFill>
                  <a:srgbClr val="C0504D"/>
                </a:solidFill>
              </a:rPr>
              <a:t>Macro</a:t>
            </a:r>
            <a:r>
              <a:rPr b="1" sz="2900">
                <a:solidFill>
                  <a:srgbClr val="C0504D"/>
                </a:solidFill>
              </a:rPr>
              <a:t> Common Sense </a:t>
            </a:r>
            <a:r>
              <a:rPr sz="2900"/>
              <a:t>for</a:t>
            </a:r>
            <a:r>
              <a:rPr b="1" sz="2900"/>
              <a:t> </a:t>
            </a:r>
            <a:r>
              <a:rPr b="1" sz="2900" u="sng">
                <a:solidFill>
                  <a:srgbClr val="C0504D"/>
                </a:solidFill>
              </a:rPr>
              <a:t>Macro</a:t>
            </a:r>
            <a:r>
              <a:rPr b="1" sz="2900">
                <a:solidFill>
                  <a:srgbClr val="C0504D"/>
                </a:solidFill>
              </a:rPr>
              <a:t> Level,</a:t>
            </a:r>
            <a:r>
              <a:rPr b="1" sz="2900"/>
              <a:t> </a:t>
            </a:r>
            <a:br>
              <a:rPr b="1" sz="2900"/>
            </a:br>
            <a:r>
              <a:rPr b="1" sz="2900"/>
              <a:t>   </a:t>
            </a:r>
            <a:r>
              <a:rPr b="1" sz="2900" u="sng">
                <a:solidFill>
                  <a:srgbClr val="C0504D"/>
                </a:solidFill>
              </a:rPr>
              <a:t>Quantum</a:t>
            </a:r>
            <a:r>
              <a:rPr b="1" sz="2900">
                <a:solidFill>
                  <a:srgbClr val="C0504D"/>
                </a:solidFill>
              </a:rPr>
              <a:t> Common Sense </a:t>
            </a:r>
            <a:r>
              <a:rPr sz="2900"/>
              <a:t>for</a:t>
            </a:r>
            <a:r>
              <a:rPr b="1" sz="2900"/>
              <a:t> </a:t>
            </a:r>
            <a:r>
              <a:rPr b="1" sz="2900" u="sng">
                <a:solidFill>
                  <a:srgbClr val="C0504D"/>
                </a:solidFill>
              </a:rPr>
              <a:t>Quantum</a:t>
            </a:r>
            <a:r>
              <a:rPr b="1" sz="2900">
                <a:solidFill>
                  <a:srgbClr val="C0504D"/>
                </a:solidFill>
              </a:rPr>
              <a:t> Level.</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xfrm>
            <a:off x="809164" y="299747"/>
            <a:ext cx="7511691" cy="668792"/>
          </a:xfrm>
          <a:prstGeom prst="rect">
            <a:avLst/>
          </a:prstGeom>
        </p:spPr>
        <p:txBody>
          <a:bodyPr/>
          <a:lstStyle/>
          <a:p>
            <a:pPr lvl="0" algn="l" defTabSz="420623">
              <a:defRPr sz="1800"/>
            </a:pPr>
            <a:r>
              <a:rPr sz="3680" u="sng">
                <a:latin typeface="Arial Bold"/>
                <a:ea typeface="Arial Bold"/>
                <a:cs typeface="Arial Bold"/>
                <a:sym typeface="Arial Bold"/>
              </a:rPr>
              <a:t>#B</a:t>
            </a:r>
            <a:r>
              <a:rPr sz="3680">
                <a:latin typeface="Arial Bold"/>
                <a:ea typeface="Arial Bold"/>
                <a:cs typeface="Arial Bold"/>
                <a:sym typeface="Arial Bold"/>
              </a:rPr>
              <a:t> – Variation of Cat Experiment:</a:t>
            </a:r>
          </a:p>
        </p:txBody>
      </p:sp>
      <p:sp>
        <p:nvSpPr>
          <p:cNvPr id="198" name="Shape 198"/>
          <p:cNvSpPr/>
          <p:nvPr>
            <p:ph type="body" idx="1"/>
          </p:nvPr>
        </p:nvSpPr>
        <p:spPr>
          <a:xfrm>
            <a:off x="812800" y="1021170"/>
            <a:ext cx="8432584" cy="5729498"/>
          </a:xfrm>
          <a:prstGeom prst="rect">
            <a:avLst/>
          </a:prstGeom>
        </p:spPr>
        <p:txBody>
          <a:bodyPr/>
          <a:lstStyle/>
          <a:p>
            <a:pPr lvl="0" marL="0" indent="0" defTabSz="416051">
              <a:spcBef>
                <a:spcPts val="600"/>
              </a:spcBef>
              <a:buSzTx/>
              <a:buNone/>
              <a:defRPr sz="1800"/>
            </a:pPr>
            <a:r>
              <a:rPr sz="2900" u="sng">
                <a:solidFill>
                  <a:srgbClr val="0000FF"/>
                </a:solidFill>
                <a:uFill>
                  <a:solidFill>
                    <a:srgbClr val="0000FF"/>
                  </a:solidFill>
                </a:uFill>
                <a:hlinkClick r:id="rId2" invalidUrl="" action="" tgtFrame="" tooltip="" history="1" highlightClick="0" endSnd="0"/>
              </a:rPr>
              <a:t>Cat Experiments</a:t>
            </a:r>
            <a:r>
              <a:rPr sz="2900"/>
              <a:t>:</a:t>
            </a:r>
            <a:r>
              <a:t>  </a:t>
            </a:r>
            <a:r>
              <a:rPr sz="2900">
                <a:solidFill>
                  <a:srgbClr val="C0504D"/>
                </a:solidFill>
              </a:rPr>
              <a:t>radioactive decay </a:t>
            </a:r>
            <a:r>
              <a:rPr sz="2900"/>
              <a:t>in original </a:t>
            </a:r>
            <a:r>
              <a:rPr sz="2700"/>
              <a:t>#A.</a:t>
            </a:r>
            <a:endParaRPr sz="2900"/>
          </a:p>
          <a:p>
            <a:pPr lvl="0" marL="0" indent="0" defTabSz="416051">
              <a:spcBef>
                <a:spcPts val="600"/>
              </a:spcBef>
              <a:buSzTx/>
              <a:buNone/>
              <a:defRPr sz="1800"/>
            </a:pPr>
            <a:r>
              <a:rPr sz="2900"/>
              <a:t>In #B — We shoot one </a:t>
            </a:r>
            <a:r>
              <a:rPr sz="2900">
                <a:solidFill>
                  <a:srgbClr val="C0504D"/>
                </a:solidFill>
              </a:rPr>
              <a:t>electron</a:t>
            </a:r>
            <a:r>
              <a:rPr sz="2900"/>
              <a:t> thru double slits,</a:t>
            </a:r>
            <a:br>
              <a:rPr sz="2900"/>
            </a:br>
            <a:r>
              <a:rPr sz="2900"/>
              <a:t>with everything symmetric, so it’s </a:t>
            </a:r>
            <a:r>
              <a:rPr b="1" sz="2900" u="sng"/>
              <a:t>50-50 chance</a:t>
            </a:r>
            <a:br>
              <a:rPr b="1" sz="2900" u="sng"/>
            </a:br>
            <a:r>
              <a:rPr sz="2900"/>
              <a:t>of </a:t>
            </a:r>
            <a:r>
              <a:rPr b="1" sz="2900">
                <a:solidFill>
                  <a:srgbClr val="C0504D"/>
                </a:solidFill>
              </a:rPr>
              <a:t>electron hitting </a:t>
            </a:r>
            <a:r>
              <a:rPr sz="2900"/>
              <a:t>in </a:t>
            </a:r>
            <a:r>
              <a:rPr b="1" sz="2900" u="sng"/>
              <a:t>top</a:t>
            </a:r>
            <a:r>
              <a:rPr sz="2900"/>
              <a:t> or </a:t>
            </a:r>
            <a:r>
              <a:rPr b="1" sz="2900" u="sng"/>
              <a:t>bottom</a:t>
            </a:r>
            <a:r>
              <a:rPr sz="2900"/>
              <a:t> half of wall,</a:t>
            </a:r>
            <a:br>
              <a:rPr sz="2900"/>
            </a:br>
            <a:r>
              <a:rPr sz="2900"/>
              <a:t>and </a:t>
            </a:r>
            <a:r>
              <a:rPr sz="2900" u="sng"/>
              <a:t>there is an obvious</a:t>
            </a:r>
            <a:r>
              <a:rPr sz="2900"/>
              <a:t> </a:t>
            </a:r>
            <a:r>
              <a:rPr b="1" sz="2900" u="sng">
                <a:solidFill>
                  <a:srgbClr val="C0504D"/>
                </a:solidFill>
              </a:rPr>
              <a:t>PHYSICAL INTERACTION</a:t>
            </a:r>
            <a:r>
              <a:rPr sz="2900"/>
              <a:t>.</a:t>
            </a:r>
            <a:endParaRPr sz="2900"/>
          </a:p>
          <a:p>
            <a:pPr lvl="0" marL="0" indent="0" defTabSz="416051">
              <a:spcBef>
                <a:spcPts val="200"/>
              </a:spcBef>
              <a:buSzTx/>
              <a:buNone/>
              <a:defRPr sz="1800"/>
            </a:pPr>
            <a:r>
              <a:rPr sz="1000"/>
              <a:t>   </a:t>
            </a:r>
            <a:endParaRPr sz="1000"/>
          </a:p>
          <a:p>
            <a:pPr lvl="0" marL="0" indent="0" defTabSz="416051">
              <a:spcBef>
                <a:spcPts val="600"/>
              </a:spcBef>
              <a:buSzTx/>
              <a:buNone/>
              <a:defRPr sz="1800"/>
            </a:pPr>
            <a:endParaRPr sz="1000"/>
          </a:p>
          <a:p>
            <a:pPr lvl="0" marL="0" indent="0" defTabSz="416051">
              <a:spcBef>
                <a:spcPts val="600"/>
              </a:spcBef>
              <a:buSzTx/>
              <a:buNone/>
              <a:defRPr sz="1800"/>
            </a:pPr>
            <a:endParaRPr sz="1000"/>
          </a:p>
          <a:p>
            <a:pPr lvl="0" marL="0" indent="0" defTabSz="416051">
              <a:spcBef>
                <a:spcPts val="600"/>
              </a:spcBef>
              <a:buSzTx/>
              <a:buNone/>
              <a:defRPr sz="1800"/>
            </a:pPr>
            <a:endParaRPr sz="1000"/>
          </a:p>
          <a:p>
            <a:pPr lvl="0" marL="0" indent="0" defTabSz="416051">
              <a:spcBef>
                <a:spcPts val="600"/>
              </a:spcBef>
              <a:buSzTx/>
              <a:buNone/>
              <a:defRPr sz="1800"/>
            </a:pPr>
            <a:endParaRPr sz="1000"/>
          </a:p>
          <a:p>
            <a:pPr lvl="0" marL="0" indent="0" defTabSz="416051">
              <a:spcBef>
                <a:spcPts val="600"/>
              </a:spcBef>
              <a:buSzTx/>
              <a:buNone/>
              <a:defRPr sz="1800"/>
            </a:pPr>
            <a:endParaRPr sz="1000"/>
          </a:p>
          <a:p>
            <a:pPr lvl="0" marL="0" indent="0" defTabSz="416051">
              <a:spcBef>
                <a:spcPts val="600"/>
              </a:spcBef>
              <a:buSzTx/>
              <a:buNone/>
              <a:defRPr sz="1800"/>
            </a:pPr>
            <a:endParaRPr sz="1000"/>
          </a:p>
          <a:p>
            <a:pPr lvl="0" marL="0" indent="0" defTabSz="416051">
              <a:spcBef>
                <a:spcPts val="600"/>
              </a:spcBef>
              <a:buSzTx/>
              <a:buNone/>
              <a:defRPr sz="1800"/>
            </a:pPr>
            <a:r>
              <a:rPr sz="2900"/>
              <a:t>   </a:t>
            </a:r>
            <a:r>
              <a:rPr b="1" sz="2900" u="sng"/>
              <a:t>RULES of our CAT-GAME</a:t>
            </a:r>
            <a:r>
              <a:rPr b="1" sz="2900"/>
              <a:t>:</a:t>
            </a:r>
            <a:br>
              <a:rPr b="1" sz="2900"/>
            </a:br>
            <a:r>
              <a:rPr sz="2900"/>
              <a:t>• </a:t>
            </a:r>
            <a:r>
              <a:rPr sz="2900" u="sng"/>
              <a:t>If electron hits in top half</a:t>
            </a:r>
            <a:r>
              <a:rPr sz="2900"/>
              <a:t> of wall, </a:t>
            </a:r>
            <a:r>
              <a:rPr sz="2900" u="sng"/>
              <a:t>cat lives</a:t>
            </a:r>
            <a:r>
              <a:rPr sz="2900"/>
              <a:t>.</a:t>
            </a:r>
            <a:br>
              <a:rPr sz="2900"/>
            </a:br>
            <a:r>
              <a:rPr sz="2900"/>
              <a:t>• </a:t>
            </a:r>
            <a:r>
              <a:rPr sz="2900" u="sng"/>
              <a:t>If electron hits in bottom half</a:t>
            </a:r>
            <a:r>
              <a:rPr sz="2900"/>
              <a:t> of wall, </a:t>
            </a:r>
            <a:r>
              <a:rPr sz="2900" u="sng"/>
              <a:t>cat dies</a:t>
            </a:r>
            <a:r>
              <a:rPr sz="2900"/>
              <a:t>.</a:t>
            </a:r>
          </a:p>
        </p:txBody>
      </p:sp>
      <p:pic>
        <p:nvPicPr>
          <p:cNvPr id="199" name="image5.gif" descr="z-scat.gif"/>
          <p:cNvPicPr/>
          <p:nvPr/>
        </p:nvPicPr>
        <p:blipFill>
          <a:blip r:embed="rId3">
            <a:extLst/>
          </a:blip>
          <a:stretch>
            <a:fillRect/>
          </a:stretch>
        </p:blipFill>
        <p:spPr>
          <a:xfrm>
            <a:off x="963448" y="3479774"/>
            <a:ext cx="4635502" cy="1668780"/>
          </a:xfrm>
          <a:prstGeom prst="rect">
            <a:avLst/>
          </a:prstGeom>
          <a:ln w="12700">
            <a:miter lim="400000"/>
          </a:ln>
        </p:spPr>
      </p:pic>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p:nvPr>
        </p:nvSpPr>
        <p:spPr>
          <a:xfrm>
            <a:off x="792847" y="465137"/>
            <a:ext cx="8229601" cy="749302"/>
          </a:xfrm>
          <a:prstGeom prst="rect">
            <a:avLst/>
          </a:prstGeom>
        </p:spPr>
        <p:txBody>
          <a:bodyPr/>
          <a:lstStyle/>
          <a:p>
            <a:pPr lvl="0" algn="l">
              <a:defRPr sz="1800"/>
            </a:pPr>
            <a:r>
              <a:rPr sz="3600">
                <a:solidFill>
                  <a:srgbClr val="C0504D"/>
                </a:solidFill>
                <a:latin typeface="Arial Bold"/>
                <a:ea typeface="Arial Bold"/>
                <a:cs typeface="Arial Bold"/>
                <a:sym typeface="Arial Bold"/>
              </a:rPr>
              <a:t>Observation</a:t>
            </a:r>
            <a:r>
              <a:rPr sz="3600">
                <a:latin typeface="Arial Bold"/>
                <a:ea typeface="Arial Bold"/>
                <a:cs typeface="Arial Bold"/>
                <a:sym typeface="Arial Bold"/>
              </a:rPr>
              <a:t> versus </a:t>
            </a:r>
            <a:r>
              <a:rPr sz="3600">
                <a:solidFill>
                  <a:srgbClr val="C0504D"/>
                </a:solidFill>
                <a:latin typeface="Arial Bold"/>
                <a:ea typeface="Arial Bold"/>
                <a:cs typeface="Arial Bold"/>
                <a:sym typeface="Arial Bold"/>
              </a:rPr>
              <a:t>Interaction</a:t>
            </a:r>
          </a:p>
        </p:txBody>
      </p:sp>
      <p:sp>
        <p:nvSpPr>
          <p:cNvPr id="202" name="Shape 202"/>
          <p:cNvSpPr/>
          <p:nvPr>
            <p:ph type="body" idx="1"/>
          </p:nvPr>
        </p:nvSpPr>
        <p:spPr>
          <a:xfrm>
            <a:off x="816429" y="1133930"/>
            <a:ext cx="8518071" cy="5067303"/>
          </a:xfrm>
          <a:prstGeom prst="rect">
            <a:avLst/>
          </a:prstGeom>
        </p:spPr>
        <p:txBody>
          <a:bodyPr/>
          <a:lstStyle/>
          <a:p>
            <a:pPr lvl="0" marL="0" indent="0" defTabSz="412577">
              <a:spcBef>
                <a:spcPts val="600"/>
              </a:spcBef>
              <a:buSzTx/>
              <a:buNone/>
              <a:defRPr sz="1800"/>
            </a:pPr>
            <a:r>
              <a:rPr sz="2880"/>
              <a:t>     I think </a:t>
            </a:r>
            <a:r>
              <a:rPr sz="2880">
                <a:solidFill>
                  <a:srgbClr val="C0504D"/>
                </a:solidFill>
              </a:rPr>
              <a:t>they used a bad word</a:t>
            </a:r>
            <a:r>
              <a:rPr sz="2880"/>
              <a:t> in late-1920s, </a:t>
            </a:r>
            <a:br>
              <a:rPr sz="2880"/>
            </a:br>
            <a:r>
              <a:rPr sz="2880"/>
              <a:t>because </a:t>
            </a:r>
            <a:r>
              <a:rPr b="1" i="1" sz="2880">
                <a:solidFill>
                  <a:srgbClr val="C0504D"/>
                </a:solidFill>
              </a:rPr>
              <a:t>observation</a:t>
            </a:r>
            <a:r>
              <a:rPr i="1" sz="2880">
                <a:solidFill>
                  <a:srgbClr val="C0504D"/>
                </a:solidFill>
              </a:rPr>
              <a:t> </a:t>
            </a:r>
            <a:r>
              <a:rPr sz="2880"/>
              <a:t>leads to misconceptions;</a:t>
            </a:r>
            <a:br>
              <a:rPr sz="2880"/>
            </a:br>
            <a:r>
              <a:rPr b="1" i="1" sz="2880">
                <a:solidFill>
                  <a:srgbClr val="C0504D"/>
                </a:solidFill>
              </a:rPr>
              <a:t>interaction</a:t>
            </a:r>
            <a:r>
              <a:rPr b="1" sz="2880">
                <a:solidFill>
                  <a:srgbClr val="C0504D"/>
                </a:solidFill>
              </a:rPr>
              <a:t> </a:t>
            </a:r>
            <a:r>
              <a:rPr sz="2880"/>
              <a:t>actually</a:t>
            </a:r>
            <a:r>
              <a:rPr b="1" sz="2880"/>
              <a:t> causes quantum “events”</a:t>
            </a:r>
            <a:r>
              <a:rPr sz="2880"/>
              <a:t>,</a:t>
            </a:r>
            <a:br>
              <a:rPr sz="2880"/>
            </a:br>
            <a:r>
              <a:rPr sz="2880"/>
              <a:t>from start of universe (no human “observers”) </a:t>
            </a:r>
            <a:br>
              <a:rPr sz="2880"/>
            </a:br>
            <a:r>
              <a:rPr sz="2880"/>
              <a:t>into the future, for ZILLIONS of quantum events.</a:t>
            </a:r>
            <a:endParaRPr sz="2880"/>
          </a:p>
          <a:p>
            <a:pPr lvl="0" marL="0" indent="0" defTabSz="412577">
              <a:spcBef>
                <a:spcPts val="600"/>
              </a:spcBef>
              <a:buSzTx/>
              <a:buNone/>
              <a:defRPr sz="1800"/>
            </a:pPr>
            <a:r>
              <a:rPr sz="2880"/>
              <a:t>     </a:t>
            </a:r>
            <a:r>
              <a:rPr sz="2784"/>
              <a:t>Consider these</a:t>
            </a:r>
            <a:r>
              <a:rPr b="1" sz="2784"/>
              <a:t> </a:t>
            </a:r>
            <a:r>
              <a:rPr sz="2880" u="sng">
                <a:solidFill>
                  <a:srgbClr val="0000FF"/>
                </a:solidFill>
                <a:uFill>
                  <a:solidFill>
                    <a:srgbClr val="0000FF"/>
                  </a:solidFill>
                </a:uFill>
                <a:hlinkClick r:id="rId2" invalidUrl="" action="" tgtFrame="" tooltip="" history="1" highlightClick="0" endSnd="0"/>
              </a:rPr>
              <a:t>4 meanings</a:t>
            </a:r>
            <a:r>
              <a:rPr b="1" sz="2784"/>
              <a:t> </a:t>
            </a:r>
            <a:r>
              <a:rPr sz="2784"/>
              <a:t>of </a:t>
            </a:r>
            <a:r>
              <a:rPr b="1" i="1" sz="2784">
                <a:solidFill>
                  <a:srgbClr val="C0504D"/>
                </a:solidFill>
              </a:rPr>
              <a:t>observation</a:t>
            </a:r>
            <a:r>
              <a:rPr i="1" sz="2784"/>
              <a:t>:</a:t>
            </a:r>
            <a:br>
              <a:rPr i="1" sz="2784"/>
            </a:br>
            <a:r>
              <a:rPr b="1" i="1" sz="2784" u="sng">
                <a:solidFill>
                  <a:srgbClr val="C0504D"/>
                </a:solidFill>
              </a:rPr>
              <a:t>physical interaction</a:t>
            </a:r>
            <a:r>
              <a:rPr b="1" i="1" sz="2784">
                <a:solidFill>
                  <a:srgbClr val="C0504D"/>
                </a:solidFill>
              </a:rPr>
              <a:t> </a:t>
            </a:r>
            <a:r>
              <a:rPr sz="2784"/>
              <a:t>(causes quantum “events”), </a:t>
            </a:r>
            <a:br>
              <a:rPr sz="2784"/>
            </a:br>
            <a:r>
              <a:rPr i="1" sz="2784" u="sng">
                <a:solidFill>
                  <a:srgbClr val="C0504D"/>
                </a:solidFill>
              </a:rPr>
              <a:t>human experimental design</a:t>
            </a:r>
            <a:r>
              <a:rPr i="1" sz="2784">
                <a:solidFill>
                  <a:srgbClr val="C0504D"/>
                </a:solidFill>
              </a:rPr>
              <a:t> </a:t>
            </a:r>
            <a:r>
              <a:rPr sz="2784"/>
              <a:t>(sometimes relevant), </a:t>
            </a:r>
            <a:br>
              <a:rPr sz="2784"/>
            </a:br>
            <a:r>
              <a:rPr i="1" sz="2784">
                <a:solidFill>
                  <a:srgbClr val="A6A6A6"/>
                </a:solidFill>
              </a:rPr>
              <a:t>human passive observation </a:t>
            </a:r>
            <a:r>
              <a:rPr sz="2784"/>
              <a:t>(always irrelevant)</a:t>
            </a:r>
            <a:r>
              <a:rPr b="1" sz="2784"/>
              <a:t>*</a:t>
            </a:r>
            <a:r>
              <a:rPr sz="2784"/>
              <a:t>, </a:t>
            </a:r>
            <a:br>
              <a:rPr sz="2784"/>
            </a:br>
            <a:r>
              <a:rPr i="1" sz="2784">
                <a:solidFill>
                  <a:srgbClr val="A6A6A6"/>
                </a:solidFill>
              </a:rPr>
              <a:t>human consciousness </a:t>
            </a:r>
            <a:r>
              <a:rPr sz="2784"/>
              <a:t>(most scientists say “</a:t>
            </a:r>
            <a:r>
              <a:rPr b="1" sz="2784"/>
              <a:t>no! </a:t>
            </a:r>
            <a:r>
              <a:rPr sz="2784"/>
              <a:t>”).</a:t>
            </a:r>
            <a:r>
              <a:rPr sz="2880"/>
              <a:t> </a:t>
            </a:r>
            <a:br>
              <a:rPr sz="2880"/>
            </a:br>
            <a:r>
              <a:rPr b="1" sz="2784"/>
              <a:t>*</a:t>
            </a:r>
            <a:r>
              <a:rPr sz="1056"/>
              <a:t> </a:t>
            </a:r>
            <a:r>
              <a:rPr sz="2784"/>
              <a:t>as with incorrect </a:t>
            </a:r>
            <a:r>
              <a:rPr sz="2880" u="sng">
                <a:solidFill>
                  <a:srgbClr val="0000FF"/>
                </a:solidFill>
                <a:uFill>
                  <a:solidFill>
                    <a:srgbClr val="0000FF"/>
                  </a:solidFill>
                </a:uFill>
                <a:hlinkClick r:id="rId3" invalidUrl="" action="" tgtFrame="" tooltip="" history="1" highlightClick="0" endSnd="0"/>
              </a:rPr>
              <a:t>“extramission” theory of vision</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title"/>
          </p:nvPr>
        </p:nvSpPr>
        <p:spPr>
          <a:xfrm>
            <a:off x="520709" y="363538"/>
            <a:ext cx="7867304" cy="698502"/>
          </a:xfrm>
          <a:prstGeom prst="rect">
            <a:avLst/>
          </a:prstGeom>
        </p:spPr>
        <p:txBody>
          <a:bodyPr/>
          <a:lstStyle/>
          <a:p>
            <a:pPr lvl="0" algn="l" defTabSz="448055">
              <a:defRPr sz="1800"/>
            </a:pPr>
            <a:r>
              <a:rPr sz="3724">
                <a:latin typeface="Arial Bold"/>
                <a:ea typeface="Arial Bold"/>
                <a:cs typeface="Arial Bold"/>
                <a:sym typeface="Arial Bold"/>
              </a:rPr>
              <a:t>Quantum Mysticism </a:t>
            </a:r>
            <a:r>
              <a:rPr sz="3724">
                <a:latin typeface="Wingdings"/>
                <a:ea typeface="Wingdings"/>
                <a:cs typeface="Wingdings"/>
                <a:sym typeface="Wingdings"/>
              </a:rPr>
              <a:t></a:t>
            </a:r>
            <a:r>
              <a:rPr sz="1372">
                <a:latin typeface="Wingdings"/>
                <a:ea typeface="Wingdings"/>
                <a:cs typeface="Wingdings"/>
                <a:sym typeface="Wingdings"/>
              </a:rPr>
              <a:t> </a:t>
            </a:r>
            <a:r>
              <a:rPr sz="3724">
                <a:latin typeface="Arial Bold"/>
                <a:ea typeface="Arial Bold"/>
                <a:cs typeface="Arial Bold"/>
                <a:sym typeface="Arial Bold"/>
              </a:rPr>
              <a:t>Confusion:</a:t>
            </a:r>
          </a:p>
        </p:txBody>
      </p:sp>
      <p:sp>
        <p:nvSpPr>
          <p:cNvPr id="205" name="Shape 205"/>
          <p:cNvSpPr/>
          <p:nvPr>
            <p:ph type="body" idx="1"/>
          </p:nvPr>
        </p:nvSpPr>
        <p:spPr>
          <a:xfrm>
            <a:off x="616856" y="1106717"/>
            <a:ext cx="8323944" cy="5146450"/>
          </a:xfrm>
          <a:prstGeom prst="rect">
            <a:avLst/>
          </a:prstGeom>
        </p:spPr>
        <p:txBody>
          <a:bodyPr/>
          <a:lstStyle/>
          <a:p>
            <a:pPr lvl="0" marL="0" indent="0">
              <a:buSzTx/>
              <a:buNone/>
              <a:defRPr sz="1800"/>
            </a:pPr>
            <a:r>
              <a:rPr sz="3200"/>
              <a:t>     </a:t>
            </a:r>
            <a:r>
              <a:rPr b="1" sz="3000" u="sng"/>
              <a:t>AUTHORS</a:t>
            </a:r>
            <a:r>
              <a:rPr b="1" sz="3000"/>
              <a:t> </a:t>
            </a:r>
            <a:r>
              <a:rPr sz="3000"/>
              <a:t>who promote Mystical Physics can </a:t>
            </a:r>
            <a:r>
              <a:rPr sz="3200" u="sng">
                <a:solidFill>
                  <a:srgbClr val="0000FF"/>
                </a:solidFill>
                <a:uFill>
                  <a:solidFill>
                    <a:srgbClr val="0000FF"/>
                  </a:solidFill>
                </a:uFill>
                <a:hlinkClick r:id="rId2" invalidUrl="" action="" tgtFrame="" tooltip="" history="1" highlightClick="0" endSnd="0"/>
              </a:rPr>
              <a:t>cause misconceptions</a:t>
            </a:r>
            <a:r>
              <a:rPr sz="3000"/>
              <a:t> by </a:t>
            </a:r>
            <a:r>
              <a:rPr sz="3000" u="sng">
                <a:solidFill>
                  <a:srgbClr val="C0504D"/>
                </a:solidFill>
              </a:rPr>
              <a:t>using a wrong meaning</a:t>
            </a:r>
            <a:r>
              <a:rPr sz="3000">
                <a:solidFill>
                  <a:srgbClr val="C0504D"/>
                </a:solidFill>
              </a:rPr>
              <a:t> </a:t>
            </a:r>
            <a:br>
              <a:rPr sz="3000">
                <a:solidFill>
                  <a:srgbClr val="C0504D"/>
                </a:solidFill>
              </a:rPr>
            </a:br>
            <a:r>
              <a:rPr sz="3000"/>
              <a:t>of </a:t>
            </a:r>
            <a:r>
              <a:rPr i="1" sz="3000">
                <a:solidFill>
                  <a:srgbClr val="C0504D"/>
                </a:solidFill>
              </a:rPr>
              <a:t>observation,</a:t>
            </a:r>
            <a:r>
              <a:rPr sz="3000"/>
              <a:t> and </a:t>
            </a:r>
            <a:r>
              <a:rPr sz="3000" u="sng">
                <a:solidFill>
                  <a:srgbClr val="C0504D"/>
                </a:solidFill>
              </a:rPr>
              <a:t>shifting between meanings</a:t>
            </a:r>
            <a:r>
              <a:rPr sz="3000">
                <a:solidFill>
                  <a:srgbClr val="C0504D"/>
                </a:solidFill>
              </a:rPr>
              <a:t>.</a:t>
            </a:r>
            <a:br>
              <a:rPr sz="3000">
                <a:solidFill>
                  <a:srgbClr val="C0504D"/>
                </a:solidFill>
              </a:rPr>
            </a:br>
            <a:r>
              <a:rPr sz="3200"/>
              <a:t>     </a:t>
            </a:r>
            <a:r>
              <a:rPr b="1" sz="2900" u="sng"/>
              <a:t>READERS</a:t>
            </a:r>
            <a:r>
              <a:rPr b="1" sz="2900"/>
              <a:t> </a:t>
            </a:r>
            <a:r>
              <a:rPr sz="2900" u="sng"/>
              <a:t>want to be fooled</a:t>
            </a:r>
            <a:r>
              <a:rPr sz="2900"/>
              <a:t> because they </a:t>
            </a:r>
            <a:br>
              <a:rPr sz="2900"/>
            </a:br>
            <a:r>
              <a:rPr sz="2900"/>
              <a:t>want the power (celebrated in New Age religion) </a:t>
            </a:r>
            <a:br>
              <a:rPr sz="2900"/>
            </a:br>
            <a:r>
              <a:rPr sz="2900"/>
              <a:t>to “</a:t>
            </a:r>
            <a:r>
              <a:rPr b="1" sz="2900" u="sng"/>
              <a:t>create their own reality</a:t>
            </a:r>
            <a:r>
              <a:rPr sz="2900"/>
              <a:t>”, and to </a:t>
            </a:r>
            <a:r>
              <a:rPr sz="2900" u="sng"/>
              <a:t>believe their claim-for-power </a:t>
            </a:r>
            <a:r>
              <a:rPr b="1" sz="2900" u="sng"/>
              <a:t>is supported by science</a:t>
            </a:r>
            <a:r>
              <a:rPr sz="2900"/>
              <a:t>.</a:t>
            </a:r>
            <a:endParaRPr sz="2900"/>
          </a:p>
          <a:p>
            <a:pPr lvl="0" marL="0" indent="0">
              <a:buSzTx/>
              <a:buNone/>
              <a:defRPr sz="1800"/>
            </a:pPr>
            <a:endParaRPr sz="1200"/>
          </a:p>
          <a:p>
            <a:pPr lvl="0" marL="0" indent="0">
              <a:buSzTx/>
              <a:buNone/>
              <a:defRPr sz="1800"/>
            </a:pPr>
            <a:r>
              <a:rPr sz="3100"/>
              <a:t>This </a:t>
            </a:r>
            <a:r>
              <a:rPr b="1" sz="3100" u="sng">
                <a:solidFill>
                  <a:srgbClr val="31859C"/>
                </a:solidFill>
              </a:rPr>
              <a:t>Psychological Influence</a:t>
            </a:r>
            <a:r>
              <a:rPr sz="3100"/>
              <a:t> can overpower </a:t>
            </a:r>
            <a:r>
              <a:rPr sz="3100">
                <a:solidFill>
                  <a:srgbClr val="C0504D"/>
                </a:solidFill>
              </a:rPr>
              <a:t>scientific</a:t>
            </a:r>
            <a:r>
              <a:rPr sz="3100"/>
              <a:t> </a:t>
            </a:r>
            <a:r>
              <a:rPr sz="3100">
                <a:solidFill>
                  <a:srgbClr val="C0504D"/>
                </a:solidFill>
              </a:rPr>
              <a:t>evidence-based</a:t>
            </a:r>
            <a:r>
              <a:rPr b="1" sz="3100">
                <a:solidFill>
                  <a:srgbClr val="C0504D"/>
                </a:solidFill>
              </a:rPr>
              <a:t> </a:t>
            </a:r>
            <a:r>
              <a:rPr b="1" sz="3100" u="sng">
                <a:solidFill>
                  <a:srgbClr val="31859C"/>
                </a:solidFill>
              </a:rPr>
              <a:t>Logical Evaluation</a:t>
            </a:r>
            <a:r>
              <a:rPr sz="3100"/>
              <a:t>.</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title"/>
          </p:nvPr>
        </p:nvSpPr>
        <p:spPr>
          <a:xfrm>
            <a:off x="749303" y="515937"/>
            <a:ext cx="8229601" cy="685803"/>
          </a:xfrm>
          <a:prstGeom prst="rect">
            <a:avLst/>
          </a:prstGeom>
        </p:spPr>
        <p:txBody>
          <a:bodyPr/>
          <a:lstStyle>
            <a:lvl1pPr algn="l">
              <a:defRPr sz="4000">
                <a:latin typeface="Arial Bold"/>
                <a:ea typeface="Arial Bold"/>
                <a:cs typeface="Arial Bold"/>
                <a:sym typeface="Arial Bold"/>
              </a:defRPr>
            </a:lvl1pPr>
          </a:lstStyle>
          <a:p>
            <a:pPr lvl="0">
              <a:defRPr sz="1800"/>
            </a:pPr>
            <a:r>
              <a:rPr sz="4000"/>
              <a:t>Do humans create reality?</a:t>
            </a:r>
          </a:p>
        </p:txBody>
      </p:sp>
      <p:sp>
        <p:nvSpPr>
          <p:cNvPr id="208" name="Shape 208"/>
          <p:cNvSpPr/>
          <p:nvPr>
            <p:ph type="body" idx="1"/>
          </p:nvPr>
        </p:nvSpPr>
        <p:spPr>
          <a:xfrm>
            <a:off x="736598" y="1228275"/>
            <a:ext cx="8590645" cy="4749803"/>
          </a:xfrm>
          <a:prstGeom prst="rect">
            <a:avLst/>
          </a:prstGeom>
        </p:spPr>
        <p:txBody>
          <a:bodyPr/>
          <a:lstStyle/>
          <a:p>
            <a:pPr lvl="0" marL="0" indent="0" defTabSz="370331">
              <a:spcBef>
                <a:spcPts val="500"/>
              </a:spcBef>
              <a:buSzTx/>
              <a:buNone/>
              <a:defRPr sz="1800"/>
            </a:pPr>
            <a:r>
              <a:rPr sz="2880"/>
              <a:t>     In </a:t>
            </a:r>
            <a:r>
              <a:rPr sz="2880" u="sng">
                <a:solidFill>
                  <a:srgbClr val="0000FF"/>
                </a:solidFill>
                <a:uFill>
                  <a:solidFill>
                    <a:srgbClr val="0000FF"/>
                  </a:solidFill>
                </a:uFill>
                <a:hlinkClick r:id="rId2" invalidUrl="" action="" tgtFrame="" tooltip="" history="1" highlightClick="0" endSnd="0"/>
              </a:rPr>
              <a:t>Reality 101</a:t>
            </a:r>
            <a:r>
              <a:rPr sz="2880"/>
              <a:t> , I compare two kinds of reality:</a:t>
            </a:r>
            <a:br>
              <a:rPr sz="2880"/>
            </a:br>
            <a:r>
              <a:rPr b="1" sz="2880">
                <a:solidFill>
                  <a:srgbClr val="C0504D"/>
                </a:solidFill>
              </a:rPr>
              <a:t>Human-Independent </a:t>
            </a:r>
            <a:r>
              <a:rPr b="1" sz="2880"/>
              <a:t>Realities </a:t>
            </a:r>
            <a:r>
              <a:rPr sz="2880"/>
              <a:t>(e.g. </a:t>
            </a:r>
            <a:r>
              <a:rPr sz="2880" u="sng"/>
              <a:t>S</a:t>
            </a:r>
            <a:r>
              <a:rPr sz="2880"/>
              <a:t>olar </a:t>
            </a:r>
            <a:r>
              <a:rPr sz="2880" u="sng"/>
              <a:t>S</a:t>
            </a:r>
            <a:r>
              <a:rPr sz="2880"/>
              <a:t>ystem),</a:t>
            </a:r>
            <a:br>
              <a:rPr sz="2880"/>
            </a:br>
            <a:r>
              <a:rPr b="1" sz="2880">
                <a:solidFill>
                  <a:srgbClr val="C0504D"/>
                </a:solidFill>
              </a:rPr>
              <a:t>Humanly-Constructed </a:t>
            </a:r>
            <a:r>
              <a:rPr b="1" sz="2880"/>
              <a:t>Realities </a:t>
            </a:r>
            <a:r>
              <a:rPr sz="2880"/>
              <a:t>(e.g. </a:t>
            </a:r>
            <a:r>
              <a:rPr sz="2880" u="sng"/>
              <a:t>SS</a:t>
            </a:r>
            <a:r>
              <a:rPr sz="2880"/>
              <a:t> Theories). </a:t>
            </a:r>
            <a:br>
              <a:rPr sz="2880"/>
            </a:br>
            <a:r>
              <a:rPr sz="2880"/>
              <a:t>     e.g.  What reality(s) did and didn’t change from </a:t>
            </a:r>
            <a:br>
              <a:rPr sz="2880"/>
            </a:br>
            <a:r>
              <a:rPr sz="2880"/>
              <a:t>1500 to 1700?   Theories about SS? (yes)    SS? (no)</a:t>
            </a:r>
            <a:endParaRPr sz="2880"/>
          </a:p>
          <a:p>
            <a:pPr lvl="0" marL="0" indent="0" defTabSz="370331">
              <a:spcBef>
                <a:spcPts val="500"/>
              </a:spcBef>
              <a:buSzTx/>
              <a:buNone/>
              <a:defRPr sz="1800"/>
            </a:pPr>
            <a:r>
              <a:rPr sz="2880"/>
              <a:t>     a key concept:  </a:t>
            </a:r>
            <a:r>
              <a:rPr sz="2880" u="sng">
                <a:solidFill>
                  <a:srgbClr val="C0504D"/>
                </a:solidFill>
              </a:rPr>
              <a:t>We can change </a:t>
            </a:r>
            <a:r>
              <a:rPr b="1" i="1" sz="2880" u="sng">
                <a:solidFill>
                  <a:srgbClr val="C0504D"/>
                </a:solidFill>
              </a:rPr>
              <a:t>some realities</a:t>
            </a:r>
            <a:br>
              <a:rPr b="1" i="1" sz="2880" u="sng"/>
            </a:br>
            <a:r>
              <a:rPr sz="2880" u="sng"/>
              <a:t>by the ways we think</a:t>
            </a:r>
            <a:r>
              <a:rPr sz="2880"/>
              <a:t> ,</a:t>
            </a:r>
            <a:r>
              <a:rPr b="1" sz="2880">
                <a:solidFill>
                  <a:srgbClr val="C0504D"/>
                </a:solidFill>
              </a:rPr>
              <a:t>* </a:t>
            </a:r>
            <a:r>
              <a:rPr sz="2880"/>
              <a:t> </a:t>
            </a:r>
            <a:r>
              <a:rPr sz="2880">
                <a:solidFill>
                  <a:srgbClr val="C0504D"/>
                </a:solidFill>
              </a:rPr>
              <a:t>but</a:t>
            </a:r>
            <a:r>
              <a:rPr b="1" i="1" sz="2880">
                <a:solidFill>
                  <a:srgbClr val="C0504D"/>
                </a:solidFill>
              </a:rPr>
              <a:t> not other realities</a:t>
            </a:r>
            <a:r>
              <a:rPr b="1" i="1" sz="2880"/>
              <a:t>.</a:t>
            </a:r>
            <a:r>
              <a:rPr sz="2880"/>
              <a:t> </a:t>
            </a:r>
            <a:endParaRPr sz="2880"/>
          </a:p>
          <a:p>
            <a:pPr lvl="0" marL="0" indent="0" defTabSz="370331">
              <a:spcBef>
                <a:spcPts val="500"/>
              </a:spcBef>
              <a:buSzTx/>
              <a:buNone/>
              <a:defRPr sz="1800"/>
            </a:pPr>
            <a:r>
              <a:rPr sz="2880"/>
              <a:t>     Our thinking cannot change results of quantum </a:t>
            </a:r>
            <a:br>
              <a:rPr sz="2880"/>
            </a:br>
            <a:r>
              <a:rPr sz="2880"/>
              <a:t>events, says </a:t>
            </a:r>
            <a:r>
              <a:rPr i="1" sz="2880"/>
              <a:t>conventional </a:t>
            </a:r>
            <a:r>
              <a:rPr sz="2880"/>
              <a:t>Quantum Physics, and</a:t>
            </a:r>
            <a:br>
              <a:rPr sz="2880"/>
            </a:br>
            <a:r>
              <a:rPr sz="2880"/>
              <a:t>almost all scientists.</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ph type="title"/>
          </p:nvPr>
        </p:nvSpPr>
        <p:spPr>
          <a:xfrm>
            <a:off x="457200" y="440980"/>
            <a:ext cx="8229600" cy="666703"/>
          </a:xfrm>
          <a:prstGeom prst="rect">
            <a:avLst/>
          </a:prstGeom>
        </p:spPr>
        <p:txBody>
          <a:bodyPr/>
          <a:lstStyle/>
          <a:p>
            <a:pPr lvl="0" algn="l">
              <a:defRPr sz="1800"/>
            </a:pPr>
            <a:r>
              <a:rPr sz="4000">
                <a:latin typeface="Arial Bold"/>
                <a:ea typeface="Arial Bold"/>
                <a:cs typeface="Arial Bold"/>
                <a:sym typeface="Arial Bold"/>
              </a:rPr>
              <a:t>The Importance </a:t>
            </a:r>
            <a:r>
              <a:rPr sz="4000">
                <a:latin typeface="Arial"/>
                <a:ea typeface="Arial"/>
                <a:cs typeface="Arial"/>
                <a:sym typeface="Arial"/>
              </a:rPr>
              <a:t>of</a:t>
            </a:r>
            <a:r>
              <a:rPr sz="4000">
                <a:latin typeface="Arial Bold"/>
                <a:ea typeface="Arial Bold"/>
                <a:cs typeface="Arial Bold"/>
                <a:sym typeface="Arial Bold"/>
              </a:rPr>
              <a:t> Our Thinking:</a:t>
            </a:r>
          </a:p>
        </p:txBody>
      </p:sp>
      <p:sp>
        <p:nvSpPr>
          <p:cNvPr id="211" name="Shape 211"/>
          <p:cNvSpPr/>
          <p:nvPr>
            <p:ph type="body" idx="1"/>
          </p:nvPr>
        </p:nvSpPr>
        <p:spPr>
          <a:xfrm>
            <a:off x="457198" y="1112742"/>
            <a:ext cx="8308252" cy="5184828"/>
          </a:xfrm>
          <a:prstGeom prst="rect">
            <a:avLst/>
          </a:prstGeom>
        </p:spPr>
        <p:txBody>
          <a:bodyPr/>
          <a:lstStyle/>
          <a:p>
            <a:pPr lvl="0" marL="0" indent="0" defTabSz="403935">
              <a:spcBef>
                <a:spcPts val="600"/>
              </a:spcBef>
              <a:buSzTx/>
              <a:buNone/>
              <a:defRPr sz="1800"/>
            </a:pPr>
            <a:r>
              <a:rPr b="1" sz="3230">
                <a:solidFill>
                  <a:srgbClr val="C0504D"/>
                </a:solidFill>
              </a:rPr>
              <a:t>   * </a:t>
            </a:r>
            <a:r>
              <a:rPr sz="3230"/>
              <a:t>Above, I describe a key concept:   </a:t>
            </a:r>
            <a:r>
              <a:rPr b="1" sz="3230" u="sng"/>
              <a:t>We can </a:t>
            </a:r>
            <a:br>
              <a:rPr b="1" sz="3230" u="sng"/>
            </a:br>
            <a:r>
              <a:rPr b="1" sz="3230" u="sng"/>
              <a:t>change</a:t>
            </a:r>
            <a:r>
              <a:rPr b="1" sz="3230">
                <a:solidFill>
                  <a:srgbClr val="C0504D"/>
                </a:solidFill>
              </a:rPr>
              <a:t> </a:t>
            </a:r>
            <a:r>
              <a:rPr b="1" i="1" sz="3230" u="sng">
                <a:solidFill>
                  <a:srgbClr val="C0504D"/>
                </a:solidFill>
              </a:rPr>
              <a:t>some realitie</a:t>
            </a:r>
            <a:r>
              <a:rPr b="1" i="1" sz="3230">
                <a:solidFill>
                  <a:srgbClr val="C0504D"/>
                </a:solidFill>
              </a:rPr>
              <a:t>s</a:t>
            </a:r>
            <a:r>
              <a:rPr b="1" i="1" sz="3230"/>
              <a:t> </a:t>
            </a:r>
            <a:r>
              <a:rPr b="1" sz="3230" u="sng"/>
              <a:t>by the ways we think</a:t>
            </a:r>
            <a:r>
              <a:rPr b="1" sz="3230"/>
              <a:t> ,</a:t>
            </a:r>
            <a:br>
              <a:rPr b="1" sz="3230"/>
            </a:br>
            <a:r>
              <a:rPr sz="3230"/>
              <a:t>but</a:t>
            </a:r>
            <a:r>
              <a:rPr b="1" i="1" sz="3230"/>
              <a:t> </a:t>
            </a:r>
            <a:r>
              <a:rPr b="1" i="1" sz="3230" u="sng">
                <a:solidFill>
                  <a:srgbClr val="C0504D"/>
                </a:solidFill>
              </a:rPr>
              <a:t>not other realitie</a:t>
            </a:r>
            <a:r>
              <a:rPr b="1" i="1" sz="3230">
                <a:solidFill>
                  <a:srgbClr val="C0504D"/>
                </a:solidFill>
              </a:rPr>
              <a:t>s.</a:t>
            </a:r>
            <a:r>
              <a:rPr b="1" i="1" sz="3230"/>
              <a:t> </a:t>
            </a:r>
            <a:r>
              <a:rPr b="1" sz="3230"/>
              <a:t>   </a:t>
            </a:r>
            <a:r>
              <a:rPr sz="3230"/>
              <a:t>But </a:t>
            </a:r>
            <a:r>
              <a:rPr b="1" sz="3230"/>
              <a:t> </a:t>
            </a:r>
            <a:r>
              <a:rPr b="1" sz="3230" u="sng"/>
              <a:t>the realities we</a:t>
            </a:r>
            <a:br>
              <a:rPr b="1" sz="3230" u="sng"/>
            </a:br>
            <a:r>
              <a:rPr b="1" sz="3230" u="sng"/>
              <a:t>can change</a:t>
            </a:r>
            <a:r>
              <a:rPr b="1" sz="3230"/>
              <a:t> </a:t>
            </a:r>
            <a:r>
              <a:rPr sz="3230"/>
              <a:t>are</a:t>
            </a:r>
            <a:r>
              <a:rPr b="1" sz="3230"/>
              <a:t> </a:t>
            </a:r>
            <a:r>
              <a:rPr b="1" sz="3230" u="sng"/>
              <a:t>very important</a:t>
            </a:r>
            <a:r>
              <a:rPr sz="3230"/>
              <a:t>.</a:t>
            </a:r>
            <a:r>
              <a:rPr b="1" sz="3230"/>
              <a:t>   </a:t>
            </a:r>
            <a:r>
              <a:rPr sz="3230"/>
              <a:t>For example,</a:t>
            </a:r>
            <a:endParaRPr b="1" sz="2755">
              <a:solidFill>
                <a:srgbClr val="C0504D"/>
              </a:solidFill>
            </a:endParaRPr>
          </a:p>
          <a:p>
            <a:pPr lvl="0" marL="0" indent="0" defTabSz="403935">
              <a:spcBef>
                <a:spcPts val="600"/>
              </a:spcBef>
              <a:buSzTx/>
              <a:buNone/>
              <a:defRPr sz="1800"/>
            </a:pPr>
            <a:endParaRPr sz="665"/>
          </a:p>
          <a:p>
            <a:pPr lvl="0" marL="0" indent="0" defTabSz="403935">
              <a:spcBef>
                <a:spcPts val="500"/>
              </a:spcBef>
              <a:buSzTx/>
              <a:buNone/>
              <a:defRPr sz="1800"/>
            </a:pPr>
            <a:r>
              <a:rPr b="1" sz="2565">
                <a:solidFill>
                  <a:srgbClr val="C0504D"/>
                </a:solidFill>
              </a:rPr>
              <a:t>Romans 12:1-2</a:t>
            </a:r>
            <a:r>
              <a:rPr sz="2565"/>
              <a:t>  —  Offer yourselves as a living sacrifice </a:t>
            </a:r>
            <a:br>
              <a:rPr sz="2565"/>
            </a:br>
            <a:r>
              <a:rPr sz="2565"/>
              <a:t>to God, dedicated to his service and pleasing to him.  This</a:t>
            </a:r>
            <a:br>
              <a:rPr sz="2565"/>
            </a:br>
            <a:r>
              <a:rPr sz="2565"/>
              <a:t>is the true worship that you should offer.  Do not conform yourselves to the standards of this world, but</a:t>
            </a:r>
            <a:r>
              <a:rPr b="1" sz="2565"/>
              <a:t> let God </a:t>
            </a:r>
            <a:br>
              <a:rPr b="1" sz="2565"/>
            </a:br>
            <a:r>
              <a:rPr b="1" sz="2565" u="sng"/>
              <a:t>transform you inwardly</a:t>
            </a:r>
            <a:r>
              <a:rPr b="1" sz="2565"/>
              <a:t> </a:t>
            </a:r>
            <a:r>
              <a:rPr b="1" sz="2565" u="sng">
                <a:solidFill>
                  <a:srgbClr val="C0504D"/>
                </a:solidFill>
              </a:rPr>
              <a:t>by a complete change of your mind</a:t>
            </a:r>
            <a:r>
              <a:rPr b="1" sz="2565">
                <a:solidFill>
                  <a:srgbClr val="C0504D"/>
                </a:solidFill>
              </a:rPr>
              <a:t>.</a:t>
            </a:r>
            <a:r>
              <a:rPr sz="2565"/>
              <a:t>   Then you will be able to know the will of God – what is good</a:t>
            </a:r>
            <a:br>
              <a:rPr sz="2565"/>
            </a:br>
            <a:r>
              <a:rPr sz="2565"/>
              <a:t>and is pleasing to him and is perfect.</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ph type="title"/>
          </p:nvPr>
        </p:nvSpPr>
        <p:spPr>
          <a:xfrm>
            <a:off x="1028700" y="615338"/>
            <a:ext cx="8229600" cy="762002"/>
          </a:xfrm>
          <a:prstGeom prst="rect">
            <a:avLst/>
          </a:prstGeom>
        </p:spPr>
        <p:txBody>
          <a:bodyPr/>
          <a:lstStyle/>
          <a:p>
            <a:pPr lvl="0" algn="l">
              <a:defRPr sz="1800"/>
            </a:pPr>
            <a:r>
              <a:rPr sz="3400">
                <a:latin typeface="Arial"/>
                <a:ea typeface="Arial"/>
                <a:cs typeface="Arial"/>
                <a:sym typeface="Arial"/>
              </a:rPr>
              <a:t>but …</a:t>
            </a:r>
            <a:r>
              <a:rPr sz="3400">
                <a:latin typeface="Arial Bold"/>
                <a:ea typeface="Arial Bold"/>
                <a:cs typeface="Arial Bold"/>
                <a:sym typeface="Arial Bold"/>
              </a:rPr>
              <a:t> Do we create the universe?</a:t>
            </a:r>
          </a:p>
        </p:txBody>
      </p:sp>
      <p:sp>
        <p:nvSpPr>
          <p:cNvPr id="214" name="Shape 214"/>
          <p:cNvSpPr/>
          <p:nvPr>
            <p:ph type="body" idx="1"/>
          </p:nvPr>
        </p:nvSpPr>
        <p:spPr>
          <a:xfrm>
            <a:off x="1028700" y="1378560"/>
            <a:ext cx="7975600" cy="4864102"/>
          </a:xfrm>
          <a:prstGeom prst="rect">
            <a:avLst/>
          </a:prstGeom>
        </p:spPr>
        <p:txBody>
          <a:bodyPr/>
          <a:lstStyle/>
          <a:p>
            <a:pPr lvl="0" marL="0" indent="0" defTabSz="349940">
              <a:spcBef>
                <a:spcPts val="500"/>
              </a:spcBef>
              <a:buSzTx/>
              <a:buNone/>
              <a:defRPr sz="1800"/>
            </a:pPr>
            <a:r>
              <a:rPr b="1" sz="2752"/>
              <a:t>     </a:t>
            </a:r>
            <a:r>
              <a:rPr sz="2752"/>
              <a:t>For</a:t>
            </a:r>
            <a:r>
              <a:rPr b="1" sz="2752"/>
              <a:t> </a:t>
            </a:r>
            <a:r>
              <a:rPr b="1" sz="2752" u="sng"/>
              <a:t>13.8 billion years</a:t>
            </a:r>
            <a:r>
              <a:rPr b="1" sz="2752"/>
              <a:t> </a:t>
            </a:r>
            <a:r>
              <a:rPr sz="2752"/>
              <a:t>, </a:t>
            </a:r>
            <a:r>
              <a:rPr b="1" sz="2752" u="sng">
                <a:solidFill>
                  <a:srgbClr val="C0504D"/>
                </a:solidFill>
              </a:rPr>
              <a:t>natural process</a:t>
            </a:r>
            <a:r>
              <a:rPr b="1" sz="2752"/>
              <a:t> </a:t>
            </a:r>
            <a:r>
              <a:rPr sz="2752"/>
              <a:t>in the </a:t>
            </a:r>
            <a:br>
              <a:rPr sz="2752"/>
            </a:br>
            <a:r>
              <a:rPr sz="2752"/>
              <a:t>universe </a:t>
            </a:r>
            <a:r>
              <a:rPr sz="2752" u="sng">
                <a:solidFill>
                  <a:srgbClr val="C0504D"/>
                </a:solidFill>
              </a:rPr>
              <a:t>happened</a:t>
            </a:r>
            <a:r>
              <a:rPr b="1" sz="2752" u="sng">
                <a:solidFill>
                  <a:srgbClr val="C0504D"/>
                </a:solidFill>
              </a:rPr>
              <a:t> without human observation</a:t>
            </a:r>
            <a:r>
              <a:rPr sz="2752"/>
              <a:t> because zillions of “wave-function collapses” (in </a:t>
            </a:r>
            <a:br>
              <a:rPr sz="2752"/>
            </a:br>
            <a:r>
              <a:rPr sz="2752"/>
              <a:t>usual non-MWI interpretation) were </a:t>
            </a:r>
            <a:r>
              <a:rPr sz="2752">
                <a:solidFill>
                  <a:srgbClr val="C0504D"/>
                </a:solidFill>
              </a:rPr>
              <a:t>caused by</a:t>
            </a:r>
            <a:br>
              <a:rPr sz="2752">
                <a:solidFill>
                  <a:srgbClr val="C0504D"/>
                </a:solidFill>
              </a:rPr>
            </a:br>
            <a:r>
              <a:rPr sz="2752">
                <a:solidFill>
                  <a:srgbClr val="C0504D"/>
                </a:solidFill>
              </a:rPr>
              <a:t>natural</a:t>
            </a:r>
            <a:r>
              <a:rPr b="1" sz="2752">
                <a:solidFill>
                  <a:srgbClr val="C0504D"/>
                </a:solidFill>
              </a:rPr>
              <a:t> interactions</a:t>
            </a:r>
            <a:r>
              <a:rPr sz="2752">
                <a:solidFill>
                  <a:srgbClr val="C0504D"/>
                </a:solidFill>
              </a:rPr>
              <a:t>, </a:t>
            </a:r>
            <a:r>
              <a:rPr sz="2752" u="sng">
                <a:solidFill>
                  <a:srgbClr val="C0504D"/>
                </a:solidFill>
              </a:rPr>
              <a:t>not</a:t>
            </a:r>
            <a:r>
              <a:rPr sz="2752">
                <a:solidFill>
                  <a:srgbClr val="C0504D"/>
                </a:solidFill>
              </a:rPr>
              <a:t> human </a:t>
            </a:r>
            <a:r>
              <a:rPr b="1" sz="2752">
                <a:solidFill>
                  <a:srgbClr val="C0504D"/>
                </a:solidFill>
              </a:rPr>
              <a:t>consciousness</a:t>
            </a:r>
            <a:r>
              <a:rPr sz="2752">
                <a:solidFill>
                  <a:srgbClr val="C0504D"/>
                </a:solidFill>
              </a:rPr>
              <a:t>.</a:t>
            </a:r>
            <a:br>
              <a:rPr sz="2752">
                <a:solidFill>
                  <a:srgbClr val="C0504D"/>
                </a:solidFill>
              </a:rPr>
            </a:br>
            <a:r>
              <a:rPr sz="2752"/>
              <a:t>{ </a:t>
            </a:r>
            <a:r>
              <a:rPr b="1" i="1" sz="2752" u="sng"/>
              <a:t>interactions</a:t>
            </a:r>
            <a:r>
              <a:rPr sz="2752" u="sng"/>
              <a:t> include</a:t>
            </a:r>
            <a:r>
              <a:rPr sz="2752"/>
              <a:t> electronic transitions, etc }</a:t>
            </a:r>
            <a:endParaRPr b="1" sz="2752"/>
          </a:p>
          <a:p>
            <a:pPr lvl="0" marL="0" indent="0" defTabSz="349940">
              <a:spcBef>
                <a:spcPts val="500"/>
              </a:spcBef>
              <a:buSzTx/>
              <a:buNone/>
              <a:defRPr sz="1800"/>
            </a:pPr>
            <a:r>
              <a:rPr sz="2752"/>
              <a:t>     But the</a:t>
            </a:r>
            <a:r>
              <a:rPr b="1" sz="2752"/>
              <a:t> </a:t>
            </a:r>
            <a:r>
              <a:rPr b="1" sz="2752" u="sng">
                <a:solidFill>
                  <a:srgbClr val="C0504D"/>
                </a:solidFill>
              </a:rPr>
              <a:t>Participatory</a:t>
            </a:r>
            <a:r>
              <a:rPr b="1" sz="2752">
                <a:solidFill>
                  <a:srgbClr val="C0504D"/>
                </a:solidFill>
              </a:rPr>
              <a:t> Anthropic Principle </a:t>
            </a:r>
            <a:r>
              <a:rPr sz="2752"/>
              <a:t>is a</a:t>
            </a:r>
            <a:br>
              <a:rPr sz="2752"/>
            </a:br>
            <a:r>
              <a:rPr sz="2752"/>
              <a:t>claim that “consciousness” (of a human? a dog?</a:t>
            </a:r>
            <a:br>
              <a:rPr sz="2752"/>
            </a:br>
            <a:r>
              <a:rPr sz="2752"/>
              <a:t>God?) is necessary for existence of any universe.</a:t>
            </a:r>
            <a:br>
              <a:rPr sz="2752"/>
            </a:br>
            <a:r>
              <a:rPr sz="2752"/>
              <a:t>This </a:t>
            </a:r>
            <a:r>
              <a:rPr sz="2752" u="sng">
                <a:solidFill>
                  <a:srgbClr val="C0504D"/>
                </a:solidFill>
              </a:rPr>
              <a:t>arrogant claim</a:t>
            </a:r>
            <a:r>
              <a:rPr sz="2752">
                <a:solidFill>
                  <a:srgbClr val="C0504D"/>
                </a:solidFill>
              </a:rPr>
              <a:t> </a:t>
            </a:r>
            <a:r>
              <a:rPr sz="2752"/>
              <a:t>is</a:t>
            </a:r>
            <a:r>
              <a:rPr b="1" sz="2752"/>
              <a:t> scientifically </a:t>
            </a:r>
            <a:r>
              <a:rPr b="1" sz="2752" u="sng"/>
              <a:t>unsupported</a:t>
            </a:r>
            <a:r>
              <a:rPr sz="2752"/>
              <a:t>.  </a:t>
            </a:r>
            <a:br>
              <a:rPr sz="2752"/>
            </a:br>
            <a:r>
              <a:rPr sz="2752"/>
              <a:t>is it</a:t>
            </a:r>
            <a:r>
              <a:rPr b="1" sz="2752"/>
              <a:t> </a:t>
            </a:r>
            <a:r>
              <a:rPr b="1" sz="2752" u="sng"/>
              <a:t>disproved</a:t>
            </a:r>
            <a:r>
              <a:rPr b="1" sz="2752"/>
              <a:t>?</a:t>
            </a:r>
            <a:r>
              <a:rPr sz="2752"/>
              <a:t>  or just </a:t>
            </a:r>
            <a:r>
              <a:rPr b="1" sz="2752" u="sng"/>
              <a:t>EXTREMELY implausible</a:t>
            </a:r>
            <a:r>
              <a:rPr b="1" sz="2752"/>
              <a:t>?</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ph type="title"/>
          </p:nvPr>
        </p:nvSpPr>
        <p:spPr>
          <a:xfrm>
            <a:off x="740235" y="363537"/>
            <a:ext cx="7617719" cy="834212"/>
          </a:xfrm>
          <a:prstGeom prst="rect">
            <a:avLst/>
          </a:prstGeom>
        </p:spPr>
        <p:txBody>
          <a:bodyPr/>
          <a:lstStyle/>
          <a:p>
            <a:pPr lvl="0" algn="l" defTabSz="425195">
              <a:defRPr sz="1800"/>
            </a:pPr>
            <a:r>
              <a:rPr sz="3720" u="sng">
                <a:latin typeface="Arial Bold"/>
                <a:ea typeface="Arial Bold"/>
                <a:cs typeface="Arial Bold"/>
                <a:sym typeface="Arial Bold"/>
              </a:rPr>
              <a:t>#C</a:t>
            </a:r>
            <a:r>
              <a:rPr sz="3720">
                <a:latin typeface="Arial Bold"/>
                <a:ea typeface="Arial Bold"/>
                <a:cs typeface="Arial Bold"/>
                <a:sym typeface="Arial Bold"/>
              </a:rPr>
              <a:t> – Variation of Cat Experiment:</a:t>
            </a:r>
          </a:p>
        </p:txBody>
      </p:sp>
      <p:sp>
        <p:nvSpPr>
          <p:cNvPr id="217" name="Shape 217"/>
          <p:cNvSpPr/>
          <p:nvPr>
            <p:ph type="body" idx="1"/>
          </p:nvPr>
        </p:nvSpPr>
        <p:spPr>
          <a:xfrm>
            <a:off x="718456" y="1094014"/>
            <a:ext cx="8672288" cy="5209950"/>
          </a:xfrm>
          <a:prstGeom prst="rect">
            <a:avLst/>
          </a:prstGeom>
        </p:spPr>
        <p:txBody>
          <a:bodyPr/>
          <a:lstStyle/>
          <a:p>
            <a:pPr lvl="0" marL="0" indent="0">
              <a:buSzTx/>
              <a:buNone/>
              <a:defRPr sz="1800"/>
            </a:pPr>
            <a:r>
              <a:rPr sz="3200"/>
              <a:t>     </a:t>
            </a:r>
            <a:r>
              <a:rPr sz="2900"/>
              <a:t>Similar to Experiment #B in using a </a:t>
            </a:r>
            <a:r>
              <a:rPr sz="2900" u="sng"/>
              <a:t>Wall-Sensor</a:t>
            </a:r>
            <a:r>
              <a:rPr sz="2900"/>
              <a:t> </a:t>
            </a:r>
            <a:br>
              <a:rPr sz="2900"/>
            </a:br>
            <a:r>
              <a:rPr sz="2900"/>
              <a:t>but #C also </a:t>
            </a:r>
            <a:r>
              <a:rPr b="1" sz="2900"/>
              <a:t> includes </a:t>
            </a:r>
            <a:r>
              <a:rPr b="1" sz="2900">
                <a:solidFill>
                  <a:srgbClr val="C0504D"/>
                </a:solidFill>
              </a:rPr>
              <a:t>TIME-DELAYED Observation.</a:t>
            </a:r>
            <a:r>
              <a:rPr sz="3200"/>
              <a:t> </a:t>
            </a:r>
            <a:br>
              <a:rPr sz="3200"/>
            </a:br>
            <a:r>
              <a:rPr sz="3200"/>
              <a:t>     </a:t>
            </a:r>
            <a:r>
              <a:rPr sz="3000"/>
              <a:t>#C uses:   </a:t>
            </a:r>
            <a:r>
              <a:rPr b="1" sz="3000" u="sng"/>
              <a:t>Cat</a:t>
            </a:r>
            <a:r>
              <a:rPr sz="3000"/>
              <a:t> with 2 weeks of food &amp; water,  </a:t>
            </a:r>
            <a:br>
              <a:rPr sz="3000"/>
            </a:br>
            <a:r>
              <a:rPr sz="3000" u="sng"/>
              <a:t>Typewriter</a:t>
            </a:r>
            <a:r>
              <a:rPr sz="3000"/>
              <a:t> that receives result from </a:t>
            </a:r>
            <a:r>
              <a:rPr sz="3000" u="sng"/>
              <a:t>Wall-Sensor</a:t>
            </a:r>
            <a:r>
              <a:rPr sz="3000"/>
              <a:t>   </a:t>
            </a:r>
            <a:br>
              <a:rPr sz="3000"/>
            </a:br>
            <a:r>
              <a:rPr sz="3000"/>
              <a:t>     and types  “Topp” or “Botm” on </a:t>
            </a:r>
            <a:r>
              <a:rPr b="1" sz="3000" u="sng"/>
              <a:t>paper</a:t>
            </a:r>
            <a:r>
              <a:rPr sz="3000"/>
              <a:t> and</a:t>
            </a:r>
            <a:br>
              <a:rPr sz="3000"/>
            </a:br>
            <a:r>
              <a:rPr sz="3000"/>
              <a:t>     (optional)</a:t>
            </a:r>
            <a:r>
              <a:rPr b="1" sz="3000"/>
              <a:t>*</a:t>
            </a:r>
            <a:r>
              <a:rPr sz="3000"/>
              <a:t> </a:t>
            </a:r>
            <a:r>
              <a:rPr i="1" sz="3000"/>
              <a:t>we hear (observe) striking-sounds,</a:t>
            </a:r>
            <a:br>
              <a:rPr i="1" sz="3000"/>
            </a:br>
            <a:r>
              <a:rPr sz="3000" u="sng"/>
              <a:t>Camera</a:t>
            </a:r>
            <a:r>
              <a:rPr sz="3000"/>
              <a:t> takes a 2-week </a:t>
            </a:r>
            <a:r>
              <a:rPr b="1" sz="3000" u="sng"/>
              <a:t>video</a:t>
            </a:r>
            <a:r>
              <a:rPr sz="3000"/>
              <a:t> of paper-and-cat.</a:t>
            </a:r>
            <a:br>
              <a:rPr sz="3000"/>
            </a:br>
            <a:r>
              <a:rPr sz="3200"/>
              <a:t>     </a:t>
            </a:r>
            <a:r>
              <a:rPr b="1" sz="3200"/>
              <a:t>*</a:t>
            </a:r>
            <a:r>
              <a:rPr b="1" sz="1600"/>
              <a:t> </a:t>
            </a:r>
            <a:r>
              <a:rPr sz="3200"/>
              <a:t>or (why?) do #C </a:t>
            </a:r>
            <a:r>
              <a:rPr sz="3200" u="sng"/>
              <a:t>without this observation</a:t>
            </a:r>
            <a:r>
              <a:rPr sz="3200"/>
              <a:t>.</a:t>
            </a:r>
            <a:endParaRPr sz="3200"/>
          </a:p>
          <a:p>
            <a:pPr lvl="0" marL="0" indent="0">
              <a:buSzTx/>
              <a:buNone/>
              <a:defRPr sz="1800"/>
            </a:pPr>
            <a:r>
              <a:rPr sz="3000"/>
              <a:t>We </a:t>
            </a:r>
            <a:r>
              <a:rPr b="1" i="1" sz="3000">
                <a:solidFill>
                  <a:srgbClr val="C0504D"/>
                </a:solidFill>
              </a:rPr>
              <a:t>wait two weeks,</a:t>
            </a:r>
            <a:r>
              <a:rPr sz="3000"/>
              <a:t> then look inside the box</a:t>
            </a:r>
            <a:r>
              <a:rPr sz="4400"/>
              <a:t> </a:t>
            </a:r>
            <a:br>
              <a:rPr sz="4400"/>
            </a:br>
            <a:r>
              <a:rPr sz="3000"/>
              <a:t>to observe the results for </a:t>
            </a:r>
            <a:r>
              <a:rPr b="1" sz="3000" u="sng"/>
              <a:t>cat</a:t>
            </a:r>
            <a:r>
              <a:rPr b="1" sz="3000"/>
              <a:t> </a:t>
            </a:r>
            <a:r>
              <a:rPr sz="3000"/>
              <a:t>&amp;</a:t>
            </a:r>
            <a:r>
              <a:rPr b="1" sz="3000"/>
              <a:t> </a:t>
            </a:r>
            <a:r>
              <a:rPr b="1" sz="3000" u="sng"/>
              <a:t>paper</a:t>
            </a:r>
            <a:r>
              <a:rPr b="1" sz="3000"/>
              <a:t> </a:t>
            </a:r>
            <a:r>
              <a:rPr sz="3000"/>
              <a:t>&amp;</a:t>
            </a:r>
            <a:r>
              <a:rPr b="1" sz="3000"/>
              <a:t> </a:t>
            </a:r>
            <a:r>
              <a:rPr b="1" sz="3000" u="sng"/>
              <a:t>video</a:t>
            </a:r>
            <a:r>
              <a:rPr sz="3000"/>
              <a:t>.</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ph type="title"/>
          </p:nvPr>
        </p:nvSpPr>
        <p:spPr>
          <a:xfrm>
            <a:off x="809174" y="316933"/>
            <a:ext cx="7488266" cy="1038723"/>
          </a:xfrm>
          <a:prstGeom prst="rect">
            <a:avLst/>
          </a:prstGeom>
        </p:spPr>
        <p:txBody>
          <a:bodyPr/>
          <a:lstStyle/>
          <a:p>
            <a:pPr lvl="0" algn="l" defTabSz="420623">
              <a:defRPr sz="1800"/>
            </a:pPr>
            <a:r>
              <a:rPr sz="3680">
                <a:latin typeface="Arial Bold"/>
                <a:ea typeface="Arial Bold"/>
                <a:cs typeface="Arial Bold"/>
                <a:sym typeface="Arial Bold"/>
              </a:rPr>
              <a:t>Does </a:t>
            </a:r>
            <a:r>
              <a:rPr sz="3680" u="sng">
                <a:latin typeface="Arial Bold"/>
                <a:ea typeface="Arial Bold"/>
                <a:cs typeface="Arial Bold"/>
                <a:sym typeface="Arial Bold"/>
              </a:rPr>
              <a:t>observation</a:t>
            </a:r>
            <a:r>
              <a:rPr sz="3680">
                <a:latin typeface="Arial Bold"/>
                <a:ea typeface="Arial Bold"/>
                <a:cs typeface="Arial Bold"/>
                <a:sym typeface="Arial Bold"/>
              </a:rPr>
              <a:t> cause </a:t>
            </a:r>
            <a:r>
              <a:rPr sz="3680" u="sng">
                <a:latin typeface="Arial Bold"/>
                <a:ea typeface="Arial Bold"/>
                <a:cs typeface="Arial Bold"/>
                <a:sym typeface="Arial Bold"/>
              </a:rPr>
              <a:t>results</a:t>
            </a:r>
            <a:r>
              <a:rPr sz="3680">
                <a:latin typeface="Arial Bold"/>
                <a:ea typeface="Arial Bold"/>
                <a:cs typeface="Arial Bold"/>
                <a:sym typeface="Arial Bold"/>
              </a:rPr>
              <a:t>?</a:t>
            </a:r>
          </a:p>
        </p:txBody>
      </p:sp>
      <p:sp>
        <p:nvSpPr>
          <p:cNvPr id="220" name="Shape 220"/>
          <p:cNvSpPr/>
          <p:nvPr>
            <p:ph type="body" idx="1"/>
          </p:nvPr>
        </p:nvSpPr>
        <p:spPr>
          <a:xfrm>
            <a:off x="863600" y="1208880"/>
            <a:ext cx="8280400" cy="5433787"/>
          </a:xfrm>
          <a:prstGeom prst="rect">
            <a:avLst/>
          </a:prstGeom>
        </p:spPr>
        <p:txBody>
          <a:bodyPr/>
          <a:lstStyle/>
          <a:p>
            <a:pPr lvl="0" marL="0" indent="0" defTabSz="425194">
              <a:buSzTx/>
              <a:buNone/>
              <a:defRPr sz="1800"/>
            </a:pPr>
            <a:r>
              <a:rPr sz="2900"/>
              <a:t>• </a:t>
            </a:r>
            <a:r>
              <a:rPr sz="2900" u="sng"/>
              <a:t>One Explanation</a:t>
            </a:r>
            <a:r>
              <a:rPr sz="2900"/>
              <a:t> — using</a:t>
            </a:r>
            <a:r>
              <a:rPr b="1" sz="2900"/>
              <a:t> </a:t>
            </a:r>
            <a:r>
              <a:rPr b="1" sz="2900">
                <a:hlinkClick r:id="rId2" invalidUrl="" action="" tgtFrame="" tooltip="" history="1" highlightClick="0" endSnd="0"/>
              </a:rPr>
              <a:t>Quantum Mysticism</a:t>
            </a:r>
            <a:r>
              <a:rPr b="1" sz="2900"/>
              <a:t>:</a:t>
            </a:r>
            <a:br>
              <a:rPr b="1" sz="2900"/>
            </a:br>
            <a:r>
              <a:rPr sz="2800"/>
              <a:t>   A person who </a:t>
            </a:r>
            <a:r>
              <a:rPr sz="2800">
                <a:solidFill>
                  <a:srgbClr val="C0504D"/>
                </a:solidFill>
              </a:rPr>
              <a:t>claims “observation by human </a:t>
            </a:r>
            <a:br>
              <a:rPr sz="2800">
                <a:solidFill>
                  <a:srgbClr val="C0504D"/>
                </a:solidFill>
              </a:rPr>
            </a:br>
            <a:r>
              <a:rPr sz="2800">
                <a:solidFill>
                  <a:srgbClr val="C0504D"/>
                </a:solidFill>
              </a:rPr>
              <a:t>caused all results</a:t>
            </a:r>
            <a:r>
              <a:rPr sz="2800"/>
              <a:t> (for </a:t>
            </a:r>
            <a:r>
              <a:rPr sz="2800" u="sng"/>
              <a:t>sensor</a:t>
            </a:r>
            <a:r>
              <a:rPr sz="1100"/>
              <a:t> </a:t>
            </a:r>
            <a:r>
              <a:rPr sz="2800"/>
              <a:t>, cat, paper, video)” </a:t>
            </a:r>
            <a:br>
              <a:rPr sz="2800"/>
            </a:br>
            <a:r>
              <a:rPr sz="2800"/>
              <a:t>must </a:t>
            </a:r>
            <a:r>
              <a:rPr sz="2800">
                <a:solidFill>
                  <a:srgbClr val="C0504D"/>
                </a:solidFill>
              </a:rPr>
              <a:t>propose a</a:t>
            </a:r>
            <a:r>
              <a:rPr b="1" sz="2800">
                <a:solidFill>
                  <a:srgbClr val="C0504D"/>
                </a:solidFill>
              </a:rPr>
              <a:t> mechanism</a:t>
            </a:r>
            <a:r>
              <a:rPr sz="2800">
                <a:solidFill>
                  <a:srgbClr val="C0504D"/>
                </a:solidFill>
              </a:rPr>
              <a:t>.</a:t>
            </a:r>
            <a:r>
              <a:rPr sz="2800"/>
              <a:t>   </a:t>
            </a:r>
            <a:r>
              <a:rPr sz="2800">
                <a:solidFill>
                  <a:srgbClr val="C0504D"/>
                </a:solidFill>
              </a:rPr>
              <a:t>Does something </a:t>
            </a:r>
            <a:br>
              <a:rPr sz="2800">
                <a:solidFill>
                  <a:srgbClr val="C0504D"/>
                </a:solidFill>
              </a:rPr>
            </a:br>
            <a:r>
              <a:rPr sz="2800">
                <a:solidFill>
                  <a:srgbClr val="C0504D"/>
                </a:solidFill>
              </a:rPr>
              <a:t>“</a:t>
            </a:r>
            <a:r>
              <a:rPr sz="2800" u="sng">
                <a:solidFill>
                  <a:srgbClr val="C0504D"/>
                </a:solidFill>
              </a:rPr>
              <a:t>go out</a:t>
            </a:r>
            <a:r>
              <a:rPr sz="2800">
                <a:solidFill>
                  <a:srgbClr val="C0504D"/>
                </a:solidFill>
              </a:rPr>
              <a:t>” from the human’s eyes</a:t>
            </a:r>
            <a:r>
              <a:rPr sz="2800"/>
              <a:t> and </a:t>
            </a:r>
            <a:r>
              <a:rPr b="1" sz="2800" u="sng">
                <a:solidFill>
                  <a:srgbClr val="C0504D"/>
                </a:solidFill>
              </a:rPr>
              <a:t>time-travel</a:t>
            </a:r>
            <a:br>
              <a:rPr b="1" sz="2800" u="sng">
                <a:solidFill>
                  <a:srgbClr val="C0504D"/>
                </a:solidFill>
              </a:rPr>
            </a:br>
            <a:r>
              <a:rPr sz="2800" u="sng">
                <a:solidFill>
                  <a:srgbClr val="C0504D"/>
                </a:solidFill>
              </a:rPr>
              <a:t>back 2 weeks</a:t>
            </a:r>
            <a:r>
              <a:rPr sz="2800">
                <a:solidFill>
                  <a:srgbClr val="C0504D"/>
                </a:solidFill>
              </a:rPr>
              <a:t> </a:t>
            </a:r>
            <a:r>
              <a:rPr sz="2800"/>
              <a:t>to </a:t>
            </a:r>
            <a:r>
              <a:rPr sz="2800">
                <a:solidFill>
                  <a:srgbClr val="C0504D"/>
                </a:solidFill>
              </a:rPr>
              <a:t>cause all of these results?</a:t>
            </a:r>
            <a:endParaRPr sz="1100">
              <a:solidFill>
                <a:srgbClr val="C0504D"/>
              </a:solidFill>
            </a:endParaRPr>
          </a:p>
          <a:p>
            <a:pPr lvl="0" marL="0" indent="0" defTabSz="425194">
              <a:buSzTx/>
              <a:buNone/>
              <a:defRPr sz="1800"/>
            </a:pPr>
            <a:r>
              <a:rPr sz="2900"/>
              <a:t>• </a:t>
            </a:r>
            <a:r>
              <a:rPr sz="2900" u="sng"/>
              <a:t>Better Explanation</a:t>
            </a:r>
            <a:r>
              <a:rPr sz="2900"/>
              <a:t> — </a:t>
            </a:r>
            <a:r>
              <a:rPr b="1" sz="2900">
                <a:hlinkClick r:id="rId3" invalidUrl="" action="" tgtFrame="" tooltip="" history="1" highlightClick="0" endSnd="0"/>
              </a:rPr>
              <a:t>Quantum Decoherence</a:t>
            </a:r>
            <a:r>
              <a:rPr b="1" sz="2900"/>
              <a:t>:</a:t>
            </a:r>
            <a:br>
              <a:rPr b="1" sz="2900"/>
            </a:br>
            <a:r>
              <a:rPr sz="2800"/>
              <a:t>   When “electron </a:t>
            </a:r>
            <a:r>
              <a:rPr b="1" sz="2800">
                <a:solidFill>
                  <a:srgbClr val="C0504D"/>
                </a:solidFill>
              </a:rPr>
              <a:t>interacts</a:t>
            </a:r>
            <a:r>
              <a:rPr sz="2800">
                <a:solidFill>
                  <a:srgbClr val="C0504D"/>
                </a:solidFill>
              </a:rPr>
              <a:t> </a:t>
            </a:r>
            <a:r>
              <a:rPr sz="2800"/>
              <a:t>with wall” it causes an </a:t>
            </a:r>
            <a:r>
              <a:rPr sz="2800" u="sng">
                <a:solidFill>
                  <a:srgbClr val="C0504D"/>
                </a:solidFill>
              </a:rPr>
              <a:t>irreversible sequence of events</a:t>
            </a:r>
            <a:r>
              <a:rPr sz="2800">
                <a:solidFill>
                  <a:srgbClr val="C0504D"/>
                </a:solidFill>
              </a:rPr>
              <a:t> </a:t>
            </a:r>
            <a:r>
              <a:rPr sz="2800"/>
              <a:t>(like “a good way </a:t>
            </a:r>
            <a:br>
              <a:rPr sz="2800"/>
            </a:br>
            <a:r>
              <a:rPr sz="2800"/>
              <a:t>to bet” in </a:t>
            </a:r>
            <a:r>
              <a:rPr sz="2800" u="sng"/>
              <a:t>2</a:t>
            </a:r>
            <a:r>
              <a:rPr baseline="29780" sz="2800" u="sng"/>
              <a:t>nd</a:t>
            </a:r>
            <a:r>
              <a:rPr sz="2800" u="sng"/>
              <a:t> Law of Thermo</a:t>
            </a:r>
            <a:r>
              <a:rPr sz="2800"/>
              <a:t>) that </a:t>
            </a:r>
            <a:r>
              <a:rPr b="1" sz="2800" u="sng">
                <a:solidFill>
                  <a:srgbClr val="C0504D"/>
                </a:solidFill>
              </a:rPr>
              <a:t>converts</a:t>
            </a:r>
            <a:r>
              <a:rPr sz="2800">
                <a:solidFill>
                  <a:srgbClr val="C0504D"/>
                </a:solidFill>
              </a:rPr>
              <a:t> </a:t>
            </a:r>
            <a:r>
              <a:rPr sz="2800"/>
              <a:t>the </a:t>
            </a:r>
            <a:r>
              <a:rPr b="1" i="1" sz="2800">
                <a:solidFill>
                  <a:srgbClr val="C0504D"/>
                </a:solidFill>
              </a:rPr>
              <a:t>quantum event </a:t>
            </a:r>
            <a:r>
              <a:rPr sz="2800"/>
              <a:t>into </a:t>
            </a:r>
            <a:r>
              <a:rPr b="1" i="1" sz="2800">
                <a:solidFill>
                  <a:srgbClr val="C0504D"/>
                </a:solidFill>
              </a:rPr>
              <a:t>macroscopic results</a:t>
            </a:r>
            <a:r>
              <a:rPr i="1" sz="2800"/>
              <a: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xfrm>
            <a:off x="457200" y="338137"/>
            <a:ext cx="7771508" cy="723903"/>
          </a:xfrm>
          <a:prstGeom prst="rect">
            <a:avLst/>
          </a:prstGeom>
        </p:spPr>
        <p:txBody>
          <a:bodyPr/>
          <a:lstStyle>
            <a:lvl1pPr algn="l" defTabSz="438911">
              <a:defRPr sz="3839">
                <a:latin typeface="Arial Bold"/>
                <a:ea typeface="Arial Bold"/>
                <a:cs typeface="Arial Bold"/>
                <a:sym typeface="Arial Bold"/>
              </a:defRPr>
            </a:lvl1pPr>
          </a:lstStyle>
          <a:p>
            <a:pPr lvl="0">
              <a:defRPr sz="1800"/>
            </a:pPr>
            <a:r>
              <a:rPr sz="3839"/>
              <a:t>Logic and Psychology/Sociology</a:t>
            </a:r>
          </a:p>
        </p:txBody>
      </p:sp>
      <p:sp>
        <p:nvSpPr>
          <p:cNvPr id="144" name="Shape 144"/>
          <p:cNvSpPr/>
          <p:nvPr>
            <p:ph type="body" idx="1"/>
          </p:nvPr>
        </p:nvSpPr>
        <p:spPr>
          <a:xfrm>
            <a:off x="508000" y="1045511"/>
            <a:ext cx="7771508" cy="5523701"/>
          </a:xfrm>
          <a:prstGeom prst="rect">
            <a:avLst/>
          </a:prstGeom>
        </p:spPr>
        <p:txBody>
          <a:bodyPr/>
          <a:lstStyle/>
          <a:p>
            <a:pPr lvl="0" marL="0" indent="0" defTabSz="344407">
              <a:spcBef>
                <a:spcPts val="500"/>
              </a:spcBef>
              <a:buSzTx/>
              <a:buNone/>
              <a:defRPr sz="1800"/>
            </a:pPr>
            <a:r>
              <a:rPr sz="2754"/>
              <a:t>     Later, my </a:t>
            </a:r>
            <a:r>
              <a:rPr sz="2754">
                <a:solidFill>
                  <a:srgbClr val="31859C"/>
                </a:solidFill>
              </a:rPr>
              <a:t>talk-abstract </a:t>
            </a:r>
            <a:r>
              <a:rPr sz="2754"/>
              <a:t>(in</a:t>
            </a:r>
            <a:r>
              <a:rPr sz="2754">
                <a:solidFill>
                  <a:srgbClr val="31859C"/>
                </a:solidFill>
              </a:rPr>
              <a:t> blue-green font</a:t>
            </a:r>
            <a:r>
              <a:rPr sz="2754"/>
              <a:t>) s</a:t>
            </a:r>
            <a:r>
              <a:rPr sz="2754"/>
              <a:t>ays:</a:t>
            </a:r>
            <a:br>
              <a:rPr sz="2754"/>
            </a:br>
            <a:r>
              <a:rPr sz="2754">
                <a:solidFill>
                  <a:srgbClr val="31859C"/>
                </a:solidFill>
              </a:rPr>
              <a:t>These questions [about Young-Earth Creation, Quantum Physics, and Multiverse Theology] are made more complex by interactions between our</a:t>
            </a:r>
            <a:r>
              <a:rPr b="1" sz="2754">
                <a:solidFill>
                  <a:srgbClr val="31859C"/>
                </a:solidFill>
              </a:rPr>
              <a:t> </a:t>
            </a:r>
            <a:r>
              <a:rPr b="1" i="1" sz="2754">
                <a:solidFill>
                  <a:srgbClr val="31859C"/>
                </a:solidFill>
              </a:rPr>
              <a:t>Logical Evaluations</a:t>
            </a:r>
            <a:r>
              <a:rPr i="1" sz="2754">
                <a:solidFill>
                  <a:srgbClr val="31859C"/>
                </a:solidFill>
              </a:rPr>
              <a:t> </a:t>
            </a:r>
            <a:r>
              <a:rPr sz="2754">
                <a:solidFill>
                  <a:srgbClr val="31859C"/>
                </a:solidFill>
              </a:rPr>
              <a:t>(of </a:t>
            </a:r>
            <a:r>
              <a:rPr b="1" sz="2754" u="sng">
                <a:solidFill>
                  <a:srgbClr val="31859C"/>
                </a:solidFill>
              </a:rPr>
              <a:t>science</a:t>
            </a:r>
            <a:r>
              <a:rPr sz="2754" u="sng">
                <a:solidFill>
                  <a:srgbClr val="31859C"/>
                </a:solidFill>
              </a:rPr>
              <a:t>-evidence</a:t>
            </a:r>
            <a:r>
              <a:rPr sz="2754">
                <a:solidFill>
                  <a:srgbClr val="31859C"/>
                </a:solidFill>
              </a:rPr>
              <a:t> obtained </a:t>
            </a:r>
            <a:br>
              <a:rPr sz="2754">
                <a:solidFill>
                  <a:srgbClr val="31859C"/>
                </a:solidFill>
              </a:rPr>
            </a:br>
            <a:r>
              <a:rPr sz="2754">
                <a:solidFill>
                  <a:srgbClr val="31859C"/>
                </a:solidFill>
              </a:rPr>
              <a:t>by </a:t>
            </a:r>
            <a:r>
              <a:rPr sz="2754" u="sng">
                <a:solidFill>
                  <a:srgbClr val="31859C"/>
                </a:solidFill>
              </a:rPr>
              <a:t>observing</a:t>
            </a:r>
            <a:r>
              <a:rPr b="1" sz="2754" u="sng">
                <a:solidFill>
                  <a:srgbClr val="31859C"/>
                </a:solidFill>
              </a:rPr>
              <a:t> nature</a:t>
            </a:r>
            <a:r>
              <a:rPr sz="1296">
                <a:solidFill>
                  <a:srgbClr val="31859C"/>
                </a:solidFill>
              </a:rPr>
              <a:t> </a:t>
            </a:r>
            <a:r>
              <a:rPr sz="2754">
                <a:solidFill>
                  <a:srgbClr val="31859C"/>
                </a:solidFill>
              </a:rPr>
              <a:t>, and </a:t>
            </a:r>
            <a:r>
              <a:rPr b="1" sz="2754" u="sng">
                <a:solidFill>
                  <a:srgbClr val="31859C"/>
                </a:solidFill>
              </a:rPr>
              <a:t>theology</a:t>
            </a:r>
            <a:r>
              <a:rPr sz="2754" u="sng">
                <a:solidFill>
                  <a:srgbClr val="31859C"/>
                </a:solidFill>
              </a:rPr>
              <a:t>-evidence</a:t>
            </a:r>
            <a:r>
              <a:rPr sz="2754">
                <a:solidFill>
                  <a:srgbClr val="31859C"/>
                </a:solidFill>
              </a:rPr>
              <a:t> </a:t>
            </a:r>
            <a:br>
              <a:rPr sz="2754">
                <a:solidFill>
                  <a:srgbClr val="31859C"/>
                </a:solidFill>
              </a:rPr>
            </a:br>
            <a:r>
              <a:rPr sz="2754">
                <a:solidFill>
                  <a:srgbClr val="31859C"/>
                </a:solidFill>
              </a:rPr>
              <a:t>by </a:t>
            </a:r>
            <a:r>
              <a:rPr sz="2754" u="sng">
                <a:solidFill>
                  <a:srgbClr val="31859C"/>
                </a:solidFill>
              </a:rPr>
              <a:t>observing</a:t>
            </a:r>
            <a:r>
              <a:rPr b="1" sz="2754" u="sng">
                <a:solidFill>
                  <a:srgbClr val="31859C"/>
                </a:solidFill>
              </a:rPr>
              <a:t> scripture</a:t>
            </a:r>
            <a:r>
              <a:rPr sz="2754">
                <a:solidFill>
                  <a:srgbClr val="31859C"/>
                </a:solidFill>
              </a:rPr>
              <a:t>) and worldview-related</a:t>
            </a:r>
            <a:r>
              <a:rPr b="1" sz="2754">
                <a:solidFill>
                  <a:srgbClr val="31859C"/>
                </a:solidFill>
              </a:rPr>
              <a:t> </a:t>
            </a:r>
            <a:r>
              <a:rPr b="1" i="1" sz="2754">
                <a:solidFill>
                  <a:srgbClr val="31859C"/>
                </a:solidFill>
              </a:rPr>
              <a:t>Psychology/Sociology Influences.</a:t>
            </a:r>
            <a:endParaRPr b="1" i="1" sz="2268">
              <a:solidFill>
                <a:srgbClr val="31859C"/>
              </a:solidFill>
            </a:endParaRPr>
          </a:p>
          <a:p>
            <a:pPr lvl="0" marL="0" indent="0" defTabSz="344407">
              <a:spcBef>
                <a:spcPts val="100"/>
              </a:spcBef>
              <a:buSzTx/>
              <a:buNone/>
              <a:defRPr sz="1800"/>
            </a:pPr>
            <a:r>
              <a:rPr b="1" sz="2268">
                <a:solidFill>
                  <a:srgbClr val="31859C"/>
                </a:solidFill>
              </a:rPr>
              <a:t> </a:t>
            </a:r>
            <a:endParaRPr b="1" sz="2268">
              <a:solidFill>
                <a:srgbClr val="31859C"/>
              </a:solidFill>
            </a:endParaRPr>
          </a:p>
          <a:p>
            <a:pPr lvl="0" marL="0" indent="0" defTabSz="344407">
              <a:spcBef>
                <a:spcPts val="100"/>
              </a:spcBef>
              <a:buSzTx/>
              <a:buNone/>
              <a:defRPr sz="1800"/>
            </a:pPr>
            <a:endParaRPr b="1" sz="2268">
              <a:solidFill>
                <a:srgbClr val="31859C"/>
              </a:solidFill>
            </a:endParaRPr>
          </a:p>
          <a:p>
            <a:pPr lvl="0" marL="0" indent="0" algn="ctr" defTabSz="344407">
              <a:spcBef>
                <a:spcPts val="400"/>
              </a:spcBef>
              <a:buSzTx/>
              <a:buNone/>
              <a:defRPr sz="1800"/>
            </a:pPr>
            <a:r>
              <a:rPr sz="2592"/>
              <a:t>comment  —  This PowerPoint was too detailed for</a:t>
            </a:r>
            <a:br>
              <a:rPr sz="2592"/>
            </a:br>
            <a:r>
              <a:rPr sz="2592"/>
              <a:t>its viewers </a:t>
            </a:r>
            <a:r>
              <a:rPr b="1" i="1" sz="2592"/>
              <a:t>during</a:t>
            </a:r>
            <a:r>
              <a:rPr i="1" sz="2592"/>
              <a:t> the talk,</a:t>
            </a:r>
            <a:r>
              <a:rPr sz="2592"/>
              <a:t> but the details will make it more useful when you read it now, </a:t>
            </a:r>
            <a:r>
              <a:rPr b="1" i="1" sz="2592"/>
              <a:t>after</a:t>
            </a:r>
            <a:r>
              <a:rPr i="1" sz="2592"/>
              <a:t> the talk.</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222"/>
          <p:cNvSpPr/>
          <p:nvPr>
            <p:ph type="title"/>
          </p:nvPr>
        </p:nvSpPr>
        <p:spPr>
          <a:xfrm>
            <a:off x="707470" y="554037"/>
            <a:ext cx="7118238" cy="719985"/>
          </a:xfrm>
          <a:prstGeom prst="rect">
            <a:avLst/>
          </a:prstGeom>
        </p:spPr>
        <p:txBody>
          <a:bodyPr/>
          <a:lstStyle/>
          <a:p>
            <a:pPr lvl="0" algn="l" defTabSz="388620">
              <a:defRPr sz="1800"/>
            </a:pPr>
            <a:r>
              <a:rPr sz="3400" u="sng">
                <a:latin typeface="Arial Bold"/>
                <a:ea typeface="Arial Bold"/>
                <a:cs typeface="Arial Bold"/>
                <a:sym typeface="Arial Bold"/>
              </a:rPr>
              <a:t>Don’t</a:t>
            </a:r>
            <a:r>
              <a:rPr sz="3400">
                <a:latin typeface="Arial Bold"/>
                <a:ea typeface="Arial Bold"/>
                <a:cs typeface="Arial Bold"/>
                <a:sym typeface="Arial Bold"/>
              </a:rPr>
              <a:t> mis-match </a:t>
            </a:r>
            <a:r>
              <a:rPr sz="3400" u="sng">
                <a:solidFill>
                  <a:srgbClr val="C0504D"/>
                </a:solidFill>
                <a:latin typeface="Arial Bold"/>
                <a:ea typeface="Arial Bold"/>
                <a:cs typeface="Arial Bold"/>
                <a:sym typeface="Arial Bold"/>
              </a:rPr>
              <a:t>logic of LEVELS</a:t>
            </a:r>
            <a:r>
              <a:rPr sz="3400">
                <a:latin typeface="Arial Bold"/>
                <a:ea typeface="Arial Bold"/>
                <a:cs typeface="Arial Bold"/>
                <a:sym typeface="Arial Bold"/>
              </a:rPr>
              <a:t>.</a:t>
            </a:r>
          </a:p>
        </p:txBody>
      </p:sp>
      <p:sp>
        <p:nvSpPr>
          <p:cNvPr id="223" name="Shape 223"/>
          <p:cNvSpPr/>
          <p:nvPr>
            <p:ph type="body" idx="1"/>
          </p:nvPr>
        </p:nvSpPr>
        <p:spPr>
          <a:xfrm>
            <a:off x="707470" y="1281645"/>
            <a:ext cx="7423920" cy="5319462"/>
          </a:xfrm>
          <a:prstGeom prst="rect">
            <a:avLst/>
          </a:prstGeom>
        </p:spPr>
        <p:txBody>
          <a:bodyPr/>
          <a:lstStyle/>
          <a:p>
            <a:pPr lvl="0" marL="0" indent="0" defTabSz="416051">
              <a:spcBef>
                <a:spcPts val="600"/>
              </a:spcBef>
              <a:buSzTx/>
              <a:buNone/>
              <a:defRPr sz="1800"/>
            </a:pPr>
            <a:r>
              <a:rPr b="1" sz="2800"/>
              <a:t>Avoid mis-match of</a:t>
            </a:r>
            <a:r>
              <a:rPr b="1" sz="2800">
                <a:solidFill>
                  <a:srgbClr val="C0504D"/>
                </a:solidFill>
              </a:rPr>
              <a:t> logic from different LEVELS:</a:t>
            </a:r>
            <a:br>
              <a:rPr b="1" sz="2800">
                <a:solidFill>
                  <a:srgbClr val="C0504D"/>
                </a:solidFill>
              </a:rPr>
            </a:br>
            <a:r>
              <a:rPr sz="2900"/>
              <a:t>     If you </a:t>
            </a:r>
            <a:r>
              <a:rPr sz="2900" u="sng"/>
              <a:t>use </a:t>
            </a:r>
            <a:r>
              <a:rPr b="1" sz="2900" u="sng"/>
              <a:t>Macro</a:t>
            </a:r>
            <a:r>
              <a:rPr sz="2900" u="sng"/>
              <a:t>-Level Logic</a:t>
            </a:r>
            <a:r>
              <a:rPr sz="2900"/>
              <a:t> for events at the </a:t>
            </a:r>
            <a:r>
              <a:rPr b="1" sz="2900" u="sng"/>
              <a:t>Quantum</a:t>
            </a:r>
            <a:r>
              <a:rPr sz="2900" u="sng"/>
              <a:t> Level</a:t>
            </a:r>
            <a:r>
              <a:rPr sz="1400"/>
              <a:t> </a:t>
            </a:r>
            <a:r>
              <a:rPr sz="2900"/>
              <a:t>, mis-understandings can occur.</a:t>
            </a:r>
            <a:br>
              <a:rPr sz="2900"/>
            </a:br>
            <a:r>
              <a:rPr sz="2900"/>
              <a:t>     And </a:t>
            </a:r>
            <a:r>
              <a:rPr sz="2900" u="sng"/>
              <a:t>using </a:t>
            </a:r>
            <a:r>
              <a:rPr b="1" sz="2900" u="sng"/>
              <a:t>Quantum</a:t>
            </a:r>
            <a:r>
              <a:rPr sz="2900" u="sng"/>
              <a:t>-Level Logic</a:t>
            </a:r>
            <a:r>
              <a:rPr sz="2900"/>
              <a:t> for events at the </a:t>
            </a:r>
            <a:r>
              <a:rPr b="1" sz="2900" u="sng"/>
              <a:t>Macro</a:t>
            </a:r>
            <a:r>
              <a:rPr sz="2900" u="sng"/>
              <a:t> Level</a:t>
            </a:r>
            <a:r>
              <a:rPr sz="2900"/>
              <a:t> can cause misunderstandings.</a:t>
            </a:r>
            <a:br>
              <a:rPr sz="2900"/>
            </a:br>
            <a:r>
              <a:rPr sz="2900"/>
              <a:t>     </a:t>
            </a:r>
            <a:endParaRPr b="1" sz="2900"/>
          </a:p>
          <a:p>
            <a:pPr lvl="0" marL="0" indent="0" algn="ctr" defTabSz="416051">
              <a:spcBef>
                <a:spcPts val="600"/>
              </a:spcBef>
              <a:buSzTx/>
              <a:buNone/>
              <a:defRPr sz="1800"/>
            </a:pPr>
            <a:r>
              <a:rPr sz="2900"/>
              <a:t>and… </a:t>
            </a:r>
            <a:r>
              <a:rPr b="1" sz="2900"/>
              <a:t>Interactions Between Levels </a:t>
            </a:r>
            <a:r>
              <a:rPr sz="2900"/>
              <a:t>shows us that</a:t>
            </a:r>
            <a:endParaRPr sz="1000"/>
          </a:p>
          <a:p>
            <a:pPr lvl="0" marL="0" indent="0" algn="ctr" defTabSz="416051">
              <a:spcBef>
                <a:spcPts val="600"/>
              </a:spcBef>
              <a:buSzTx/>
              <a:buNone/>
              <a:defRPr sz="1800"/>
            </a:pPr>
            <a:r>
              <a:rPr b="1" sz="2900" u="sng">
                <a:solidFill>
                  <a:srgbClr val="C0504D"/>
                </a:solidFill>
              </a:rPr>
              <a:t>strange behavior</a:t>
            </a:r>
            <a:r>
              <a:rPr b="1" sz="2900">
                <a:solidFill>
                  <a:srgbClr val="C0504D"/>
                </a:solidFill>
              </a:rPr>
              <a:t> </a:t>
            </a:r>
            <a:r>
              <a:rPr sz="2900"/>
              <a:t>at</a:t>
            </a:r>
            <a:r>
              <a:rPr b="1" sz="2900"/>
              <a:t> </a:t>
            </a:r>
            <a:r>
              <a:rPr sz="2900"/>
              <a:t>the</a:t>
            </a:r>
            <a:r>
              <a:rPr b="1" sz="2900"/>
              <a:t> </a:t>
            </a:r>
            <a:r>
              <a:rPr b="1" sz="2900" u="sng">
                <a:solidFill>
                  <a:srgbClr val="C0504D"/>
                </a:solidFill>
              </a:rPr>
              <a:t>Quantum Level</a:t>
            </a:r>
            <a:br>
              <a:rPr b="1" sz="2900" u="sng">
                <a:solidFill>
                  <a:srgbClr val="C0504D"/>
                </a:solidFill>
              </a:rPr>
            </a:br>
            <a:r>
              <a:rPr b="1" sz="2900" u="sng">
                <a:solidFill>
                  <a:srgbClr val="0000FF"/>
                </a:solidFill>
                <a:uFill>
                  <a:solidFill>
                    <a:srgbClr val="0000FF"/>
                  </a:solidFill>
                </a:uFill>
                <a:hlinkClick r:id="rId2" invalidUrl="" action="" tgtFrame="" tooltip="" history="1" highlightClick="0" endSnd="0"/>
              </a:rPr>
              <a:t>produces</a:t>
            </a:r>
            <a:br>
              <a:rPr b="1" sz="2900" u="sng">
                <a:solidFill>
                  <a:srgbClr val="C0504D"/>
                </a:solidFill>
              </a:rPr>
            </a:br>
            <a:r>
              <a:rPr b="1" sz="2900" u="sng">
                <a:solidFill>
                  <a:srgbClr val="C0504D"/>
                </a:solidFill>
              </a:rPr>
              <a:t>normal behavior</a:t>
            </a:r>
            <a:r>
              <a:rPr b="1" sz="2900">
                <a:solidFill>
                  <a:srgbClr val="C0504D"/>
                </a:solidFill>
              </a:rPr>
              <a:t> </a:t>
            </a:r>
            <a:r>
              <a:rPr sz="2900"/>
              <a:t>at our familiar </a:t>
            </a:r>
            <a:r>
              <a:rPr b="1" sz="2900" u="sng">
                <a:solidFill>
                  <a:srgbClr val="C0504D"/>
                </a:solidFill>
              </a:rPr>
              <a:t>Macro Levels</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title"/>
          </p:nvPr>
        </p:nvSpPr>
        <p:spPr>
          <a:xfrm>
            <a:off x="821357" y="484186"/>
            <a:ext cx="7383811" cy="850902"/>
          </a:xfrm>
          <a:prstGeom prst="rect">
            <a:avLst/>
          </a:prstGeom>
        </p:spPr>
        <p:txBody>
          <a:bodyPr/>
          <a:lstStyle/>
          <a:p>
            <a:pPr lvl="0" defTabSz="448055">
              <a:defRPr sz="1800"/>
            </a:pPr>
            <a:r>
              <a:rPr sz="3920" u="sng">
                <a:latin typeface="Arial Bold"/>
                <a:ea typeface="Arial Bold"/>
                <a:cs typeface="Arial Bold"/>
                <a:sym typeface="Arial Bold"/>
              </a:rPr>
              <a:t>Do</a:t>
            </a:r>
            <a:r>
              <a:rPr sz="3920">
                <a:latin typeface="Arial Bold"/>
                <a:ea typeface="Arial Bold"/>
                <a:cs typeface="Arial Bold"/>
                <a:sym typeface="Arial Bold"/>
              </a:rPr>
              <a:t> match the </a:t>
            </a:r>
            <a:r>
              <a:rPr sz="3920" u="sng">
                <a:solidFill>
                  <a:srgbClr val="C0504D"/>
                </a:solidFill>
                <a:latin typeface="Arial Bold"/>
                <a:ea typeface="Arial Bold"/>
                <a:cs typeface="Arial Bold"/>
                <a:sym typeface="Arial Bold"/>
              </a:rPr>
              <a:t>logic of LEVELS</a:t>
            </a:r>
            <a:r>
              <a:rPr sz="3920">
                <a:latin typeface="Arial Bold"/>
                <a:ea typeface="Arial Bold"/>
                <a:cs typeface="Arial Bold"/>
                <a:sym typeface="Arial Bold"/>
              </a:rPr>
              <a:t>.</a:t>
            </a:r>
          </a:p>
        </p:txBody>
      </p:sp>
      <p:sp>
        <p:nvSpPr>
          <p:cNvPr id="226" name="Shape 226"/>
          <p:cNvSpPr/>
          <p:nvPr>
            <p:ph type="body" idx="1"/>
          </p:nvPr>
        </p:nvSpPr>
        <p:spPr>
          <a:xfrm>
            <a:off x="821357" y="1375477"/>
            <a:ext cx="7501286" cy="4998337"/>
          </a:xfrm>
          <a:prstGeom prst="rect">
            <a:avLst/>
          </a:prstGeom>
        </p:spPr>
        <p:txBody>
          <a:bodyPr/>
          <a:lstStyle/>
          <a:p>
            <a:pPr lvl="0" marL="0" indent="0" algn="ctr">
              <a:buSzTx/>
              <a:buNone/>
              <a:defRPr sz="1800"/>
            </a:pPr>
            <a:r>
              <a:rPr sz="3100"/>
              <a:t>Instead of </a:t>
            </a:r>
            <a:r>
              <a:rPr b="1" sz="3100">
                <a:solidFill>
                  <a:srgbClr val="C0504D"/>
                </a:solidFill>
              </a:rPr>
              <a:t>what to avoid</a:t>
            </a:r>
            <a:r>
              <a:rPr sz="3100">
                <a:solidFill>
                  <a:srgbClr val="C0504D"/>
                </a:solidFill>
              </a:rPr>
              <a:t> </a:t>
            </a:r>
            <a:r>
              <a:rPr sz="3100"/>
              <a:t>(</a:t>
            </a:r>
            <a:r>
              <a:rPr sz="3100" u="sng">
                <a:solidFill>
                  <a:srgbClr val="C0504D"/>
                </a:solidFill>
              </a:rPr>
              <a:t>don’t</a:t>
            </a:r>
            <a:r>
              <a:rPr sz="3100"/>
              <a:t> mis-match), </a:t>
            </a:r>
            <a:br>
              <a:rPr sz="3100"/>
            </a:br>
            <a:r>
              <a:rPr sz="3100"/>
              <a:t>think about </a:t>
            </a:r>
            <a:r>
              <a:rPr b="1" sz="3100">
                <a:solidFill>
                  <a:srgbClr val="C0504D"/>
                </a:solidFill>
              </a:rPr>
              <a:t>what you want to do </a:t>
            </a:r>
            <a:r>
              <a:rPr sz="3100"/>
              <a:t>(</a:t>
            </a:r>
            <a:r>
              <a:rPr sz="3100" u="sng">
                <a:solidFill>
                  <a:srgbClr val="C0504D"/>
                </a:solidFill>
              </a:rPr>
              <a:t>do</a:t>
            </a:r>
            <a:r>
              <a:rPr sz="3100"/>
              <a:t> match).</a:t>
            </a:r>
            <a:endParaRPr sz="3100"/>
          </a:p>
          <a:p>
            <a:pPr lvl="0" marL="0" indent="0" algn="ctr">
              <a:buSzTx/>
              <a:buNone/>
              <a:defRPr sz="1800"/>
            </a:pPr>
            <a:r>
              <a:rPr sz="3200"/>
              <a:t>When you’re thinking about</a:t>
            </a:r>
            <a:br>
              <a:rPr sz="3200"/>
            </a:br>
            <a:r>
              <a:rPr sz="3200"/>
              <a:t>events at </a:t>
            </a:r>
            <a:r>
              <a:rPr b="1" sz="3200" u="sng">
                <a:solidFill>
                  <a:srgbClr val="C0504D"/>
                </a:solidFill>
              </a:rPr>
              <a:t>Quantum</a:t>
            </a:r>
            <a:r>
              <a:rPr sz="3200" u="sng">
                <a:solidFill>
                  <a:srgbClr val="C0504D"/>
                </a:solidFill>
              </a:rPr>
              <a:t> Level</a:t>
            </a:r>
            <a:r>
              <a:rPr sz="2000">
                <a:solidFill>
                  <a:srgbClr val="C0504D"/>
                </a:solidFill>
              </a:rPr>
              <a:t> </a:t>
            </a:r>
            <a:r>
              <a:rPr sz="3200">
                <a:solidFill>
                  <a:srgbClr val="C0504D"/>
                </a:solidFill>
              </a:rPr>
              <a:t>,</a:t>
            </a:r>
            <a:br>
              <a:rPr sz="3200">
                <a:solidFill>
                  <a:srgbClr val="C0504D"/>
                </a:solidFill>
              </a:rPr>
            </a:br>
            <a:r>
              <a:rPr sz="3200" u="sng"/>
              <a:t>use</a:t>
            </a:r>
            <a:r>
              <a:rPr sz="3200"/>
              <a:t> </a:t>
            </a:r>
            <a:r>
              <a:rPr b="1" sz="3200" u="sng">
                <a:solidFill>
                  <a:srgbClr val="C0504D"/>
                </a:solidFill>
              </a:rPr>
              <a:t>Quantum</a:t>
            </a:r>
            <a:r>
              <a:rPr sz="3200" u="sng">
                <a:solidFill>
                  <a:srgbClr val="C0504D"/>
                </a:solidFill>
              </a:rPr>
              <a:t>-Level Logic</a:t>
            </a:r>
            <a:r>
              <a:rPr sz="3200">
                <a:solidFill>
                  <a:srgbClr val="C0504D"/>
                </a:solidFill>
              </a:rPr>
              <a:t>.</a:t>
            </a:r>
            <a:endParaRPr sz="3200">
              <a:solidFill>
                <a:srgbClr val="C0504D"/>
              </a:solidFill>
            </a:endParaRPr>
          </a:p>
          <a:p>
            <a:pPr lvl="0" marL="0" indent="0">
              <a:buSzTx/>
              <a:buNone/>
              <a:defRPr sz="1800"/>
            </a:pPr>
            <a:endParaRPr sz="1200"/>
          </a:p>
          <a:p>
            <a:pPr lvl="0" marL="0" indent="0" algn="ctr">
              <a:buSzTx/>
              <a:buNone/>
              <a:defRPr sz="1800"/>
            </a:pPr>
            <a:r>
              <a:rPr sz="3200"/>
              <a:t>When you’re thinking about</a:t>
            </a:r>
            <a:br>
              <a:rPr sz="3200"/>
            </a:br>
            <a:r>
              <a:rPr sz="3200"/>
              <a:t>events at </a:t>
            </a:r>
            <a:r>
              <a:rPr b="1" sz="3200" u="sng">
                <a:solidFill>
                  <a:srgbClr val="C0504D"/>
                </a:solidFill>
              </a:rPr>
              <a:t>Macroscopic </a:t>
            </a:r>
            <a:r>
              <a:rPr sz="3200" u="sng">
                <a:solidFill>
                  <a:srgbClr val="C0504D"/>
                </a:solidFill>
              </a:rPr>
              <a:t>Level</a:t>
            </a:r>
            <a:r>
              <a:rPr sz="2000">
                <a:solidFill>
                  <a:srgbClr val="C0504D"/>
                </a:solidFill>
              </a:rPr>
              <a:t> </a:t>
            </a:r>
            <a:r>
              <a:rPr sz="3200">
                <a:solidFill>
                  <a:srgbClr val="C0504D"/>
                </a:solidFill>
              </a:rPr>
              <a:t>,</a:t>
            </a:r>
            <a:br>
              <a:rPr sz="3200">
                <a:solidFill>
                  <a:srgbClr val="C0504D"/>
                </a:solidFill>
              </a:rPr>
            </a:br>
            <a:r>
              <a:rPr sz="3200" u="sng"/>
              <a:t>use</a:t>
            </a:r>
            <a:r>
              <a:rPr sz="3200"/>
              <a:t> </a:t>
            </a:r>
            <a:r>
              <a:rPr b="1" sz="3200" u="sng">
                <a:solidFill>
                  <a:srgbClr val="C0504D"/>
                </a:solidFill>
              </a:rPr>
              <a:t>Macro</a:t>
            </a:r>
            <a:r>
              <a:rPr sz="3200" u="sng">
                <a:solidFill>
                  <a:srgbClr val="C0504D"/>
                </a:solidFill>
              </a:rPr>
              <a:t>-Level Logic</a:t>
            </a:r>
            <a:r>
              <a:rPr sz="3200">
                <a:solidFill>
                  <a:srgbClr val="C0504D"/>
                </a:solidFill>
              </a:rPr>
              <a:t>.</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ph type="title"/>
          </p:nvPr>
        </p:nvSpPr>
        <p:spPr>
          <a:xfrm>
            <a:off x="685800" y="490537"/>
            <a:ext cx="8229600" cy="635003"/>
          </a:xfrm>
          <a:prstGeom prst="rect">
            <a:avLst/>
          </a:prstGeom>
        </p:spPr>
        <p:txBody>
          <a:bodyPr/>
          <a:lstStyle>
            <a:lvl1pPr algn="l" defTabSz="448055">
              <a:defRPr sz="3800">
                <a:latin typeface="Arial Bold"/>
                <a:ea typeface="Arial Bold"/>
                <a:cs typeface="Arial Bold"/>
                <a:sym typeface="Arial Bold"/>
              </a:defRPr>
            </a:lvl1pPr>
          </a:lstStyle>
          <a:p>
            <a:pPr lvl="0">
              <a:defRPr sz="1800"/>
            </a:pPr>
            <a:r>
              <a:rPr sz="3800"/>
              <a:t>Science limits the Strangeness:</a:t>
            </a:r>
          </a:p>
        </p:txBody>
      </p:sp>
      <p:sp>
        <p:nvSpPr>
          <p:cNvPr id="229" name="Shape 229"/>
          <p:cNvSpPr/>
          <p:nvPr>
            <p:ph type="body" idx="1"/>
          </p:nvPr>
        </p:nvSpPr>
        <p:spPr>
          <a:xfrm>
            <a:off x="685800" y="1105193"/>
            <a:ext cx="8229600" cy="5115196"/>
          </a:xfrm>
          <a:prstGeom prst="rect">
            <a:avLst/>
          </a:prstGeom>
        </p:spPr>
        <p:txBody>
          <a:bodyPr/>
          <a:lstStyle/>
          <a:p>
            <a:pPr lvl="0" marL="0" indent="0" defTabSz="434340">
              <a:buSzTx/>
              <a:buNone/>
              <a:defRPr sz="1800"/>
            </a:pPr>
            <a:r>
              <a:rPr sz="3100"/>
              <a:t>     “Do not keep saying to yourself, if you can possibly avoid it, ‘But how can it be like that?’ because…  </a:t>
            </a:r>
            <a:r>
              <a:rPr b="1" sz="3100" u="sng">
                <a:solidFill>
                  <a:srgbClr val="C0504D"/>
                </a:solidFill>
              </a:rPr>
              <a:t>nobody knows </a:t>
            </a:r>
            <a:r>
              <a:rPr sz="3100" u="sng">
                <a:solidFill>
                  <a:srgbClr val="C0504D"/>
                </a:solidFill>
              </a:rPr>
              <a:t>how it can be like that</a:t>
            </a:r>
            <a:r>
              <a:rPr sz="3100">
                <a:solidFill>
                  <a:srgbClr val="C0504D"/>
                </a:solidFill>
              </a:rPr>
              <a:t>.</a:t>
            </a:r>
            <a:r>
              <a:rPr sz="3100"/>
              <a:t>” (Richard Feynman, Nobel Prize Winner)</a:t>
            </a:r>
            <a:endParaRPr sz="3000"/>
          </a:p>
          <a:p>
            <a:pPr lvl="0" marL="0" indent="0" defTabSz="434340">
              <a:buSzTx/>
              <a:buNone/>
              <a:defRPr sz="1800"/>
            </a:pPr>
            <a:r>
              <a:rPr sz="3100"/>
              <a:t>     To understand quantum-level events, be</a:t>
            </a:r>
            <a:br>
              <a:rPr sz="3100"/>
            </a:br>
            <a:r>
              <a:rPr sz="3100"/>
              <a:t> </a:t>
            </a:r>
            <a:r>
              <a:rPr b="1" sz="3100" u="sng">
                <a:solidFill>
                  <a:srgbClr val="C0504D"/>
                </a:solidFill>
              </a:rPr>
              <a:t>creative</a:t>
            </a:r>
            <a:r>
              <a:rPr sz="3100"/>
              <a:t> (to imagine quantum strangeness) and </a:t>
            </a:r>
            <a:r>
              <a:rPr b="1" sz="3100"/>
              <a:t>logically </a:t>
            </a:r>
            <a:r>
              <a:rPr b="1" sz="3100" u="sng">
                <a:solidFill>
                  <a:srgbClr val="C0504D"/>
                </a:solidFill>
              </a:rPr>
              <a:t>critical</a:t>
            </a:r>
            <a:r>
              <a:rPr b="1" sz="3100"/>
              <a:t> </a:t>
            </a:r>
            <a:r>
              <a:rPr sz="3100"/>
              <a:t>so you realize that…  YES, </a:t>
            </a:r>
            <a:r>
              <a:rPr sz="3100">
                <a:solidFill>
                  <a:srgbClr val="C0504D"/>
                </a:solidFill>
              </a:rPr>
              <a:t>things </a:t>
            </a:r>
            <a:br>
              <a:rPr sz="3100">
                <a:solidFill>
                  <a:srgbClr val="C0504D"/>
                </a:solidFill>
              </a:rPr>
            </a:br>
            <a:r>
              <a:rPr sz="3100">
                <a:solidFill>
                  <a:srgbClr val="C0504D"/>
                </a:solidFill>
              </a:rPr>
              <a:t>really are strange,</a:t>
            </a:r>
            <a:r>
              <a:rPr sz="3100"/>
              <a:t> but…   NO, </a:t>
            </a:r>
            <a:r>
              <a:rPr sz="3100" u="sng">
                <a:solidFill>
                  <a:srgbClr val="C0504D"/>
                </a:solidFill>
              </a:rPr>
              <a:t>things are not as </a:t>
            </a:r>
            <a:br>
              <a:rPr sz="3100" u="sng">
                <a:solidFill>
                  <a:srgbClr val="C0504D"/>
                </a:solidFill>
              </a:rPr>
            </a:br>
            <a:r>
              <a:rPr sz="3100" u="sng">
                <a:solidFill>
                  <a:srgbClr val="C0504D"/>
                </a:solidFill>
              </a:rPr>
              <a:t>strange as some people say they are</a:t>
            </a:r>
            <a:r>
              <a:rPr sz="3100">
                <a:solidFill>
                  <a:srgbClr val="C0504D"/>
                </a:solidFill>
              </a:rPr>
              <a:t> </a:t>
            </a:r>
            <a:r>
              <a:rPr sz="3100"/>
              <a:t>with their Quantum </a:t>
            </a:r>
            <a:r>
              <a:rPr b="1" sz="3100"/>
              <a:t>Mysticism</a:t>
            </a:r>
            <a:r>
              <a:rPr sz="3100"/>
              <a:t>, aka Quantum </a:t>
            </a:r>
            <a:r>
              <a:rPr b="1" sz="3100"/>
              <a:t>Flapdoodle</a:t>
            </a:r>
            <a:r>
              <a:rPr sz="3100"/>
              <a:t>. </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ph type="title"/>
          </p:nvPr>
        </p:nvSpPr>
        <p:spPr>
          <a:xfrm>
            <a:off x="736600" y="414337"/>
            <a:ext cx="8317132" cy="660402"/>
          </a:xfrm>
          <a:prstGeom prst="rect">
            <a:avLst/>
          </a:prstGeom>
        </p:spPr>
        <p:txBody>
          <a:bodyPr/>
          <a:lstStyle/>
          <a:p>
            <a:pPr lvl="0" algn="l" defTabSz="382219">
              <a:defRPr sz="1800"/>
            </a:pPr>
            <a:r>
              <a:rPr b="1" sz="3609" u="sng">
                <a:solidFill>
                  <a:srgbClr val="C0504D"/>
                </a:solidFill>
              </a:rPr>
              <a:t>Many Worlds Interpretation</a:t>
            </a:r>
            <a:r>
              <a:rPr b="1" sz="950">
                <a:solidFill>
                  <a:srgbClr val="C0504D"/>
                </a:solidFill>
              </a:rPr>
              <a:t> </a:t>
            </a:r>
            <a:r>
              <a:rPr b="1" sz="3609">
                <a:solidFill>
                  <a:srgbClr val="C0504D"/>
                </a:solidFill>
              </a:rPr>
              <a:t>, </a:t>
            </a:r>
            <a:r>
              <a:rPr b="1" sz="3609" u="sng">
                <a:solidFill>
                  <a:srgbClr val="C0504D"/>
                </a:solidFill>
              </a:rPr>
              <a:t>MWI</a:t>
            </a:r>
          </a:p>
        </p:txBody>
      </p:sp>
      <p:sp>
        <p:nvSpPr>
          <p:cNvPr id="232" name="Shape 232"/>
          <p:cNvSpPr/>
          <p:nvPr>
            <p:ph type="body" idx="1"/>
          </p:nvPr>
        </p:nvSpPr>
        <p:spPr>
          <a:xfrm>
            <a:off x="736600" y="1159901"/>
            <a:ext cx="7958287" cy="5479142"/>
          </a:xfrm>
          <a:prstGeom prst="rect">
            <a:avLst/>
          </a:prstGeom>
        </p:spPr>
        <p:txBody>
          <a:bodyPr/>
          <a:lstStyle/>
          <a:p>
            <a:pPr lvl="0" marL="0" indent="0">
              <a:buSzTx/>
              <a:buNone/>
              <a:defRPr sz="1800"/>
            </a:pPr>
            <a:r>
              <a:rPr sz="3200"/>
              <a:t>     </a:t>
            </a:r>
            <a:r>
              <a:rPr sz="3000"/>
              <a:t>For the Time-Delayed Cat Experiment (#C),</a:t>
            </a:r>
            <a:r>
              <a:rPr sz="2900"/>
              <a:t>     </a:t>
            </a:r>
            <a:br>
              <a:rPr sz="2900"/>
            </a:br>
            <a:r>
              <a:rPr sz="2900"/>
              <a:t>     </a:t>
            </a:r>
            <a:r>
              <a:rPr b="1" sz="2900" u="sng">
                <a:solidFill>
                  <a:srgbClr val="C0504D"/>
                </a:solidFill>
              </a:rPr>
              <a:t>MWI</a:t>
            </a:r>
            <a:r>
              <a:rPr sz="2900">
                <a:solidFill>
                  <a:srgbClr val="C0504D"/>
                </a:solidFill>
              </a:rPr>
              <a:t> </a:t>
            </a:r>
            <a:r>
              <a:rPr sz="2900"/>
              <a:t>claims that </a:t>
            </a:r>
            <a:r>
              <a:rPr b="1" sz="2900" u="sng">
                <a:solidFill>
                  <a:srgbClr val="C0504D"/>
                </a:solidFill>
              </a:rPr>
              <a:t>all possibilities occur</a:t>
            </a:r>
            <a:r>
              <a:rPr b="1" sz="2900">
                <a:solidFill>
                  <a:srgbClr val="C0504D"/>
                </a:solidFill>
              </a:rPr>
              <a:t> </a:t>
            </a:r>
            <a:r>
              <a:rPr sz="2900"/>
              <a:t>(at </a:t>
            </a:r>
            <a:br>
              <a:rPr sz="2900"/>
            </a:br>
            <a:r>
              <a:rPr sz="2900"/>
              <a:t>the quantum level through macroscopic level) </a:t>
            </a:r>
            <a:br>
              <a:rPr sz="2900"/>
            </a:br>
            <a:r>
              <a:rPr sz="2900"/>
              <a:t>when electron-hits-wall and for the next 2 weeks, with exponential splitting into zillions of “</a:t>
            </a:r>
            <a:r>
              <a:rPr sz="2900" u="sng"/>
              <a:t>branches of reality</a:t>
            </a:r>
            <a:r>
              <a:rPr sz="2900"/>
              <a:t>” in actualized </a:t>
            </a:r>
            <a:r>
              <a:rPr sz="2900" u="sng"/>
              <a:t>alternative</a:t>
            </a:r>
            <a:r>
              <a:rPr b="1" sz="2900" u="sng">
                <a:solidFill>
                  <a:srgbClr val="C0504D"/>
                </a:solidFill>
              </a:rPr>
              <a:t> MWI-Realities</a:t>
            </a:r>
            <a:r>
              <a:rPr sz="2900">
                <a:solidFill>
                  <a:srgbClr val="C0504D"/>
                </a:solidFill>
              </a:rPr>
              <a:t>.</a:t>
            </a:r>
            <a:br>
              <a:rPr sz="2900">
                <a:solidFill>
                  <a:srgbClr val="C0504D"/>
                </a:solidFill>
              </a:rPr>
            </a:br>
            <a:r>
              <a:rPr sz="2900"/>
              <a:t>     When we ask “</a:t>
            </a:r>
            <a:r>
              <a:rPr sz="2900" u="sng"/>
              <a:t>what happens?</a:t>
            </a:r>
            <a:r>
              <a:rPr sz="2900"/>
              <a:t>”,  MWI claims “</a:t>
            </a:r>
            <a:r>
              <a:rPr sz="2900" u="sng"/>
              <a:t>everything happens</a:t>
            </a:r>
            <a:r>
              <a:rPr sz="2900"/>
              <a:t>.”</a:t>
            </a:r>
            <a:br>
              <a:rPr sz="2900"/>
            </a:br>
            <a:r>
              <a:rPr sz="2900"/>
              <a:t>     In fact, MWI claims</a:t>
            </a:r>
            <a:r>
              <a:rPr b="1" sz="2900"/>
              <a:t> </a:t>
            </a:r>
            <a:r>
              <a:rPr b="1" sz="2900" u="sng">
                <a:solidFill>
                  <a:srgbClr val="C0504D"/>
                </a:solidFill>
              </a:rPr>
              <a:t>EVERYTHING HAPPENS </a:t>
            </a:r>
            <a:br>
              <a:rPr b="1" sz="2900" u="sng">
                <a:solidFill>
                  <a:srgbClr val="C0504D"/>
                </a:solidFill>
              </a:rPr>
            </a:br>
            <a:r>
              <a:rPr sz="2900"/>
              <a:t>not just </a:t>
            </a:r>
            <a:r>
              <a:rPr sz="2900" u="sng"/>
              <a:t>for “</a:t>
            </a:r>
            <a:r>
              <a:rPr b="1" sz="2900" u="sng"/>
              <a:t>experiments</a:t>
            </a:r>
            <a:r>
              <a:rPr sz="2900" u="sng"/>
              <a:t>”</a:t>
            </a:r>
            <a:r>
              <a:rPr sz="2900"/>
              <a:t> but </a:t>
            </a:r>
            <a:r>
              <a:rPr sz="2900" u="sng">
                <a:solidFill>
                  <a:srgbClr val="C0504D"/>
                </a:solidFill>
              </a:rPr>
              <a:t>for</a:t>
            </a:r>
            <a:r>
              <a:rPr b="1" sz="2900" u="sng">
                <a:solidFill>
                  <a:srgbClr val="C0504D"/>
                </a:solidFill>
              </a:rPr>
              <a:t> all events</a:t>
            </a:r>
            <a:r>
              <a:rPr sz="2900"/>
              <a:t> in </a:t>
            </a:r>
            <a:br>
              <a:rPr sz="2900"/>
            </a:br>
            <a:r>
              <a:rPr sz="2900"/>
              <a:t>the history of our universe, from its beginning.</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title"/>
          </p:nvPr>
        </p:nvSpPr>
        <p:spPr>
          <a:xfrm>
            <a:off x="758374" y="452438"/>
            <a:ext cx="7410650" cy="812801"/>
          </a:xfrm>
          <a:prstGeom prst="rect">
            <a:avLst/>
          </a:prstGeom>
        </p:spPr>
        <p:txBody>
          <a:bodyPr/>
          <a:lstStyle/>
          <a:p>
            <a:pPr lvl="0" algn="l" defTabSz="443484">
              <a:defRPr sz="1800"/>
            </a:pPr>
            <a:r>
              <a:rPr sz="3880">
                <a:solidFill>
                  <a:srgbClr val="C0504D"/>
                </a:solidFill>
                <a:latin typeface="Arial Bold"/>
                <a:ea typeface="Arial Bold"/>
                <a:cs typeface="Arial Bold"/>
                <a:sym typeface="Arial Bold"/>
              </a:rPr>
              <a:t>MWI</a:t>
            </a:r>
            <a:r>
              <a:rPr sz="3880">
                <a:latin typeface="Arial Bold"/>
                <a:ea typeface="Arial Bold"/>
                <a:cs typeface="Arial Bold"/>
                <a:sym typeface="Arial Bold"/>
              </a:rPr>
              <a:t>  –  Is it </a:t>
            </a:r>
            <a:r>
              <a:rPr sz="3880" u="sng">
                <a:solidFill>
                  <a:srgbClr val="C0504D"/>
                </a:solidFill>
                <a:latin typeface="Arial Bold"/>
                <a:ea typeface="Arial Bold"/>
                <a:cs typeface="Arial Bold"/>
                <a:sym typeface="Arial Bold"/>
              </a:rPr>
              <a:t>plausible</a:t>
            </a:r>
            <a:r>
              <a:rPr sz="3880">
                <a:solidFill>
                  <a:srgbClr val="C0504D"/>
                </a:solidFill>
                <a:latin typeface="Arial Bold"/>
                <a:ea typeface="Arial Bold"/>
                <a:cs typeface="Arial Bold"/>
                <a:sym typeface="Arial Bold"/>
              </a:rPr>
              <a:t>?</a:t>
            </a:r>
            <a:r>
              <a:rPr sz="3880">
                <a:latin typeface="Arial Bold"/>
                <a:ea typeface="Arial Bold"/>
                <a:cs typeface="Arial Bold"/>
                <a:sym typeface="Arial Bold"/>
              </a:rPr>
              <a:t>  </a:t>
            </a:r>
            <a:r>
              <a:rPr sz="3880" u="sng">
                <a:solidFill>
                  <a:srgbClr val="C0504D"/>
                </a:solidFill>
                <a:latin typeface="Arial Bold"/>
                <a:ea typeface="Arial Bold"/>
                <a:cs typeface="Arial Bold"/>
                <a:sym typeface="Arial Bold"/>
              </a:rPr>
              <a:t>useful</a:t>
            </a:r>
            <a:r>
              <a:rPr sz="3880">
                <a:solidFill>
                  <a:srgbClr val="C0504D"/>
                </a:solidFill>
                <a:latin typeface="Arial Bold"/>
                <a:ea typeface="Arial Bold"/>
                <a:cs typeface="Arial Bold"/>
                <a:sym typeface="Arial Bold"/>
              </a:rPr>
              <a:t>?</a:t>
            </a:r>
          </a:p>
        </p:txBody>
      </p:sp>
      <p:sp>
        <p:nvSpPr>
          <p:cNvPr id="235" name="Shape 235"/>
          <p:cNvSpPr/>
          <p:nvPr>
            <p:ph type="body" idx="1"/>
          </p:nvPr>
        </p:nvSpPr>
        <p:spPr>
          <a:xfrm>
            <a:off x="794657" y="1255485"/>
            <a:ext cx="7884143" cy="5137378"/>
          </a:xfrm>
          <a:prstGeom prst="rect">
            <a:avLst/>
          </a:prstGeom>
        </p:spPr>
        <p:txBody>
          <a:bodyPr/>
          <a:lstStyle/>
          <a:p>
            <a:pPr lvl="0" marL="0" indent="0" defTabSz="416051">
              <a:spcBef>
                <a:spcPts val="600"/>
              </a:spcBef>
              <a:buSzTx/>
              <a:buNone/>
              <a:defRPr sz="1800"/>
            </a:pPr>
            <a:r>
              <a:rPr sz="2900"/>
              <a:t>     </a:t>
            </a:r>
            <a:r>
              <a:rPr sz="2900">
                <a:solidFill>
                  <a:srgbClr val="C0504D"/>
                </a:solidFill>
              </a:rPr>
              <a:t>To evaluate a theory</a:t>
            </a:r>
            <a:r>
              <a:rPr sz="2900"/>
              <a:t>, scientists – and others – can ask “</a:t>
            </a:r>
            <a:r>
              <a:rPr b="1" sz="2900">
                <a:solidFill>
                  <a:srgbClr val="C0504D"/>
                </a:solidFill>
              </a:rPr>
              <a:t>is it plausible?</a:t>
            </a:r>
            <a:r>
              <a:rPr sz="2900"/>
              <a:t>” and “</a:t>
            </a:r>
            <a:r>
              <a:rPr b="1" sz="2900">
                <a:solidFill>
                  <a:srgbClr val="C0504D"/>
                </a:solidFill>
              </a:rPr>
              <a:t>is it useful?</a:t>
            </a:r>
            <a:r>
              <a:rPr sz="2900"/>
              <a:t>” (is it useful for science, philosophy, religion, politics, career, ego, or in other ways?)</a:t>
            </a:r>
            <a:endParaRPr sz="2900"/>
          </a:p>
          <a:p>
            <a:pPr lvl="0" marL="0" indent="0" defTabSz="416051">
              <a:spcBef>
                <a:spcPts val="600"/>
              </a:spcBef>
              <a:buSzTx/>
              <a:buNone/>
              <a:defRPr sz="1800"/>
            </a:pPr>
            <a:r>
              <a:rPr sz="2900"/>
              <a:t>     </a:t>
            </a:r>
            <a:r>
              <a:rPr b="1" sz="2900"/>
              <a:t>MWI</a:t>
            </a:r>
            <a:r>
              <a:rPr sz="2900"/>
              <a:t> and </a:t>
            </a:r>
            <a:r>
              <a:rPr b="1" sz="2900"/>
              <a:t>non-MWI </a:t>
            </a:r>
            <a:r>
              <a:rPr sz="2900"/>
              <a:t>are </a:t>
            </a:r>
            <a:r>
              <a:rPr sz="2900">
                <a:solidFill>
                  <a:srgbClr val="C0504D"/>
                </a:solidFill>
              </a:rPr>
              <a:t>scientifically </a:t>
            </a:r>
            <a:r>
              <a:rPr b="1" sz="2900" u="sng">
                <a:solidFill>
                  <a:srgbClr val="C0504D"/>
                </a:solidFill>
              </a:rPr>
              <a:t>plausible</a:t>
            </a:r>
            <a:r>
              <a:rPr sz="2900">
                <a:solidFill>
                  <a:srgbClr val="C0504D"/>
                </a:solidFill>
              </a:rPr>
              <a:t>.</a:t>
            </a:r>
            <a:r>
              <a:rPr sz="2900"/>
              <a:t> By using only evidence-and-logic, neither can say “the other interpretation is definitely wrong.”</a:t>
            </a:r>
            <a:br>
              <a:rPr sz="2900"/>
            </a:br>
            <a:r>
              <a:rPr sz="2900"/>
              <a:t>     </a:t>
            </a:r>
            <a:r>
              <a:rPr b="1" sz="2900"/>
              <a:t>MWI</a:t>
            </a:r>
            <a:r>
              <a:rPr sz="2900"/>
              <a:t> and</a:t>
            </a:r>
            <a:r>
              <a:rPr b="1" sz="2900"/>
              <a:t> non-MWI </a:t>
            </a:r>
            <a:r>
              <a:rPr sz="2900"/>
              <a:t>are </a:t>
            </a:r>
            <a:r>
              <a:rPr b="1" sz="2900" u="sng">
                <a:solidFill>
                  <a:srgbClr val="C0504D"/>
                </a:solidFill>
              </a:rPr>
              <a:t>useful</a:t>
            </a:r>
            <a:r>
              <a:rPr sz="2900"/>
              <a:t> in many ways;</a:t>
            </a:r>
            <a:r>
              <a:rPr b="1" sz="2900"/>
              <a:t>*</a:t>
            </a:r>
            <a:r>
              <a:rPr sz="2900"/>
              <a:t> Decoherence </a:t>
            </a:r>
            <a:r>
              <a:rPr sz="2900">
                <a:latin typeface="Wingdings"/>
                <a:ea typeface="Wingdings"/>
                <a:cs typeface="Wingdings"/>
                <a:sym typeface="Wingdings"/>
              </a:rPr>
              <a:t> </a:t>
            </a:r>
            <a:r>
              <a:rPr b="1" sz="2900"/>
              <a:t>MWI</a:t>
            </a:r>
            <a:r>
              <a:rPr sz="2900"/>
              <a:t> </a:t>
            </a:r>
            <a:r>
              <a:rPr sz="2900" u="sng"/>
              <a:t>is not needed for science</a:t>
            </a:r>
            <a:r>
              <a:rPr sz="2900"/>
              <a:t>.</a:t>
            </a:r>
            <a:endParaRPr b="1" sz="2900">
              <a:solidFill>
                <a:srgbClr val="C0504D"/>
              </a:solidFill>
            </a:endParaRPr>
          </a:p>
          <a:p>
            <a:pPr lvl="0" marL="0" indent="0" defTabSz="416051">
              <a:spcBef>
                <a:spcPts val="600"/>
              </a:spcBef>
              <a:buSzTx/>
              <a:buNone/>
              <a:defRPr sz="1800"/>
            </a:pPr>
            <a:r>
              <a:rPr sz="2900"/>
              <a:t>     </a:t>
            </a:r>
            <a:r>
              <a:rPr b="1" sz="2900"/>
              <a:t>*</a:t>
            </a:r>
            <a:r>
              <a:rPr b="1"/>
              <a:t> </a:t>
            </a:r>
            <a:r>
              <a:rPr sz="2900"/>
              <a:t>But </a:t>
            </a:r>
            <a:r>
              <a:rPr b="1" sz="2900">
                <a:solidFill>
                  <a:srgbClr val="C0504D"/>
                </a:solidFill>
              </a:rPr>
              <a:t>MWI</a:t>
            </a:r>
            <a:r>
              <a:rPr sz="2900">
                <a:solidFill>
                  <a:srgbClr val="C0504D"/>
                </a:solidFill>
              </a:rPr>
              <a:t> </a:t>
            </a:r>
            <a:r>
              <a:rPr sz="2900"/>
              <a:t>is</a:t>
            </a:r>
            <a:r>
              <a:rPr b="1" sz="2900"/>
              <a:t> </a:t>
            </a:r>
            <a:r>
              <a:rPr b="1" sz="2900" u="sng">
                <a:solidFill>
                  <a:srgbClr val="C0504D"/>
                </a:solidFill>
              </a:rPr>
              <a:t>unsatisfactory for theology</a:t>
            </a:r>
            <a:r>
              <a:rPr b="1" sz="1000">
                <a:solidFill>
                  <a:srgbClr val="C0504D"/>
                </a:solidFill>
              </a:rPr>
              <a:t> </a:t>
            </a:r>
            <a:r>
              <a:rPr b="1" sz="2900">
                <a:solidFill>
                  <a:srgbClr val="C0504D"/>
                </a:solidFill>
              </a:rPr>
              <a:t>!</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ph type="title"/>
          </p:nvPr>
        </p:nvSpPr>
        <p:spPr>
          <a:xfrm>
            <a:off x="944952" y="274637"/>
            <a:ext cx="8229601" cy="749303"/>
          </a:xfrm>
          <a:prstGeom prst="rect">
            <a:avLst/>
          </a:prstGeom>
        </p:spPr>
        <p:txBody>
          <a:bodyPr/>
          <a:lstStyle>
            <a:lvl1pPr algn="l" defTabSz="438911">
              <a:defRPr b="1" sz="4224"/>
            </a:lvl1pPr>
          </a:lstStyle>
          <a:p>
            <a:pPr lvl="0">
              <a:defRPr b="0" sz="1800"/>
            </a:pPr>
            <a:r>
              <a:rPr b="1" sz="4224"/>
              <a:t>2 - Quantum Physics  (review)</a:t>
            </a:r>
          </a:p>
        </p:txBody>
      </p:sp>
      <p:sp>
        <p:nvSpPr>
          <p:cNvPr id="238" name="Shape 238"/>
          <p:cNvSpPr/>
          <p:nvPr>
            <p:ph type="body" idx="1"/>
          </p:nvPr>
        </p:nvSpPr>
        <p:spPr>
          <a:xfrm>
            <a:off x="741750" y="1077306"/>
            <a:ext cx="8530278" cy="5621387"/>
          </a:xfrm>
          <a:prstGeom prst="rect">
            <a:avLst/>
          </a:prstGeom>
        </p:spPr>
        <p:txBody>
          <a:bodyPr/>
          <a:lstStyle/>
          <a:p>
            <a:pPr lvl="0" marL="0" indent="0" defTabSz="416051">
              <a:spcBef>
                <a:spcPts val="600"/>
              </a:spcBef>
              <a:buSzTx/>
              <a:buNone/>
              <a:defRPr sz="1800"/>
            </a:pPr>
            <a:r>
              <a:rPr b="1" sz="2900"/>
              <a:t>• Schrodinger’s Cat Experiments:  show us that</a:t>
            </a:r>
            <a:br>
              <a:rPr b="1" sz="2900"/>
            </a:br>
            <a:r>
              <a:rPr b="1" sz="2900"/>
              <a:t>   </a:t>
            </a:r>
            <a:r>
              <a:rPr b="1" sz="2900">
                <a:solidFill>
                  <a:srgbClr val="C0504D"/>
                </a:solidFill>
              </a:rPr>
              <a:t>conscious human “observation” not needed</a:t>
            </a:r>
            <a:r>
              <a:rPr b="1" sz="2900"/>
              <a:t> to</a:t>
            </a:r>
            <a:br>
              <a:rPr b="1" sz="2900"/>
            </a:br>
            <a:r>
              <a:rPr b="1" sz="2900"/>
              <a:t>   </a:t>
            </a:r>
            <a:r>
              <a:rPr b="1" sz="2800"/>
              <a:t>“collapse wave function” and “create reality”</a:t>
            </a:r>
            <a:r>
              <a:rPr b="1" sz="1400"/>
              <a:t> </a:t>
            </a:r>
            <a:r>
              <a:rPr b="1" sz="2800"/>
              <a:t>;</a:t>
            </a:r>
            <a:br>
              <a:rPr b="1" sz="2800"/>
            </a:br>
            <a:r>
              <a:rPr b="1" sz="2900"/>
              <a:t>   instead of </a:t>
            </a:r>
            <a:r>
              <a:rPr b="1" strike="sngStrike" sz="2900">
                <a:solidFill>
                  <a:srgbClr val="C0504D"/>
                </a:solidFill>
              </a:rPr>
              <a:t>OBSERVATION</a:t>
            </a:r>
            <a:r>
              <a:rPr b="1" sz="1200">
                <a:solidFill>
                  <a:srgbClr val="C0504D"/>
                </a:solidFill>
              </a:rPr>
              <a:t> </a:t>
            </a:r>
            <a:r>
              <a:rPr b="1" sz="2900"/>
              <a:t> it’s</a:t>
            </a:r>
            <a:r>
              <a:rPr b="1" sz="2900">
                <a:solidFill>
                  <a:srgbClr val="C0504D"/>
                </a:solidFill>
              </a:rPr>
              <a:t> </a:t>
            </a:r>
            <a:r>
              <a:rPr b="1" sz="2900" u="sng">
                <a:solidFill>
                  <a:srgbClr val="C0504D"/>
                </a:solidFill>
              </a:rPr>
              <a:t>INTERACTION</a:t>
            </a:r>
            <a:r>
              <a:rPr b="1" sz="2900"/>
              <a:t>.</a:t>
            </a:r>
            <a:endParaRPr b="1" sz="2900"/>
          </a:p>
          <a:p>
            <a:pPr lvl="0" marL="0" indent="0" defTabSz="416051">
              <a:spcBef>
                <a:spcPts val="600"/>
              </a:spcBef>
              <a:buSzTx/>
              <a:buNone/>
              <a:defRPr sz="1800"/>
            </a:pPr>
            <a:r>
              <a:rPr b="1" sz="2900"/>
              <a:t>• </a:t>
            </a:r>
            <a:r>
              <a:rPr b="1" sz="2900">
                <a:solidFill>
                  <a:srgbClr val="C0504D"/>
                </a:solidFill>
              </a:rPr>
              <a:t>Many Worlds Interpretation </a:t>
            </a:r>
            <a:r>
              <a:rPr sz="2900"/>
              <a:t>is</a:t>
            </a:r>
            <a:r>
              <a:rPr b="1" sz="2900"/>
              <a:t> </a:t>
            </a:r>
            <a:r>
              <a:rPr b="1" sz="2900" u="sng"/>
              <a:t>not necessary</a:t>
            </a:r>
            <a:r>
              <a:rPr b="1" sz="2900"/>
              <a:t>.</a:t>
            </a:r>
            <a:endParaRPr b="1" sz="2900"/>
          </a:p>
          <a:p>
            <a:pPr lvl="0" marL="0" indent="0" defTabSz="416051">
              <a:spcBef>
                <a:spcPts val="600"/>
              </a:spcBef>
              <a:buSzTx/>
              <a:buNone/>
              <a:defRPr sz="1800"/>
            </a:pPr>
            <a:r>
              <a:rPr b="1" sz="2900"/>
              <a:t>• to explain </a:t>
            </a:r>
            <a:r>
              <a:rPr b="1" sz="2900" u="sng">
                <a:solidFill>
                  <a:srgbClr val="C0504D"/>
                </a:solidFill>
              </a:rPr>
              <a:t>conversion</a:t>
            </a:r>
            <a:r>
              <a:rPr b="1" sz="2900">
                <a:solidFill>
                  <a:srgbClr val="C0504D"/>
                </a:solidFill>
              </a:rPr>
              <a:t> of quantum-into-macro</a:t>
            </a:r>
            <a:r>
              <a:rPr b="1" sz="2900"/>
              <a:t>,</a:t>
            </a:r>
            <a:br>
              <a:rPr b="1" sz="2900"/>
            </a:br>
            <a:r>
              <a:rPr b="1" sz="2900"/>
              <a:t>   </a:t>
            </a:r>
            <a:r>
              <a:rPr b="1" sz="2900">
                <a:solidFill>
                  <a:srgbClr val="C0504D"/>
                </a:solidFill>
              </a:rPr>
              <a:t>Quantum Decoherence </a:t>
            </a:r>
            <a:r>
              <a:rPr b="1" sz="2900"/>
              <a:t>is MUCH better than </a:t>
            </a:r>
            <a:br>
              <a:rPr b="1" sz="2900"/>
            </a:br>
            <a:r>
              <a:rPr b="1" sz="2900"/>
              <a:t>   </a:t>
            </a:r>
            <a:r>
              <a:rPr b="1" sz="2900">
                <a:solidFill>
                  <a:srgbClr val="C0504D"/>
                </a:solidFill>
              </a:rPr>
              <a:t>Quantum Mysticism </a:t>
            </a:r>
            <a:r>
              <a:rPr b="1" sz="2900"/>
              <a:t>(“Mystical Physics”).</a:t>
            </a:r>
            <a:endParaRPr b="1" sz="2900"/>
          </a:p>
          <a:p>
            <a:pPr lvl="0" marL="0" indent="0" defTabSz="416051">
              <a:spcBef>
                <a:spcPts val="600"/>
              </a:spcBef>
              <a:buSzTx/>
              <a:buNone/>
              <a:defRPr sz="1800"/>
            </a:pPr>
            <a:r>
              <a:rPr b="1" sz="2900"/>
              <a:t>• proper </a:t>
            </a:r>
            <a:r>
              <a:rPr b="1" sz="2900" u="sng">
                <a:solidFill>
                  <a:srgbClr val="C0504D"/>
                </a:solidFill>
              </a:rPr>
              <a:t>logic-for-LEVELS</a:t>
            </a:r>
            <a:r>
              <a:rPr b="1" sz="2900">
                <a:solidFill>
                  <a:srgbClr val="C0504D"/>
                </a:solidFill>
              </a:rPr>
              <a:t> </a:t>
            </a:r>
            <a:r>
              <a:rPr b="1" sz="2900"/>
              <a:t>requires matching:</a:t>
            </a:r>
            <a:br>
              <a:rPr b="1" sz="2900"/>
            </a:br>
            <a:r>
              <a:rPr b="1" sz="2900"/>
              <a:t>   use </a:t>
            </a:r>
            <a:r>
              <a:rPr b="1" sz="2900" u="sng">
                <a:solidFill>
                  <a:srgbClr val="C0504D"/>
                </a:solidFill>
              </a:rPr>
              <a:t>Macro</a:t>
            </a:r>
            <a:r>
              <a:rPr b="1" sz="2900">
                <a:solidFill>
                  <a:srgbClr val="C0504D"/>
                </a:solidFill>
              </a:rPr>
              <a:t> Common Sense </a:t>
            </a:r>
            <a:r>
              <a:rPr sz="2900"/>
              <a:t>for</a:t>
            </a:r>
            <a:r>
              <a:rPr b="1" sz="2900"/>
              <a:t> </a:t>
            </a:r>
            <a:r>
              <a:rPr b="1" sz="2900" u="sng">
                <a:solidFill>
                  <a:srgbClr val="C0504D"/>
                </a:solidFill>
              </a:rPr>
              <a:t>Macro</a:t>
            </a:r>
            <a:r>
              <a:rPr b="1" sz="2900">
                <a:solidFill>
                  <a:srgbClr val="C0504D"/>
                </a:solidFill>
              </a:rPr>
              <a:t> Level,</a:t>
            </a:r>
            <a:r>
              <a:rPr b="1" sz="2900"/>
              <a:t> </a:t>
            </a:r>
            <a:br>
              <a:rPr b="1" sz="2900"/>
            </a:br>
            <a:r>
              <a:rPr b="1" sz="2900"/>
              <a:t>   </a:t>
            </a:r>
            <a:r>
              <a:rPr b="1" sz="2900" u="sng">
                <a:solidFill>
                  <a:srgbClr val="C0504D"/>
                </a:solidFill>
              </a:rPr>
              <a:t>Quantum</a:t>
            </a:r>
            <a:r>
              <a:rPr b="1" sz="2900">
                <a:solidFill>
                  <a:srgbClr val="C0504D"/>
                </a:solidFill>
              </a:rPr>
              <a:t> Common Sense </a:t>
            </a:r>
            <a:r>
              <a:rPr sz="2900"/>
              <a:t>for</a:t>
            </a:r>
            <a:r>
              <a:rPr b="1" sz="2900"/>
              <a:t> </a:t>
            </a:r>
            <a:r>
              <a:rPr b="1" sz="2900" u="sng">
                <a:solidFill>
                  <a:srgbClr val="C0504D"/>
                </a:solidFill>
              </a:rPr>
              <a:t>Quantum</a:t>
            </a:r>
            <a:r>
              <a:rPr b="1" sz="2900">
                <a:solidFill>
                  <a:srgbClr val="C0504D"/>
                </a:solidFill>
              </a:rPr>
              <a:t> Level.</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ph type="title"/>
          </p:nvPr>
        </p:nvSpPr>
        <p:spPr>
          <a:xfrm>
            <a:off x="457200" y="274638"/>
            <a:ext cx="8229600" cy="1143001"/>
          </a:xfrm>
          <a:prstGeom prst="rect">
            <a:avLst/>
          </a:prstGeom>
        </p:spPr>
        <p:txBody>
          <a:bodyPr/>
          <a:lstStyle/>
          <a:p>
            <a:pPr lvl="0"/>
          </a:p>
        </p:txBody>
      </p:sp>
      <p:sp>
        <p:nvSpPr>
          <p:cNvPr id="241" name="Shape 241"/>
          <p:cNvSpPr/>
          <p:nvPr>
            <p:ph type="body" idx="1"/>
          </p:nvPr>
        </p:nvSpPr>
        <p:spPr>
          <a:xfrm>
            <a:off x="457200" y="1600200"/>
            <a:ext cx="8229600" cy="4525963"/>
          </a:xfrm>
          <a:prstGeom prst="rect">
            <a:avLst/>
          </a:prstGeom>
        </p:spPr>
        <p:txBody>
          <a:bodyPr/>
          <a:lstStyle/>
          <a:p>
            <a:pPr lvl="0"/>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ph type="title"/>
          </p:nvPr>
        </p:nvSpPr>
        <p:spPr>
          <a:xfrm>
            <a:off x="696686" y="331743"/>
            <a:ext cx="8229601" cy="825501"/>
          </a:xfrm>
          <a:prstGeom prst="rect">
            <a:avLst/>
          </a:prstGeom>
        </p:spPr>
        <p:txBody>
          <a:bodyPr/>
          <a:lstStyle>
            <a:lvl1pPr algn="l">
              <a:defRPr sz="4000">
                <a:solidFill>
                  <a:srgbClr val="31859C"/>
                </a:solidFill>
                <a:latin typeface="Arial Bold"/>
                <a:ea typeface="Arial Bold"/>
                <a:cs typeface="Arial Bold"/>
                <a:sym typeface="Arial Bold"/>
              </a:defRPr>
            </a:lvl1pPr>
          </a:lstStyle>
          <a:p>
            <a:pPr lvl="0">
              <a:defRPr sz="1800">
                <a:solidFill>
                  <a:srgbClr val="000000"/>
                </a:solidFill>
              </a:defRPr>
            </a:pPr>
            <a:r>
              <a:rPr sz="4000">
                <a:solidFill>
                  <a:srgbClr val="31859C"/>
                </a:solidFill>
              </a:rPr>
              <a:t>3  —  Multiverse Theologies</a:t>
            </a:r>
          </a:p>
        </p:txBody>
      </p:sp>
      <p:sp>
        <p:nvSpPr>
          <p:cNvPr id="244" name="Shape 244"/>
          <p:cNvSpPr/>
          <p:nvPr>
            <p:ph type="body" idx="1"/>
          </p:nvPr>
        </p:nvSpPr>
        <p:spPr>
          <a:xfrm>
            <a:off x="696686" y="1110341"/>
            <a:ext cx="8433156" cy="5361216"/>
          </a:xfrm>
          <a:prstGeom prst="rect">
            <a:avLst/>
          </a:prstGeom>
        </p:spPr>
        <p:txBody>
          <a:bodyPr/>
          <a:lstStyle/>
          <a:p>
            <a:pPr lvl="0" marL="0" indent="0" defTabSz="420623">
              <a:buSzTx/>
              <a:buNone/>
              <a:defRPr sz="1800"/>
            </a:pPr>
            <a:r>
              <a:rPr sz="2900"/>
              <a:t>   the bottom line:    I think that theologically,</a:t>
            </a:r>
            <a:br>
              <a:rPr sz="2900"/>
            </a:br>
            <a:r>
              <a:rPr b="1" sz="2900"/>
              <a:t>non-MWI multiverses </a:t>
            </a:r>
            <a:r>
              <a:rPr sz="2900"/>
              <a:t>would be </a:t>
            </a:r>
            <a:r>
              <a:rPr b="1" sz="2900"/>
              <a:t>satisfactory</a:t>
            </a:r>
            <a:r>
              <a:rPr sz="2900"/>
              <a:t>, but</a:t>
            </a:r>
            <a:br>
              <a:rPr sz="2900"/>
            </a:br>
            <a:r>
              <a:rPr sz="2900"/>
              <a:t>an</a:t>
            </a:r>
            <a:r>
              <a:rPr b="1" sz="2900"/>
              <a:t> </a:t>
            </a:r>
            <a:r>
              <a:rPr b="1" sz="2900">
                <a:solidFill>
                  <a:srgbClr val="C0504D"/>
                </a:solidFill>
              </a:rPr>
              <a:t>MWI multiverse </a:t>
            </a:r>
            <a:r>
              <a:rPr sz="2900"/>
              <a:t>is definitely </a:t>
            </a:r>
            <a:r>
              <a:rPr b="1" sz="2900">
                <a:solidFill>
                  <a:srgbClr val="C0504D"/>
                </a:solidFill>
              </a:rPr>
              <a:t>unsatisfactory</a:t>
            </a:r>
            <a:r>
              <a:rPr sz="2900"/>
              <a:t>.</a:t>
            </a:r>
            <a:endParaRPr sz="2900"/>
          </a:p>
          <a:p>
            <a:pPr lvl="0" marL="0" indent="0" defTabSz="420623">
              <a:spcBef>
                <a:spcPts val="200"/>
              </a:spcBef>
              <a:buSzTx/>
              <a:buNone/>
              <a:defRPr sz="1800"/>
            </a:pPr>
            <a:r>
              <a:rPr sz="1100"/>
              <a:t> </a:t>
            </a:r>
            <a:endParaRPr sz="1100"/>
          </a:p>
          <a:p>
            <a:pPr lvl="0" marL="0" indent="0" defTabSz="420623">
              <a:buSzTx/>
              <a:buNone/>
              <a:defRPr sz="1800"/>
            </a:pPr>
            <a:r>
              <a:rPr sz="2900"/>
              <a:t>   Why?   We’ll look at</a:t>
            </a:r>
            <a:r>
              <a:rPr sz="1100"/>
              <a:t> </a:t>
            </a:r>
            <a:r>
              <a:rPr sz="2900"/>
              <a:t>:</a:t>
            </a:r>
            <a:r>
              <a:t> </a:t>
            </a:r>
            <a:r>
              <a:rPr sz="2900"/>
              <a:t>…</a:t>
            </a:r>
            <a:br>
              <a:rPr sz="2900"/>
            </a:br>
            <a:r>
              <a:rPr sz="2900"/>
              <a:t>• </a:t>
            </a:r>
            <a:r>
              <a:rPr b="1" sz="2900" u="sng">
                <a:solidFill>
                  <a:srgbClr val="C0504D"/>
                </a:solidFill>
              </a:rPr>
              <a:t>apologetics value</a:t>
            </a:r>
            <a:r>
              <a:rPr sz="2900">
                <a:solidFill>
                  <a:srgbClr val="C0504D"/>
                </a:solidFill>
              </a:rPr>
              <a:t>?</a:t>
            </a:r>
            <a:r>
              <a:rPr b="1" sz="2900"/>
              <a:t>   </a:t>
            </a:r>
            <a:r>
              <a:rPr sz="2900"/>
              <a:t>arguments by theists, for a</a:t>
            </a:r>
            <a:br>
              <a:rPr sz="2900"/>
            </a:br>
            <a:r>
              <a:rPr sz="2900"/>
              <a:t>   </a:t>
            </a:r>
            <a:r>
              <a:rPr i="1" sz="2900"/>
              <a:t>Divine Designing of Nature, </a:t>
            </a:r>
            <a:r>
              <a:rPr sz="2900"/>
              <a:t>are weakened by a</a:t>
            </a:r>
            <a:br>
              <a:rPr sz="2900"/>
            </a:br>
            <a:r>
              <a:rPr sz="2900"/>
              <a:t>   multiverse, but this is “so what?” for theology.</a:t>
            </a:r>
            <a:br>
              <a:rPr sz="2900"/>
            </a:br>
            <a:r>
              <a:rPr sz="2900"/>
              <a:t>• </a:t>
            </a:r>
            <a:r>
              <a:rPr b="1" sz="2900" u="sng">
                <a:solidFill>
                  <a:srgbClr val="C0504D"/>
                </a:solidFill>
              </a:rPr>
              <a:t>human duplicates</a:t>
            </a:r>
            <a:r>
              <a:rPr sz="2900">
                <a:solidFill>
                  <a:srgbClr val="C0504D"/>
                </a:solidFill>
              </a:rPr>
              <a:t>?</a:t>
            </a:r>
            <a:r>
              <a:t>   </a:t>
            </a:r>
            <a:r>
              <a:rPr sz="2900"/>
              <a:t>a multiverse with non-MWI</a:t>
            </a:r>
            <a:br>
              <a:rPr sz="2900"/>
            </a:br>
            <a:r>
              <a:rPr sz="2900"/>
              <a:t>   has</a:t>
            </a:r>
            <a:r>
              <a:rPr b="1" sz="2900"/>
              <a:t> </a:t>
            </a:r>
            <a:r>
              <a:rPr b="1" sz="2900">
                <a:solidFill>
                  <a:srgbClr val="C0504D"/>
                </a:solidFill>
              </a:rPr>
              <a:t>Here-and-Now </a:t>
            </a:r>
            <a:r>
              <a:rPr sz="2900">
                <a:solidFill>
                  <a:srgbClr val="C0504D"/>
                </a:solidFill>
              </a:rPr>
              <a:t>accountability;</a:t>
            </a:r>
            <a:r>
              <a:rPr sz="2900"/>
              <a:t>   with MWI</a:t>
            </a:r>
            <a:br>
              <a:rPr sz="2900"/>
            </a:br>
            <a:r>
              <a:rPr sz="2900"/>
              <a:t>   </a:t>
            </a:r>
            <a:r>
              <a:rPr b="1" sz="2900">
                <a:solidFill>
                  <a:srgbClr val="C0504D"/>
                </a:solidFill>
              </a:rPr>
              <a:t>everyone does everything</a:t>
            </a:r>
            <a:r>
              <a:rPr sz="2900">
                <a:solidFill>
                  <a:srgbClr val="C0504D"/>
                </a:solidFill>
              </a:rPr>
              <a:t> </a:t>
            </a:r>
            <a:r>
              <a:rPr sz="2900">
                <a:solidFill>
                  <a:srgbClr val="C0504D"/>
                </a:solidFill>
                <a:latin typeface="Wingdings"/>
                <a:ea typeface="Wingdings"/>
                <a:cs typeface="Wingdings"/>
                <a:sym typeface="Wingdings"/>
              </a:rPr>
              <a:t> </a:t>
            </a:r>
            <a:r>
              <a:rPr sz="2900">
                <a:solidFill>
                  <a:srgbClr val="C0504D"/>
                </a:solidFill>
              </a:rPr>
              <a:t>not accountable.</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Shape 246"/>
          <p:cNvSpPr/>
          <p:nvPr>
            <p:ph type="title"/>
          </p:nvPr>
        </p:nvSpPr>
        <p:spPr>
          <a:xfrm>
            <a:off x="863600" y="465137"/>
            <a:ext cx="7401322" cy="787403"/>
          </a:xfrm>
          <a:prstGeom prst="rect">
            <a:avLst/>
          </a:prstGeom>
        </p:spPr>
        <p:txBody>
          <a:bodyPr/>
          <a:lstStyle>
            <a:lvl1pPr algn="l" defTabSz="434340">
              <a:defRPr sz="3800">
                <a:latin typeface="Arial Bold"/>
                <a:ea typeface="Arial Bold"/>
                <a:cs typeface="Arial Bold"/>
                <a:sym typeface="Arial Bold"/>
              </a:defRPr>
            </a:lvl1pPr>
          </a:lstStyle>
          <a:p>
            <a:pPr lvl="0">
              <a:defRPr sz="1800"/>
            </a:pPr>
            <a:r>
              <a:rPr sz="3800"/>
              <a:t>Intelligent Designing of Nature?</a:t>
            </a:r>
          </a:p>
        </p:txBody>
      </p:sp>
      <p:sp>
        <p:nvSpPr>
          <p:cNvPr id="247" name="Shape 247"/>
          <p:cNvSpPr/>
          <p:nvPr>
            <p:ph type="body" idx="1"/>
          </p:nvPr>
        </p:nvSpPr>
        <p:spPr>
          <a:xfrm>
            <a:off x="863600" y="1174227"/>
            <a:ext cx="7669908" cy="5379360"/>
          </a:xfrm>
          <a:prstGeom prst="rect">
            <a:avLst/>
          </a:prstGeom>
        </p:spPr>
        <p:txBody>
          <a:bodyPr/>
          <a:lstStyle/>
          <a:p>
            <a:pPr lvl="0" marL="0" indent="0" defTabSz="416051">
              <a:spcBef>
                <a:spcPts val="600"/>
              </a:spcBef>
              <a:buSzTx/>
              <a:buNone/>
              <a:defRPr sz="1800"/>
            </a:pPr>
            <a:r>
              <a:rPr sz="2900"/>
              <a:t>     In recent decades, scientists have discovered that </a:t>
            </a:r>
            <a:r>
              <a:rPr sz="2900" u="sng">
                <a:solidFill>
                  <a:srgbClr val="C0504D"/>
                </a:solidFill>
              </a:rPr>
              <a:t>many properties of universe are “just right” for life</a:t>
            </a:r>
            <a:r>
              <a:rPr sz="2900">
                <a:solidFill>
                  <a:srgbClr val="C0504D"/>
                </a:solidFill>
              </a:rPr>
              <a:t>.</a:t>
            </a:r>
            <a:r>
              <a:rPr sz="2900"/>
              <a:t>  For example, </a:t>
            </a:r>
            <a:r>
              <a:rPr b="1" sz="2900" u="sng"/>
              <a:t>sunshine</a:t>
            </a:r>
            <a:r>
              <a:rPr sz="2900" u="sng"/>
              <a:t> occurs due to a</a:t>
            </a:r>
            <a:r>
              <a:rPr sz="2900"/>
              <a:t> “tug of war” </a:t>
            </a:r>
            <a:r>
              <a:rPr sz="2900" u="sng"/>
              <a:t>balance</a:t>
            </a:r>
            <a:r>
              <a:rPr sz="2900"/>
              <a:t> between in-pulling gravity force and out-pushing nuclear force.</a:t>
            </a:r>
            <a:br>
              <a:rPr sz="2900"/>
            </a:br>
            <a:r>
              <a:rPr sz="2900"/>
              <a:t>     </a:t>
            </a:r>
            <a:r>
              <a:rPr b="1" sz="2900" u="sng"/>
              <a:t>Imagine</a:t>
            </a:r>
            <a:r>
              <a:rPr sz="2900" u="sng"/>
              <a:t> a control panel</a:t>
            </a:r>
            <a:r>
              <a:rPr sz="2900"/>
              <a:t> with dozens of dials.  To allow life, </a:t>
            </a:r>
            <a:r>
              <a:rPr sz="2900" u="sng"/>
              <a:t>each dial (controlling one property of nature) must be “fine tuned” within a narrow range</a:t>
            </a:r>
            <a:r>
              <a:rPr sz="2900"/>
              <a:t>.  These </a:t>
            </a:r>
            <a:r>
              <a:rPr sz="2900" u="sng"/>
              <a:t>dials</a:t>
            </a:r>
            <a:r>
              <a:rPr b="1" sz="2900" u="sng"/>
              <a:t> ARE </a:t>
            </a:r>
            <a:r>
              <a:rPr sz="2900" u="sng"/>
              <a:t>properly tuned</a:t>
            </a:r>
            <a:r>
              <a:rPr sz="2900"/>
              <a:t> to allow stars (for atoms &amp; energy, the chemistry of DNA, water, and proteins, and much more.</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title"/>
          </p:nvPr>
        </p:nvSpPr>
        <p:spPr>
          <a:xfrm>
            <a:off x="1141186" y="298789"/>
            <a:ext cx="6506028" cy="648062"/>
          </a:xfrm>
          <a:prstGeom prst="rect">
            <a:avLst/>
          </a:prstGeom>
        </p:spPr>
        <p:txBody>
          <a:bodyPr/>
          <a:lstStyle/>
          <a:p>
            <a:pPr lvl="0" algn="l" defTabSz="320953">
              <a:defRPr sz="1800"/>
            </a:pPr>
            <a:r>
              <a:rPr b="1" sz="3509"/>
              <a:t>4 Theories to explain Fine Tuning</a:t>
            </a:r>
            <a:r>
              <a:rPr b="1" sz="1079"/>
              <a:t> </a:t>
            </a:r>
            <a:r>
              <a:rPr b="1" sz="3509"/>
              <a:t>:</a:t>
            </a:r>
          </a:p>
        </p:txBody>
      </p:sp>
      <p:sp>
        <p:nvSpPr>
          <p:cNvPr id="250" name="Shape 250"/>
          <p:cNvSpPr/>
          <p:nvPr>
            <p:ph type="body" idx="1"/>
          </p:nvPr>
        </p:nvSpPr>
        <p:spPr>
          <a:xfrm>
            <a:off x="1080164" y="945808"/>
            <a:ext cx="7528075" cy="5613403"/>
          </a:xfrm>
          <a:prstGeom prst="rect">
            <a:avLst/>
          </a:prstGeom>
        </p:spPr>
        <p:txBody>
          <a:bodyPr/>
          <a:lstStyle/>
          <a:p>
            <a:pPr lvl="0" marL="0" indent="0" defTabSz="420623">
              <a:buSzTx/>
              <a:buNone/>
              <a:defRPr sz="1800"/>
            </a:pPr>
            <a:r>
              <a:rPr sz="2900"/>
              <a:t> </a:t>
            </a:r>
            <a:r>
              <a:rPr b="1" sz="2900">
                <a:hlinkClick r:id="rId2" invalidUrl="" action="" tgtFrame="" tooltip="" history="1" highlightClick="0" endSnd="0"/>
              </a:rPr>
              <a:t>WHY</a:t>
            </a:r>
            <a:r>
              <a:rPr b="1" sz="2900"/>
              <a:t> is our universe “fine tuned” for life?</a:t>
            </a:r>
            <a:endParaRPr b="1" sz="2900"/>
          </a:p>
          <a:p>
            <a:pPr lvl="0" marL="0" indent="0" defTabSz="420623">
              <a:buSzTx/>
              <a:buNone/>
              <a:defRPr sz="1800"/>
            </a:pPr>
            <a:endParaRPr b="1" sz="2900"/>
          </a:p>
          <a:p>
            <a:pPr lvl="0" marL="0" indent="0" defTabSz="420623">
              <a:buSzTx/>
              <a:buNone/>
              <a:defRPr sz="1800"/>
            </a:pPr>
            <a:endParaRPr b="1" sz="2900"/>
          </a:p>
          <a:p>
            <a:pPr lvl="0" marL="0" indent="0" defTabSz="420623">
              <a:buSzTx/>
              <a:buNone/>
              <a:defRPr sz="1800"/>
            </a:pPr>
            <a:endParaRPr b="1" sz="2900"/>
          </a:p>
          <a:p>
            <a:pPr lvl="0" marL="0" indent="0" defTabSz="420623">
              <a:buSzTx/>
              <a:buNone/>
              <a:defRPr sz="1800"/>
            </a:pPr>
            <a:endParaRPr b="1" sz="2900"/>
          </a:p>
          <a:p>
            <a:pPr lvl="0" marL="0" indent="0" defTabSz="420623">
              <a:spcBef>
                <a:spcPts val="500"/>
              </a:spcBef>
              <a:buSzTx/>
              <a:buNone/>
              <a:defRPr sz="1800"/>
            </a:pPr>
            <a:r>
              <a:rPr sz="2200"/>
              <a:t> </a:t>
            </a:r>
            <a:endParaRPr sz="2200"/>
          </a:p>
          <a:p>
            <a:pPr lvl="0" marL="0" indent="0" defTabSz="420623">
              <a:buSzTx/>
              <a:buNone/>
              <a:defRPr sz="1800"/>
            </a:pPr>
            <a:r>
              <a:rPr b="1" sz="2900"/>
              <a:t>3 theories</a:t>
            </a:r>
            <a:r>
              <a:rPr sz="2900"/>
              <a:t> (all except </a:t>
            </a:r>
            <a:r>
              <a:rPr strike="sngStrike" sz="2900"/>
              <a:t>non-designed universe</a:t>
            </a:r>
            <a:r>
              <a:rPr sz="2900"/>
              <a:t>) </a:t>
            </a:r>
            <a:r>
              <a:rPr b="1" sz="2900"/>
              <a:t>seem plausible</a:t>
            </a:r>
            <a:r>
              <a:rPr sz="2900"/>
              <a:t>, so </a:t>
            </a:r>
            <a:r>
              <a:rPr b="1" sz="2900" u="sng"/>
              <a:t>claims for</a:t>
            </a:r>
            <a:r>
              <a:rPr b="1" sz="2900"/>
              <a:t> </a:t>
            </a:r>
            <a:r>
              <a:rPr b="1" i="1" sz="2900">
                <a:solidFill>
                  <a:srgbClr val="C0504D"/>
                </a:solidFill>
              </a:rPr>
              <a:t>Divine Design of the Universe </a:t>
            </a:r>
            <a:r>
              <a:rPr b="1" sz="2900" u="sng"/>
              <a:t>cannot be proved or disproved</a:t>
            </a:r>
            <a:r>
              <a:rPr b="1" sz="2900"/>
              <a:t>.</a:t>
            </a:r>
            <a:br>
              <a:rPr b="1" sz="2900"/>
            </a:br>
            <a:r>
              <a:rPr sz="2800"/>
              <a:t>This </a:t>
            </a:r>
            <a:r>
              <a:rPr sz="2800">
                <a:latin typeface="Wingdings"/>
                <a:ea typeface="Wingdings"/>
                <a:cs typeface="Wingdings"/>
                <a:sym typeface="Wingdings"/>
              </a:rPr>
              <a:t></a:t>
            </a:r>
            <a:r>
              <a:rPr sz="1500">
                <a:latin typeface="Wingdings"/>
                <a:ea typeface="Wingdings"/>
                <a:cs typeface="Wingdings"/>
                <a:sym typeface="Wingdings"/>
              </a:rPr>
              <a:t> </a:t>
            </a:r>
            <a:r>
              <a:rPr b="1" sz="2800" u="sng">
                <a:solidFill>
                  <a:srgbClr val="C0504D"/>
                </a:solidFill>
              </a:rPr>
              <a:t>apologetics </a:t>
            </a:r>
            <a:r>
              <a:rPr sz="2800" u="sng">
                <a:solidFill>
                  <a:srgbClr val="C0504D"/>
                </a:solidFill>
              </a:rPr>
              <a:t>preferences</a:t>
            </a:r>
            <a:r>
              <a:rPr sz="2800">
                <a:solidFill>
                  <a:srgbClr val="C0504D"/>
                </a:solidFill>
              </a:rPr>
              <a:t> </a:t>
            </a:r>
            <a:r>
              <a:rPr b="1" i="1" sz="2800"/>
              <a:t>for</a:t>
            </a:r>
            <a:r>
              <a:rPr sz="2800"/>
              <a:t> or </a:t>
            </a:r>
            <a:r>
              <a:rPr b="1" i="1" sz="2800"/>
              <a:t>against</a:t>
            </a:r>
            <a:r>
              <a:rPr sz="2800"/>
              <a:t> multiverse, but</a:t>
            </a:r>
            <a:r>
              <a:rPr b="1" sz="2800"/>
              <a:t>  </a:t>
            </a:r>
            <a:r>
              <a:rPr b="1" sz="2800" u="sng">
                <a:solidFill>
                  <a:srgbClr val="C0504D"/>
                </a:solidFill>
              </a:rPr>
              <a:t>theologically</a:t>
            </a:r>
            <a:r>
              <a:rPr b="1" sz="2800">
                <a:solidFill>
                  <a:srgbClr val="C0504D"/>
                </a:solidFill>
              </a:rPr>
              <a:t> </a:t>
            </a:r>
            <a:r>
              <a:rPr b="1" sz="2800"/>
              <a:t>it </a:t>
            </a:r>
            <a:r>
              <a:rPr b="1" sz="2800" u="sng">
                <a:solidFill>
                  <a:srgbClr val="C0504D"/>
                </a:solidFill>
              </a:rPr>
              <a:t>doesn’t matter</a:t>
            </a:r>
            <a:r>
              <a:rPr b="1" sz="2800">
                <a:solidFill>
                  <a:srgbClr val="C0504D"/>
                </a:solidFill>
              </a:rPr>
              <a:t>.</a:t>
            </a:r>
          </a:p>
        </p:txBody>
      </p:sp>
      <p:pic>
        <p:nvPicPr>
          <p:cNvPr id="251" name="image6.gif" descr="z-4expl.gif"/>
          <p:cNvPicPr/>
          <p:nvPr/>
        </p:nvPicPr>
        <p:blipFill>
          <a:blip r:embed="rId3">
            <a:extLst/>
          </a:blip>
          <a:stretch>
            <a:fillRect/>
          </a:stretch>
        </p:blipFill>
        <p:spPr>
          <a:xfrm>
            <a:off x="1790700" y="1620722"/>
            <a:ext cx="5207000" cy="2311402"/>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390758" y="407941"/>
            <a:ext cx="8445742" cy="3099973"/>
          </a:xfrm>
          <a:prstGeom prst="rect">
            <a:avLst/>
          </a:prstGeom>
        </p:spPr>
        <p:txBody>
          <a:bodyPr/>
          <a:lstStyle/>
          <a:p>
            <a:pPr lvl="0">
              <a:defRPr sz="1800"/>
            </a:pPr>
            <a:r>
              <a:rPr sz="4000" u="sng">
                <a:latin typeface="Arial Bold"/>
                <a:ea typeface="Arial Bold"/>
                <a:cs typeface="Arial Bold"/>
                <a:sym typeface="Arial Bold"/>
              </a:rPr>
              <a:t>Empirical Evaluations</a:t>
            </a:r>
            <a:r>
              <a:rPr sz="4000">
                <a:latin typeface="Arial Bold"/>
                <a:ea typeface="Arial Bold"/>
                <a:cs typeface="Arial Bold"/>
                <a:sym typeface="Arial Bold"/>
              </a:rPr>
              <a:t> </a:t>
            </a:r>
            <a:r>
              <a:rPr sz="4000">
                <a:latin typeface="Arial"/>
                <a:ea typeface="Arial"/>
                <a:cs typeface="Arial"/>
                <a:sym typeface="Arial"/>
              </a:rPr>
              <a:t>in</a:t>
            </a:r>
            <a:r>
              <a:rPr sz="4000">
                <a:latin typeface="Arial Bold"/>
                <a:ea typeface="Arial Bold"/>
                <a:cs typeface="Arial Bold"/>
                <a:sym typeface="Arial Bold"/>
              </a:rPr>
              <a:t> </a:t>
            </a:r>
            <a:r>
              <a:rPr sz="4000" u="sng">
                <a:latin typeface="Arial Bold"/>
                <a:ea typeface="Arial Bold"/>
                <a:cs typeface="Arial Bold"/>
                <a:sym typeface="Arial Bold"/>
              </a:rPr>
              <a:t>Science</a:t>
            </a:r>
            <a:r>
              <a:rPr sz="4000">
                <a:latin typeface="Arial Bold"/>
                <a:ea typeface="Arial Bold"/>
                <a:cs typeface="Arial Bold"/>
                <a:sym typeface="Arial Bold"/>
              </a:rPr>
              <a:t>:</a:t>
            </a:r>
            <a:br>
              <a:rPr sz="4000">
                <a:latin typeface="Arial Bold"/>
                <a:ea typeface="Arial Bold"/>
                <a:cs typeface="Arial Bold"/>
                <a:sym typeface="Arial Bold"/>
              </a:rPr>
            </a:br>
            <a:r>
              <a:rPr sz="3200">
                <a:latin typeface="Arial Bold"/>
                <a:ea typeface="Arial Bold"/>
                <a:cs typeface="Arial Bold"/>
                <a:sym typeface="Arial Bold"/>
              </a:rPr>
              <a:t>In a </a:t>
            </a:r>
            <a:r>
              <a:rPr sz="3200">
                <a:solidFill>
                  <a:srgbClr val="C0504D"/>
                </a:solidFill>
                <a:latin typeface="Arial Bold"/>
                <a:ea typeface="Arial Bold"/>
                <a:cs typeface="Arial Bold"/>
                <a:sym typeface="Arial Bold"/>
              </a:rPr>
              <a:t>REALITY CHECK </a:t>
            </a:r>
            <a:r>
              <a:rPr sz="3200">
                <a:latin typeface="Arial Bold"/>
                <a:ea typeface="Arial Bold"/>
                <a:cs typeface="Arial Bold"/>
                <a:sym typeface="Arial Bold"/>
              </a:rPr>
              <a:t>you compare</a:t>
            </a:r>
            <a:br>
              <a:rPr sz="3200">
                <a:latin typeface="Arial Bold"/>
                <a:ea typeface="Arial Bold"/>
                <a:cs typeface="Arial Bold"/>
                <a:sym typeface="Arial Bold"/>
              </a:rPr>
            </a:br>
            <a:r>
              <a:rPr sz="3200">
                <a:solidFill>
                  <a:srgbClr val="660066"/>
                </a:solidFill>
                <a:latin typeface="Arial"/>
                <a:ea typeface="Arial"/>
                <a:cs typeface="Arial"/>
                <a:sym typeface="Arial"/>
              </a:rPr>
              <a:t>how you </a:t>
            </a:r>
            <a:r>
              <a:rPr sz="3200" u="sng">
                <a:solidFill>
                  <a:srgbClr val="660066"/>
                </a:solidFill>
                <a:latin typeface="Arial"/>
                <a:ea typeface="Arial"/>
                <a:cs typeface="Arial"/>
                <a:sym typeface="Arial"/>
              </a:rPr>
              <a:t>think</a:t>
            </a:r>
            <a:r>
              <a:rPr sz="3200">
                <a:solidFill>
                  <a:srgbClr val="660066"/>
                </a:solidFill>
                <a:latin typeface="Arial"/>
                <a:ea typeface="Arial"/>
                <a:cs typeface="Arial"/>
                <a:sym typeface="Arial"/>
              </a:rPr>
              <a:t> it works,</a:t>
            </a:r>
            <a:r>
              <a:rPr sz="3200">
                <a:latin typeface="Arial"/>
                <a:ea typeface="Arial"/>
                <a:cs typeface="Arial"/>
                <a:sym typeface="Arial"/>
              </a:rPr>
              <a:t>      </a:t>
            </a:r>
            <a:r>
              <a:rPr sz="3200">
                <a:solidFill>
                  <a:srgbClr val="008000"/>
                </a:solidFill>
                <a:latin typeface="Arial"/>
                <a:ea typeface="Arial"/>
                <a:cs typeface="Arial"/>
                <a:sym typeface="Arial"/>
              </a:rPr>
              <a:t>how it </a:t>
            </a:r>
            <a:r>
              <a:rPr sz="3200" u="sng">
                <a:solidFill>
                  <a:srgbClr val="008000"/>
                </a:solidFill>
                <a:latin typeface="Arial"/>
                <a:ea typeface="Arial"/>
                <a:cs typeface="Arial"/>
                <a:sym typeface="Arial"/>
              </a:rPr>
              <a:t>really</a:t>
            </a:r>
            <a:r>
              <a:rPr sz="3200">
                <a:solidFill>
                  <a:srgbClr val="008000"/>
                </a:solidFill>
                <a:latin typeface="Arial"/>
                <a:ea typeface="Arial"/>
                <a:cs typeface="Arial"/>
                <a:sym typeface="Arial"/>
              </a:rPr>
              <a:t> works,</a:t>
            </a:r>
            <a:r>
              <a:rPr sz="3200">
                <a:latin typeface="Arial"/>
                <a:ea typeface="Arial"/>
                <a:cs typeface="Arial"/>
                <a:sym typeface="Arial"/>
              </a:rPr>
              <a:t>   </a:t>
            </a:r>
            <a:r>
              <a:rPr sz="3200">
                <a:solidFill>
                  <a:srgbClr val="FFFFFF"/>
                </a:solidFill>
                <a:latin typeface="Arial"/>
                <a:ea typeface="Arial"/>
                <a:cs typeface="Arial"/>
                <a:sym typeface="Arial"/>
              </a:rPr>
              <a:t>z</a:t>
            </a:r>
            <a:r>
              <a:rPr sz="3200">
                <a:solidFill>
                  <a:srgbClr val="660066"/>
                </a:solidFill>
                <a:latin typeface="Arial"/>
                <a:ea typeface="Arial"/>
                <a:cs typeface="Arial"/>
                <a:sym typeface="Arial"/>
              </a:rPr>
              <a:t>in </a:t>
            </a:r>
            <a:r>
              <a:rPr sz="3200" u="sng">
                <a:solidFill>
                  <a:srgbClr val="660066"/>
                </a:solidFill>
                <a:latin typeface="Arial Bold"/>
                <a:ea typeface="Arial Bold"/>
                <a:cs typeface="Arial Bold"/>
                <a:sym typeface="Arial Bold"/>
              </a:rPr>
              <a:t>theory</a:t>
            </a:r>
            <a:r>
              <a:rPr sz="3200" u="sng">
                <a:solidFill>
                  <a:srgbClr val="660066"/>
                </a:solidFill>
                <a:latin typeface="Arial"/>
                <a:ea typeface="Arial"/>
                <a:cs typeface="Arial"/>
                <a:sym typeface="Arial"/>
              </a:rPr>
              <a:t>-based</a:t>
            </a:r>
            <a:r>
              <a:rPr sz="3200">
                <a:latin typeface="Arial"/>
                <a:ea typeface="Arial"/>
                <a:cs typeface="Arial"/>
                <a:sym typeface="Arial"/>
              </a:rPr>
              <a:t>             </a:t>
            </a:r>
            <a:r>
              <a:rPr sz="3200">
                <a:solidFill>
                  <a:srgbClr val="008000"/>
                </a:solidFill>
                <a:latin typeface="Arial"/>
                <a:ea typeface="Arial"/>
                <a:cs typeface="Arial"/>
                <a:sym typeface="Arial"/>
              </a:rPr>
              <a:t>in</a:t>
            </a:r>
            <a:r>
              <a:rPr sz="3200">
                <a:latin typeface="Arial"/>
                <a:ea typeface="Arial"/>
                <a:cs typeface="Arial"/>
                <a:sym typeface="Arial"/>
              </a:rPr>
              <a:t> </a:t>
            </a:r>
            <a:r>
              <a:rPr sz="3200" u="sng">
                <a:solidFill>
                  <a:srgbClr val="008000"/>
                </a:solidFill>
                <a:latin typeface="Arial"/>
                <a:ea typeface="Arial"/>
                <a:cs typeface="Arial"/>
                <a:sym typeface="Arial"/>
              </a:rPr>
              <a:t>reality-based</a:t>
            </a:r>
            <a:br>
              <a:rPr sz="3200" u="sng">
                <a:solidFill>
                  <a:srgbClr val="008000"/>
                </a:solidFill>
                <a:latin typeface="Arial"/>
                <a:ea typeface="Arial"/>
                <a:cs typeface="Arial"/>
                <a:sym typeface="Arial"/>
              </a:rPr>
            </a:br>
            <a:r>
              <a:rPr sz="3200">
                <a:solidFill>
                  <a:srgbClr val="FFFFFF"/>
                </a:solidFill>
                <a:latin typeface="Arial"/>
                <a:ea typeface="Arial"/>
                <a:cs typeface="Arial"/>
                <a:sym typeface="Arial"/>
              </a:rPr>
              <a:t>zzz</a:t>
            </a:r>
            <a:r>
              <a:rPr sz="3200" u="sng">
                <a:solidFill>
                  <a:srgbClr val="660066"/>
                </a:solidFill>
                <a:latin typeface="Arial Bold"/>
                <a:ea typeface="Arial Bold"/>
                <a:cs typeface="Arial Bold"/>
                <a:sym typeface="Arial Bold"/>
              </a:rPr>
              <a:t>PREDICTIONS</a:t>
            </a:r>
            <a:r>
              <a:rPr sz="3200">
                <a:solidFill>
                  <a:srgbClr val="C0504D"/>
                </a:solidFill>
                <a:latin typeface="Arial Bold"/>
                <a:ea typeface="Arial Bold"/>
                <a:cs typeface="Arial Bold"/>
                <a:sym typeface="Arial Bold"/>
              </a:rPr>
              <a:t>             </a:t>
            </a:r>
            <a:r>
              <a:rPr sz="3200" u="sng">
                <a:solidFill>
                  <a:srgbClr val="008000"/>
                </a:solidFill>
                <a:latin typeface="Arial Bold"/>
                <a:ea typeface="Arial Bold"/>
                <a:cs typeface="Arial Bold"/>
                <a:sym typeface="Arial Bold"/>
              </a:rPr>
              <a:t>OBSERVATIONS</a:t>
            </a:r>
            <a:br>
              <a:rPr sz="3200" u="sng">
                <a:solidFill>
                  <a:srgbClr val="008000"/>
                </a:solidFill>
                <a:latin typeface="Arial Bold"/>
                <a:ea typeface="Arial Bold"/>
                <a:cs typeface="Arial Bold"/>
                <a:sym typeface="Arial Bold"/>
              </a:rPr>
            </a:br>
            <a:r>
              <a:rPr sz="1200" u="sng">
                <a:solidFill>
                  <a:srgbClr val="C0504D"/>
                </a:solidFill>
                <a:latin typeface="Arial Bold"/>
                <a:ea typeface="Arial Bold"/>
                <a:cs typeface="Arial Bold"/>
                <a:sym typeface="Arial Bold"/>
              </a:rPr>
              <a:t> </a:t>
            </a:r>
            <a:br>
              <a:rPr sz="1200" u="sng">
                <a:solidFill>
                  <a:srgbClr val="C0504D"/>
                </a:solidFill>
                <a:latin typeface="Arial Bold"/>
                <a:ea typeface="Arial Bold"/>
                <a:cs typeface="Arial Bold"/>
                <a:sym typeface="Arial Bold"/>
              </a:rPr>
            </a:br>
            <a:r>
              <a:rPr sz="2400">
                <a:solidFill>
                  <a:srgbClr val="77933C"/>
                </a:solidFill>
                <a:latin typeface="Arial"/>
                <a:ea typeface="Arial"/>
                <a:cs typeface="Arial"/>
                <a:sym typeface="Arial"/>
              </a:rPr>
              <a:t>( </a:t>
            </a:r>
            <a:r>
              <a:rPr sz="2400" u="sng">
                <a:solidFill>
                  <a:srgbClr val="77933C"/>
                </a:solidFill>
                <a:latin typeface="Arial Bold"/>
                <a:ea typeface="Arial Bold"/>
                <a:cs typeface="Arial Bold"/>
                <a:sym typeface="Arial Bold"/>
              </a:rPr>
              <a:t>Model</a:t>
            </a:r>
            <a:r>
              <a:rPr sz="2400">
                <a:solidFill>
                  <a:srgbClr val="77933C"/>
                </a:solidFill>
                <a:latin typeface="Arial"/>
                <a:ea typeface="Arial"/>
                <a:cs typeface="Arial"/>
                <a:sym typeface="Arial"/>
              </a:rPr>
              <a:t> </a:t>
            </a:r>
            <a:r>
              <a:rPr sz="2400">
                <a:solidFill>
                  <a:srgbClr val="77933C"/>
                </a:solidFill>
                <a:latin typeface="Symbol"/>
                <a:ea typeface="Symbol"/>
                <a:cs typeface="Symbol"/>
                <a:sym typeface="Symbol"/>
              </a:rPr>
              <a:t>≅</a:t>
            </a:r>
            <a:r>
              <a:rPr sz="2400">
                <a:solidFill>
                  <a:srgbClr val="77933C"/>
                </a:solidFill>
                <a:latin typeface="Arial"/>
                <a:ea typeface="Arial"/>
                <a:cs typeface="Arial"/>
                <a:sym typeface="Arial"/>
              </a:rPr>
              <a:t> </a:t>
            </a:r>
            <a:r>
              <a:rPr sz="2400" u="sng">
                <a:solidFill>
                  <a:srgbClr val="77933C"/>
                </a:solidFill>
                <a:latin typeface="Arial Bold"/>
                <a:ea typeface="Arial Bold"/>
                <a:cs typeface="Arial Bold"/>
                <a:sym typeface="Arial Bold"/>
              </a:rPr>
              <a:t>Theory(s)</a:t>
            </a:r>
            <a:r>
              <a:rPr sz="2400">
                <a:solidFill>
                  <a:srgbClr val="77933C"/>
                </a:solidFill>
                <a:latin typeface="Arial"/>
                <a:ea typeface="Arial"/>
                <a:cs typeface="Arial"/>
                <a:sym typeface="Arial"/>
              </a:rPr>
              <a:t> applied to the </a:t>
            </a:r>
            <a:r>
              <a:rPr sz="2400">
                <a:solidFill>
                  <a:srgbClr val="77933C"/>
                </a:solidFill>
                <a:latin typeface="Arial Bold"/>
                <a:ea typeface="Arial Bold"/>
                <a:cs typeface="Arial Bold"/>
                <a:sym typeface="Arial Bold"/>
              </a:rPr>
              <a:t>Experimental System </a:t>
            </a:r>
            <a:r>
              <a:rPr sz="2400">
                <a:solidFill>
                  <a:srgbClr val="77933C"/>
                </a:solidFill>
                <a:latin typeface="Arial"/>
                <a:ea typeface="Arial"/>
                <a:cs typeface="Arial"/>
                <a:sym typeface="Arial"/>
              </a:rPr>
              <a:t>)</a:t>
            </a:r>
          </a:p>
        </p:txBody>
      </p:sp>
      <p:pic>
        <p:nvPicPr>
          <p:cNvPr id="147" name="image1.png" descr="z-4arc.png"/>
          <p:cNvPicPr/>
          <p:nvPr/>
        </p:nvPicPr>
        <p:blipFill>
          <a:blip r:embed="rId2">
            <a:extLst/>
          </a:blip>
          <a:stretch>
            <a:fillRect/>
          </a:stretch>
        </p:blipFill>
        <p:spPr>
          <a:xfrm>
            <a:off x="838060" y="3799516"/>
            <a:ext cx="7467880" cy="2582865"/>
          </a:xfrm>
          <a:prstGeom prst="rect">
            <a:avLst/>
          </a:prstGeom>
          <a:ln w="12700">
            <a:miter lim="400000"/>
          </a:ln>
        </p:spPr>
      </p:pic>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Shape 253"/>
          <p:cNvSpPr/>
          <p:nvPr>
            <p:ph type="title"/>
          </p:nvPr>
        </p:nvSpPr>
        <p:spPr>
          <a:xfrm>
            <a:off x="843645" y="505812"/>
            <a:ext cx="6919071" cy="732294"/>
          </a:xfrm>
          <a:prstGeom prst="rect">
            <a:avLst/>
          </a:prstGeom>
        </p:spPr>
        <p:txBody>
          <a:bodyPr/>
          <a:lstStyle/>
          <a:p>
            <a:pPr lvl="0" algn="l" defTabSz="393192">
              <a:defRPr sz="1800"/>
            </a:pPr>
            <a:r>
              <a:rPr sz="3440">
                <a:solidFill>
                  <a:srgbClr val="C0504D"/>
                </a:solidFill>
                <a:latin typeface="Arial Bold"/>
                <a:ea typeface="Arial Bold"/>
                <a:cs typeface="Arial Bold"/>
                <a:sym typeface="Arial Bold"/>
              </a:rPr>
              <a:t>Beating the Odds</a:t>
            </a:r>
            <a:r>
              <a:rPr sz="3440">
                <a:latin typeface="Arial Bold"/>
                <a:ea typeface="Arial Bold"/>
                <a:cs typeface="Arial Bold"/>
                <a:sym typeface="Arial Bold"/>
              </a:rPr>
              <a:t> in a Multiverse</a:t>
            </a:r>
          </a:p>
        </p:txBody>
      </p:sp>
      <p:sp>
        <p:nvSpPr>
          <p:cNvPr id="254" name="Shape 254"/>
          <p:cNvSpPr/>
          <p:nvPr>
            <p:ph type="body" idx="1"/>
          </p:nvPr>
        </p:nvSpPr>
        <p:spPr>
          <a:xfrm>
            <a:off x="945245" y="1111187"/>
            <a:ext cx="7515226" cy="5564689"/>
          </a:xfrm>
          <a:prstGeom prst="rect">
            <a:avLst/>
          </a:prstGeom>
        </p:spPr>
        <p:txBody>
          <a:bodyPr/>
          <a:lstStyle/>
          <a:p>
            <a:pPr lvl="0" marL="0" indent="0">
              <a:buSzTx/>
              <a:buNone/>
              <a:defRPr sz="1800"/>
            </a:pPr>
            <a:r>
              <a:rPr sz="2800"/>
              <a:t>     </a:t>
            </a:r>
            <a:r>
              <a:rPr sz="2800" u="sng">
                <a:solidFill>
                  <a:srgbClr val="C0504D"/>
                </a:solidFill>
              </a:rPr>
              <a:t>How can a multiverse “explain” fine tuning?</a:t>
            </a:r>
            <a:br>
              <a:rPr sz="2800" u="sng">
                <a:solidFill>
                  <a:srgbClr val="C0504D"/>
                </a:solidFill>
              </a:rPr>
            </a:br>
            <a:r>
              <a:rPr sz="2800"/>
              <a:t>     </a:t>
            </a:r>
            <a:r>
              <a:rPr b="1" sz="2800"/>
              <a:t>In a </a:t>
            </a:r>
            <a:r>
              <a:rPr b="1" sz="2800">
                <a:solidFill>
                  <a:srgbClr val="C0504D"/>
                </a:solidFill>
              </a:rPr>
              <a:t>universe</a:t>
            </a:r>
            <a:r>
              <a:rPr sz="2800"/>
              <a:t>, high odds against fine tuning.</a:t>
            </a:r>
            <a:br>
              <a:rPr sz="2800"/>
            </a:br>
            <a:r>
              <a:rPr sz="2800"/>
              <a:t>But the odds change</a:t>
            </a:r>
            <a:r>
              <a:rPr b="1" sz="2800"/>
              <a:t> in an </a:t>
            </a:r>
            <a:r>
              <a:rPr b="1" sz="2800">
                <a:solidFill>
                  <a:srgbClr val="C0504D"/>
                </a:solidFill>
              </a:rPr>
              <a:t>immense multiverse</a:t>
            </a:r>
            <a:r>
              <a:rPr sz="2800"/>
              <a:t>.</a:t>
            </a:r>
            <a:br>
              <a:rPr sz="2800"/>
            </a:br>
            <a:r>
              <a:rPr sz="2800"/>
              <a:t>     </a:t>
            </a:r>
            <a:r>
              <a:rPr sz="2800" u="sng">
                <a:solidFill>
                  <a:srgbClr val="C0504D"/>
                </a:solidFill>
              </a:rPr>
              <a:t>For example</a:t>
            </a:r>
            <a:r>
              <a:rPr sz="2800">
                <a:solidFill>
                  <a:srgbClr val="C0504D"/>
                </a:solidFill>
              </a:rPr>
              <a:t> </a:t>
            </a:r>
            <a:r>
              <a:rPr sz="2800"/>
              <a:t>, if deal </a:t>
            </a:r>
            <a:r>
              <a:rPr sz="2800" u="sng"/>
              <a:t>one poker hand</a:t>
            </a:r>
            <a:r>
              <a:rPr sz="1200" u="sng"/>
              <a:t> </a:t>
            </a:r>
            <a:r>
              <a:rPr sz="2800"/>
              <a:t>, odds of getting</a:t>
            </a:r>
            <a:r>
              <a:rPr b="1" sz="2800"/>
              <a:t> </a:t>
            </a:r>
            <a:r>
              <a:rPr b="1" sz="2800">
                <a:solidFill>
                  <a:srgbClr val="C0504D"/>
                </a:solidFill>
              </a:rPr>
              <a:t>Royal Flush </a:t>
            </a:r>
            <a:r>
              <a:rPr sz="2800"/>
              <a:t>are </a:t>
            </a:r>
            <a:r>
              <a:rPr b="1" sz="2800"/>
              <a:t>1 in 649,740</a:t>
            </a:r>
            <a:r>
              <a:rPr sz="2800"/>
              <a:t>.  Odds are </a:t>
            </a:r>
            <a:r>
              <a:rPr b="1" sz="2800"/>
              <a:t>50-50</a:t>
            </a:r>
            <a:r>
              <a:rPr sz="2800"/>
              <a:t> with </a:t>
            </a:r>
            <a:r>
              <a:rPr sz="2800" u="sng"/>
              <a:t>450,365 hands</a:t>
            </a:r>
            <a:r>
              <a:rPr sz="2800"/>
              <a:t>.  With </a:t>
            </a:r>
            <a:r>
              <a:rPr sz="2800" u="sng"/>
              <a:t>9 million deals</a:t>
            </a:r>
            <a:r>
              <a:rPr sz="2800"/>
              <a:t>, odds favor Royal Flush(s) by </a:t>
            </a:r>
            <a:r>
              <a:rPr b="1" sz="2800"/>
              <a:t>million-to-one</a:t>
            </a:r>
            <a:r>
              <a:rPr sz="2800"/>
              <a:t>.</a:t>
            </a:r>
            <a:endParaRPr sz="2800"/>
          </a:p>
          <a:p>
            <a:pPr lvl="0" marL="0" indent="0">
              <a:buSzTx/>
              <a:buNone/>
              <a:defRPr sz="1800"/>
            </a:pPr>
            <a:r>
              <a:rPr sz="2800"/>
              <a:t>     For multiverse with</a:t>
            </a:r>
            <a:r>
              <a:rPr b="1" sz="2800"/>
              <a:t> </a:t>
            </a:r>
            <a:r>
              <a:rPr b="1" sz="2800" u="sng"/>
              <a:t>string theory</a:t>
            </a:r>
            <a:r>
              <a:rPr b="1" sz="2800"/>
              <a:t> </a:t>
            </a:r>
            <a:r>
              <a:rPr sz="2800"/>
              <a:t>determining universe-properties, </a:t>
            </a:r>
            <a:r>
              <a:rPr b="1" sz="2800"/>
              <a:t>10</a:t>
            </a:r>
            <a:r>
              <a:rPr b="1" baseline="29714" sz="2800"/>
              <a:t>+500</a:t>
            </a:r>
            <a:r>
              <a:rPr b="1" sz="2800"/>
              <a:t> </a:t>
            </a:r>
            <a:r>
              <a:rPr sz="2800"/>
              <a:t>different universe-types.    If probability of</a:t>
            </a:r>
            <a:r>
              <a:rPr b="1" sz="2800"/>
              <a:t> </a:t>
            </a:r>
            <a:r>
              <a:rPr b="1" sz="2800">
                <a:solidFill>
                  <a:srgbClr val="C0504D"/>
                </a:solidFill>
              </a:rPr>
              <a:t>Fine Tuning </a:t>
            </a:r>
            <a:r>
              <a:rPr sz="2800"/>
              <a:t>is </a:t>
            </a:r>
            <a:r>
              <a:rPr b="1" sz="2800"/>
              <a:t>10</a:t>
            </a:r>
            <a:r>
              <a:rPr b="1" baseline="29714" sz="2800"/>
              <a:t>-400</a:t>
            </a:r>
            <a:r>
              <a:rPr sz="2800"/>
              <a:t> in</a:t>
            </a:r>
            <a:br>
              <a:rPr sz="2800"/>
            </a:br>
            <a:r>
              <a:rPr sz="2800" u="sng"/>
              <a:t>1 universe</a:t>
            </a:r>
            <a:r>
              <a:rPr sz="1200"/>
              <a:t> </a:t>
            </a:r>
            <a:r>
              <a:rPr sz="2800"/>
              <a:t>, odds-in-</a:t>
            </a:r>
            <a:r>
              <a:rPr sz="2800" u="sng"/>
              <a:t>multiverse</a:t>
            </a:r>
            <a:r>
              <a:rPr sz="2800"/>
              <a:t> favor fine tuning.</a:t>
            </a:r>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ph type="title"/>
          </p:nvPr>
        </p:nvSpPr>
        <p:spPr>
          <a:xfrm>
            <a:off x="355600" y="618780"/>
            <a:ext cx="8229600" cy="722013"/>
          </a:xfrm>
          <a:prstGeom prst="rect">
            <a:avLst/>
          </a:prstGeom>
        </p:spPr>
        <p:txBody>
          <a:bodyPr/>
          <a:lstStyle>
            <a:lvl1pPr defTabSz="420623">
              <a:defRPr sz="3600">
                <a:latin typeface="Arial Bold"/>
                <a:ea typeface="Arial Bold"/>
                <a:cs typeface="Arial Bold"/>
                <a:sym typeface="Arial Bold"/>
              </a:defRPr>
            </a:lvl1pPr>
          </a:lstStyle>
          <a:p>
            <a:pPr lvl="0">
              <a:defRPr sz="1800"/>
            </a:pPr>
            <a:r>
              <a:rPr sz="3600"/>
              <a:t>Theology:  non-MWI  ≠  MWI</a:t>
            </a:r>
          </a:p>
        </p:txBody>
      </p:sp>
      <p:sp>
        <p:nvSpPr>
          <p:cNvPr id="257" name="Shape 257"/>
          <p:cNvSpPr/>
          <p:nvPr>
            <p:ph type="body" idx="1"/>
          </p:nvPr>
        </p:nvSpPr>
        <p:spPr>
          <a:xfrm>
            <a:off x="355600" y="1298273"/>
            <a:ext cx="8229600" cy="4686293"/>
          </a:xfrm>
          <a:prstGeom prst="rect">
            <a:avLst/>
          </a:prstGeom>
        </p:spPr>
        <p:txBody>
          <a:bodyPr/>
          <a:lstStyle/>
          <a:p>
            <a:pPr lvl="0" marL="0" indent="0">
              <a:buSzTx/>
              <a:buNone/>
              <a:defRPr sz="1800"/>
            </a:pPr>
            <a:endParaRPr sz="3200"/>
          </a:p>
          <a:p>
            <a:pPr lvl="0" marL="0" indent="0">
              <a:buSzTx/>
              <a:buNone/>
              <a:defRPr sz="1800"/>
            </a:pPr>
            <a:endParaRPr sz="3200"/>
          </a:p>
          <a:p>
            <a:pPr lvl="0" marL="0" indent="0">
              <a:buSzTx/>
              <a:buNone/>
              <a:defRPr sz="1800"/>
            </a:pPr>
            <a:endParaRPr sz="3200"/>
          </a:p>
          <a:p>
            <a:pPr lvl="0" marL="0" indent="0">
              <a:buSzTx/>
              <a:buNone/>
              <a:defRPr sz="1800"/>
            </a:pPr>
            <a:endParaRPr sz="3200"/>
          </a:p>
          <a:p>
            <a:pPr lvl="0" marL="0" indent="0">
              <a:buSzTx/>
              <a:buNone/>
              <a:defRPr sz="1800"/>
            </a:pPr>
            <a:endParaRPr sz="3200"/>
          </a:p>
          <a:p>
            <a:pPr lvl="0" marL="0" indent="0">
              <a:buSzTx/>
              <a:buNone/>
              <a:defRPr sz="1800"/>
            </a:pPr>
            <a:endParaRPr sz="3200"/>
          </a:p>
          <a:p>
            <a:pPr lvl="0" marL="0" indent="0" algn="ctr">
              <a:buSzTx/>
              <a:buNone/>
              <a:defRPr sz="1800"/>
            </a:pPr>
            <a:r>
              <a:rPr sz="3200"/>
              <a:t> </a:t>
            </a:r>
            <a:r>
              <a:rPr sz="3100"/>
              <a:t>More specifically, a</a:t>
            </a:r>
            <a:r>
              <a:rPr b="1" sz="3100"/>
              <a:t> </a:t>
            </a:r>
            <a:r>
              <a:rPr b="1" sz="3100" u="sng"/>
              <a:t>Theology-of-</a:t>
            </a:r>
            <a:r>
              <a:rPr b="1" sz="3100" u="sng">
                <a:solidFill>
                  <a:srgbClr val="C0504D"/>
                </a:solidFill>
              </a:rPr>
              <a:t>JUDGMENT</a:t>
            </a:r>
            <a:r>
              <a:rPr b="1" sz="3100" u="sng"/>
              <a:t> </a:t>
            </a:r>
            <a:r>
              <a:rPr sz="3100"/>
              <a:t>seems</a:t>
            </a:r>
            <a:r>
              <a:rPr b="1" sz="3100"/>
              <a:t> </a:t>
            </a:r>
            <a:r>
              <a:rPr b="1" sz="3100" u="sng">
                <a:solidFill>
                  <a:srgbClr val="C0504D"/>
                </a:solidFill>
              </a:rPr>
              <a:t>OK</a:t>
            </a:r>
            <a:r>
              <a:rPr b="1" sz="3100">
                <a:solidFill>
                  <a:srgbClr val="C0504D"/>
                </a:solidFill>
              </a:rPr>
              <a:t> if non-MWI</a:t>
            </a:r>
            <a:r>
              <a:rPr sz="3100"/>
              <a:t>, but</a:t>
            </a:r>
            <a:r>
              <a:rPr b="1" sz="3100"/>
              <a:t> </a:t>
            </a:r>
            <a:r>
              <a:rPr b="1" sz="3100" u="sng">
                <a:solidFill>
                  <a:srgbClr val="C0504D"/>
                </a:solidFill>
              </a:rPr>
              <a:t>not-OK</a:t>
            </a:r>
            <a:r>
              <a:rPr b="1" sz="3100">
                <a:solidFill>
                  <a:srgbClr val="C0504D"/>
                </a:solidFill>
              </a:rPr>
              <a:t> if MWI</a:t>
            </a:r>
            <a:r>
              <a:rPr sz="3100"/>
              <a:t>.</a:t>
            </a:r>
          </a:p>
        </p:txBody>
      </p:sp>
      <p:graphicFrame>
        <p:nvGraphicFramePr>
          <p:cNvPr id="258" name="Table 258"/>
          <p:cNvGraphicFramePr/>
          <p:nvPr/>
        </p:nvGraphicFramePr>
        <p:xfrm>
          <a:off x="520821" y="1455702"/>
          <a:ext cx="8064380" cy="315722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285175"/>
                <a:gridCol w="2335678"/>
                <a:gridCol w="2443525"/>
              </a:tblGrid>
              <a:tr h="1729740">
                <a:tc>
                  <a:txBody>
                    <a:bodyPr/>
                    <a:lstStyle/>
                    <a:p>
                      <a:pPr lvl="0" algn="l">
                        <a:defRPr b="0" i="0" sz="1800"/>
                      </a:pPr>
                      <a:r>
                        <a:rPr sz="2600"/>
                        <a:t/>
                      </a:r>
                    </a:p>
                  </a:txBody>
                  <a:tcPr marL="45720" marR="45720" marT="45720" marB="45720" anchor="t" anchorCtr="0" horzOverflow="overflow">
                    <a:solidFill>
                      <a:srgbClr val="3366FF">
                        <a:alpha val="50000"/>
                      </a:srgbClr>
                    </a:solidFill>
                  </a:tcPr>
                </a:tc>
                <a:tc>
                  <a:txBody>
                    <a:bodyPr/>
                    <a:lstStyle/>
                    <a:p>
                      <a:pPr lvl="0" algn="ctr">
                        <a:defRPr b="0" i="0" sz="1800"/>
                      </a:pPr>
                      <a:r>
                        <a:rPr sz="2600"/>
                        <a:t>and if it’s </a:t>
                      </a:r>
                      <a:r>
                        <a:rPr b="1" sz="2600"/>
                        <a:t>normal</a:t>
                      </a:r>
                      <a:br>
                        <a:rPr b="1" sz="2600"/>
                      </a:br>
                      <a:r>
                        <a:rPr sz="2600"/>
                        <a:t> </a:t>
                      </a:r>
                      <a:r>
                        <a:rPr b="1" sz="2600" u="sng">
                          <a:solidFill>
                            <a:srgbClr val="C0504D"/>
                          </a:solidFill>
                        </a:rPr>
                        <a:t>non-MWI</a:t>
                      </a:r>
                      <a:r>
                        <a:rPr b="1" sz="1600">
                          <a:solidFill>
                            <a:srgbClr val="C0504D"/>
                          </a:solidFill>
                        </a:rPr>
                        <a:t> </a:t>
                      </a:r>
                      <a:r>
                        <a:rPr b="1" sz="2600">
                          <a:solidFill>
                            <a:srgbClr val="C0504D"/>
                          </a:solidFill>
                        </a:rPr>
                        <a:t>, </a:t>
                      </a:r>
                      <a:r>
                        <a:rPr b="1" sz="2600"/>
                        <a:t>theology is</a:t>
                      </a:r>
                    </a:p>
                  </a:txBody>
                  <a:tcPr marL="45720" marR="45720" marT="45720" marB="45720" anchor="t" anchorCtr="0" horzOverflow="overflow">
                    <a:solidFill>
                      <a:srgbClr val="FFFF00">
                        <a:alpha val="50000"/>
                      </a:srgbClr>
                    </a:solidFill>
                  </a:tcPr>
                </a:tc>
                <a:tc>
                  <a:txBody>
                    <a:bodyPr/>
                    <a:lstStyle/>
                    <a:p>
                      <a:pPr lvl="0" algn="ctr">
                        <a:defRPr b="0" i="0" sz="1800"/>
                      </a:pPr>
                      <a:r>
                        <a:rPr sz="2600"/>
                        <a:t>and if it’s </a:t>
                      </a:r>
                      <a:r>
                        <a:rPr b="1" sz="2600"/>
                        <a:t>strange</a:t>
                      </a:r>
                      <a:br>
                        <a:rPr b="1" sz="2600"/>
                      </a:br>
                      <a:r>
                        <a:rPr sz="2600"/>
                        <a:t> </a:t>
                      </a:r>
                      <a:r>
                        <a:rPr b="1" sz="2600" u="sng">
                          <a:solidFill>
                            <a:srgbClr val="C0504D"/>
                          </a:solidFill>
                        </a:rPr>
                        <a:t>MWI</a:t>
                      </a:r>
                      <a:r>
                        <a:rPr b="1" sz="1600">
                          <a:solidFill>
                            <a:srgbClr val="C0504D"/>
                          </a:solidFill>
                        </a:rPr>
                        <a:t> </a:t>
                      </a:r>
                      <a:r>
                        <a:rPr b="1" sz="2600">
                          <a:solidFill>
                            <a:srgbClr val="C0504D"/>
                          </a:solidFill>
                        </a:rPr>
                        <a:t>,</a:t>
                      </a:r>
                      <a:r>
                        <a:rPr b="1" sz="2600"/>
                        <a:t> theology is</a:t>
                      </a:r>
                    </a:p>
                  </a:txBody>
                  <a:tcPr marL="45720" marR="45720" marT="45720" marB="45720" anchor="t" anchorCtr="0" horzOverflow="overflow">
                    <a:solidFill>
                      <a:srgbClr val="FFFF00">
                        <a:alpha val="50000"/>
                      </a:srgbClr>
                    </a:solidFill>
                  </a:tcPr>
                </a:tc>
              </a:tr>
              <a:tr h="510540">
                <a:tc>
                  <a:txBody>
                    <a:bodyPr/>
                    <a:lstStyle/>
                    <a:p>
                      <a:pPr lvl="0" algn="l">
                        <a:defRPr b="0" i="0" sz="1800"/>
                      </a:pPr>
                      <a:r>
                        <a:rPr sz="2600"/>
                        <a:t>If </a:t>
                      </a:r>
                      <a:r>
                        <a:rPr b="1" sz="2600" u="sng">
                          <a:solidFill>
                            <a:srgbClr val="C0504D"/>
                          </a:solidFill>
                        </a:rPr>
                        <a:t>One Universe</a:t>
                      </a:r>
                    </a:p>
                  </a:txBody>
                  <a:tcPr marL="45720" marR="45720" marT="45720" marB="45720" anchor="t" anchorCtr="0" horzOverflow="overflow">
                    <a:solidFill>
                      <a:srgbClr val="FFFF00">
                        <a:alpha val="50000"/>
                      </a:srgbClr>
                    </a:solidFill>
                  </a:tcPr>
                </a:tc>
                <a:tc>
                  <a:txBody>
                    <a:bodyPr/>
                    <a:lstStyle/>
                    <a:p>
                      <a:pPr lvl="0" algn="ctr">
                        <a:defRPr b="0" i="0" sz="1800"/>
                      </a:pPr>
                      <a:r>
                        <a:rPr b="1" sz="2600">
                          <a:solidFill>
                            <a:srgbClr val="C0504D"/>
                          </a:solidFill>
                        </a:rPr>
                        <a:t>OK.</a:t>
                      </a:r>
                    </a:p>
                  </a:txBody>
                  <a:tcPr marL="45720" marR="45720" marT="45720" marB="45720" anchor="t" anchorCtr="0" horzOverflow="overflow"/>
                </a:tc>
                <a:tc>
                  <a:txBody>
                    <a:bodyPr/>
                    <a:lstStyle/>
                    <a:p>
                      <a:pPr lvl="0" algn="ctr">
                        <a:defRPr b="0" i="0" sz="1800"/>
                      </a:pPr>
                      <a:r>
                        <a:rPr b="1" sz="2600">
                          <a:solidFill>
                            <a:srgbClr val="C0504D"/>
                          </a:solidFill>
                        </a:rPr>
                        <a:t>not-OK.</a:t>
                      </a:r>
                    </a:p>
                  </a:txBody>
                  <a:tcPr marL="45720" marR="45720" marT="45720" marB="45720" anchor="t" anchorCtr="0" horzOverflow="overflow"/>
                </a:tc>
              </a:tr>
              <a:tr h="916939">
                <a:tc>
                  <a:txBody>
                    <a:bodyPr/>
                    <a:lstStyle/>
                    <a:p>
                      <a:pPr lvl="0" algn="l">
                        <a:defRPr b="0" i="0" sz="1800"/>
                      </a:pPr>
                      <a:r>
                        <a:rPr sz="2600"/>
                        <a:t>If</a:t>
                      </a:r>
                      <a:r>
                        <a:rPr b="1" sz="2600"/>
                        <a:t> </a:t>
                      </a:r>
                      <a:r>
                        <a:rPr b="1" sz="2600" u="sng">
                          <a:solidFill>
                            <a:srgbClr val="C0504D"/>
                          </a:solidFill>
                        </a:rPr>
                        <a:t>Many Universes</a:t>
                      </a:r>
                      <a:br>
                        <a:rPr b="1" sz="2600" u="sng">
                          <a:solidFill>
                            <a:srgbClr val="C0504D"/>
                          </a:solidFill>
                        </a:rPr>
                      </a:br>
                      <a:r>
                        <a:rPr sz="2600"/>
                        <a:t>   </a:t>
                      </a:r>
                      <a:r>
                        <a:rPr sz="2000"/>
                        <a:t> </a:t>
                      </a:r>
                      <a:r>
                        <a:rPr sz="2600"/>
                        <a:t>in a</a:t>
                      </a:r>
                      <a:r>
                        <a:rPr b="1" sz="2600"/>
                        <a:t> Multiverse</a:t>
                      </a:r>
                    </a:p>
                  </a:txBody>
                  <a:tcPr marL="45720" marR="45720" marT="45720" marB="45720" anchor="t" anchorCtr="0" horzOverflow="overflow">
                    <a:solidFill>
                      <a:srgbClr val="FFFF00">
                        <a:alpha val="50000"/>
                      </a:srgbClr>
                    </a:solidFill>
                  </a:tcPr>
                </a:tc>
                <a:tc>
                  <a:txBody>
                    <a:bodyPr/>
                    <a:lstStyle/>
                    <a:p>
                      <a:pPr lvl="0" algn="ctr">
                        <a:defRPr b="0" i="0" sz="1800"/>
                      </a:pPr>
                      <a:r>
                        <a:rPr b="1" sz="2600">
                          <a:solidFill>
                            <a:srgbClr val="C0504D"/>
                          </a:solidFill>
                        </a:rPr>
                        <a:t>OK.</a:t>
                      </a:r>
                    </a:p>
                  </a:txBody>
                  <a:tcPr marL="45720" marR="45720" marT="45720" marB="45720" anchor="t" anchorCtr="0" horzOverflow="overflow"/>
                </a:tc>
                <a:tc>
                  <a:txBody>
                    <a:bodyPr/>
                    <a:lstStyle/>
                    <a:p>
                      <a:pPr lvl="0" algn="ctr">
                        <a:defRPr b="0" i="0" sz="1800"/>
                      </a:pPr>
                      <a:r>
                        <a:rPr b="1" sz="2600">
                          <a:solidFill>
                            <a:srgbClr val="C0504D"/>
                          </a:solidFill>
                        </a:rPr>
                        <a:t>not-OK.</a:t>
                      </a:r>
                    </a:p>
                  </a:txBody>
                  <a:tcPr marL="45720" marR="45720" marT="45720" marB="45720" anchor="t" anchorCtr="0" horzOverflow="overflow"/>
                </a:tc>
              </a:tr>
            </a:tbl>
          </a:graphicData>
        </a:graphic>
      </p:graphicFrame>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Shape 260"/>
          <p:cNvSpPr/>
          <p:nvPr>
            <p:ph type="title"/>
          </p:nvPr>
        </p:nvSpPr>
        <p:spPr>
          <a:xfrm>
            <a:off x="783286" y="415580"/>
            <a:ext cx="7200629" cy="723902"/>
          </a:xfrm>
          <a:prstGeom prst="rect">
            <a:avLst/>
          </a:prstGeom>
        </p:spPr>
        <p:txBody>
          <a:bodyPr/>
          <a:lstStyle/>
          <a:p>
            <a:pPr lvl="0" algn="l" defTabSz="397763">
              <a:defRPr sz="1800"/>
            </a:pPr>
            <a:r>
              <a:rPr sz="3480">
                <a:solidFill>
                  <a:srgbClr val="C0504D"/>
                </a:solidFill>
                <a:latin typeface="Arial Bold"/>
                <a:ea typeface="Arial Bold"/>
                <a:cs typeface="Arial Bold"/>
                <a:sym typeface="Arial Bold"/>
              </a:rPr>
              <a:t>Here-and-Now</a:t>
            </a:r>
            <a:r>
              <a:rPr sz="3480">
                <a:latin typeface="Arial Bold"/>
                <a:ea typeface="Arial Bold"/>
                <a:cs typeface="Arial Bold"/>
                <a:sym typeface="Arial Bold"/>
              </a:rPr>
              <a:t> </a:t>
            </a:r>
            <a:r>
              <a:rPr sz="3480">
                <a:latin typeface="Wingdings"/>
                <a:ea typeface="Wingdings"/>
                <a:cs typeface="Wingdings"/>
                <a:sym typeface="Wingdings"/>
              </a:rPr>
              <a:t> </a:t>
            </a:r>
            <a:r>
              <a:rPr sz="3480">
                <a:solidFill>
                  <a:srgbClr val="C0504D"/>
                </a:solidFill>
                <a:latin typeface="Arial Bold"/>
                <a:ea typeface="Arial Bold"/>
                <a:cs typeface="Arial Bold"/>
                <a:sym typeface="Arial Bold"/>
              </a:rPr>
              <a:t>Accountability</a:t>
            </a:r>
          </a:p>
        </p:txBody>
      </p:sp>
      <p:sp>
        <p:nvSpPr>
          <p:cNvPr id="261" name="Shape 261"/>
          <p:cNvSpPr/>
          <p:nvPr>
            <p:ph type="body" idx="1"/>
          </p:nvPr>
        </p:nvSpPr>
        <p:spPr>
          <a:xfrm>
            <a:off x="818172" y="1168209"/>
            <a:ext cx="7507656" cy="5412018"/>
          </a:xfrm>
          <a:prstGeom prst="rect">
            <a:avLst/>
          </a:prstGeom>
        </p:spPr>
        <p:txBody>
          <a:bodyPr/>
          <a:lstStyle/>
          <a:p>
            <a:pPr lvl="0" marL="0" indent="0" defTabSz="416051">
              <a:spcBef>
                <a:spcPts val="600"/>
              </a:spcBef>
              <a:buSzTx/>
              <a:buNone/>
              <a:defRPr sz="1800"/>
            </a:pPr>
            <a:r>
              <a:rPr sz="2900"/>
              <a:t>     </a:t>
            </a:r>
            <a:r>
              <a:rPr b="1" sz="2900" u="sng">
                <a:solidFill>
                  <a:srgbClr val="C0504D"/>
                </a:solidFill>
              </a:rPr>
              <a:t>IF</a:t>
            </a:r>
            <a:r>
              <a:rPr sz="2900"/>
              <a:t> you live in a </a:t>
            </a:r>
            <a:r>
              <a:rPr i="1" sz="2900"/>
              <a:t>universe in a multiverse, </a:t>
            </a:r>
            <a:r>
              <a:rPr sz="2900"/>
              <a:t>and </a:t>
            </a:r>
            <a:br>
              <a:rPr sz="2900"/>
            </a:br>
            <a:r>
              <a:rPr b="1" sz="2900" u="sng">
                <a:solidFill>
                  <a:srgbClr val="C0504D"/>
                </a:solidFill>
              </a:rPr>
              <a:t>IF</a:t>
            </a:r>
            <a:r>
              <a:rPr b="1" sz="2900"/>
              <a:t> </a:t>
            </a:r>
            <a:r>
              <a:rPr sz="2900"/>
              <a:t>your universe-type has </a:t>
            </a:r>
            <a:r>
              <a:rPr b="1" i="1" sz="2900"/>
              <a:t>immense</a:t>
            </a:r>
            <a:r>
              <a:rPr i="1" sz="2900"/>
              <a:t> </a:t>
            </a:r>
            <a:r>
              <a:rPr b="1" sz="2900"/>
              <a:t>(</a:t>
            </a:r>
            <a:r>
              <a:rPr sz="2900" u="sng">
                <a:solidFill>
                  <a:srgbClr val="0000FF"/>
                </a:solidFill>
                <a:uFill>
                  <a:solidFill>
                    <a:srgbClr val="0000FF"/>
                  </a:solidFill>
                </a:uFill>
                <a:hlinkClick r:id="rId2" invalidUrl="" action="" tgtFrame="" tooltip="" history="1" highlightClick="0" endSnd="0"/>
              </a:rPr>
              <a:t>not</a:t>
            </a:r>
            <a:r>
              <a:rPr b="1" sz="2900"/>
              <a:t> </a:t>
            </a:r>
            <a:r>
              <a:rPr sz="2900" u="sng">
                <a:solidFill>
                  <a:srgbClr val="0000FF"/>
                </a:solidFill>
                <a:uFill>
                  <a:solidFill>
                    <a:srgbClr val="0000FF"/>
                  </a:solidFill>
                </a:uFill>
                <a:hlinkClick r:id="rId3" invalidUrl="" action="" tgtFrame="" tooltip="" history="1" highlightClick="0" endSnd="0"/>
              </a:rPr>
              <a:t>infinite</a:t>
            </a:r>
            <a:r>
              <a:rPr b="1" sz="2900"/>
              <a:t>)</a:t>
            </a:r>
            <a:r>
              <a:rPr sz="2900"/>
              <a:t> </a:t>
            </a:r>
            <a:r>
              <a:rPr i="1" sz="2900"/>
              <a:t>number of actualizations, </a:t>
            </a:r>
            <a:r>
              <a:rPr sz="2900"/>
              <a:t>other universes might have </a:t>
            </a:r>
            <a:r>
              <a:rPr sz="2900">
                <a:solidFill>
                  <a:srgbClr val="C0504D"/>
                </a:solidFill>
              </a:rPr>
              <a:t>“</a:t>
            </a:r>
            <a:r>
              <a:rPr b="1" sz="2900">
                <a:solidFill>
                  <a:srgbClr val="C0504D"/>
                </a:solidFill>
              </a:rPr>
              <a:t>duplicates</a:t>
            </a:r>
            <a:r>
              <a:rPr sz="2900">
                <a:solidFill>
                  <a:srgbClr val="C0504D"/>
                </a:solidFill>
              </a:rPr>
              <a:t> of you”</a:t>
            </a:r>
            <a:r>
              <a:rPr sz="2900"/>
              <a:t> with almost-identical experiences.  </a:t>
            </a:r>
            <a:r>
              <a:rPr b="1" sz="2900">
                <a:solidFill>
                  <a:srgbClr val="C0504D"/>
                </a:solidFill>
              </a:rPr>
              <a:t>Is this a theological problem?</a:t>
            </a:r>
            <a:br>
              <a:rPr b="1" sz="2900">
                <a:solidFill>
                  <a:srgbClr val="C0504D"/>
                </a:solidFill>
              </a:rPr>
            </a:br>
            <a:r>
              <a:rPr sz="2900"/>
              <a:t>     </a:t>
            </a:r>
            <a:r>
              <a:rPr b="1" sz="2900" u="sng">
                <a:solidFill>
                  <a:srgbClr val="C0504D"/>
                </a:solidFill>
              </a:rPr>
              <a:t>No</a:t>
            </a:r>
            <a:r>
              <a:rPr b="1" sz="2900">
                <a:solidFill>
                  <a:srgbClr val="C0504D"/>
                </a:solidFill>
              </a:rPr>
              <a:t>.</a:t>
            </a:r>
            <a:r>
              <a:rPr sz="2900"/>
              <a:t>  </a:t>
            </a:r>
            <a:r>
              <a:rPr sz="2900" u="sng">
                <a:solidFill>
                  <a:srgbClr val="C0504D"/>
                </a:solidFill>
              </a:rPr>
              <a:t>You are </a:t>
            </a:r>
            <a:r>
              <a:rPr b="1" sz="2900" u="sng">
                <a:solidFill>
                  <a:srgbClr val="C0504D"/>
                </a:solidFill>
              </a:rPr>
              <a:t>not</a:t>
            </a:r>
            <a:r>
              <a:rPr sz="2900" u="sng">
                <a:solidFill>
                  <a:srgbClr val="C0504D"/>
                </a:solidFill>
              </a:rPr>
              <a:t> an </a:t>
            </a:r>
            <a:r>
              <a:rPr b="1" sz="2900" u="sng">
                <a:solidFill>
                  <a:srgbClr val="C0504D"/>
                </a:solidFill>
              </a:rPr>
              <a:t>omnipresent being</a:t>
            </a:r>
            <a:r>
              <a:rPr b="1" sz="2900"/>
              <a:t> </a:t>
            </a:r>
            <a:r>
              <a:rPr sz="2900"/>
              <a:t>who can observe all duplicates.  You are responsible for only </a:t>
            </a:r>
            <a:r>
              <a:rPr sz="2900" u="sng"/>
              <a:t>your</a:t>
            </a:r>
            <a:r>
              <a:rPr b="1" sz="2900"/>
              <a:t> </a:t>
            </a:r>
            <a:r>
              <a:rPr b="1" sz="2900">
                <a:hlinkClick r:id="rId4" invalidUrl="" action="" tgtFrame="" tooltip="" history="1" highlightClick="0" endSnd="0"/>
              </a:rPr>
              <a:t>Here-and-Now</a:t>
            </a:r>
            <a:r>
              <a:rPr b="1" sz="2900"/>
              <a:t> </a:t>
            </a:r>
            <a:r>
              <a:rPr sz="2900" u="sng"/>
              <a:t>thoughts/actions</a:t>
            </a:r>
            <a:r>
              <a:rPr sz="2900"/>
              <a:t> in this universe.   What any “duplicate” might do is irrelevant for you.   </a:t>
            </a:r>
            <a:r>
              <a:rPr sz="2900" u="sng"/>
              <a:t>Each person</a:t>
            </a:r>
            <a:r>
              <a:rPr b="1" sz="2900"/>
              <a:t> </a:t>
            </a:r>
            <a:r>
              <a:rPr b="1" sz="2900" u="sng">
                <a:solidFill>
                  <a:srgbClr val="C0504D"/>
                </a:solidFill>
              </a:rPr>
              <a:t>is responsible for their own life</a:t>
            </a:r>
            <a:r>
              <a:rPr b="1" sz="2900"/>
              <a:t> </a:t>
            </a:r>
            <a:r>
              <a:rPr sz="2900" u="sng"/>
              <a:t>in their own universe</a:t>
            </a:r>
            <a:r>
              <a:rPr sz="2900"/>
              <a:t>.</a:t>
            </a:r>
          </a:p>
        </p:txBody>
      </p:sp>
    </p:spTree>
  </p:cSld>
  <p:clrMapOvr>
    <a:masterClrMapping/>
  </p:clrMapOvr>
  <p:transitio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Shape 263"/>
          <p:cNvSpPr/>
          <p:nvPr>
            <p:ph type="title"/>
          </p:nvPr>
        </p:nvSpPr>
        <p:spPr>
          <a:xfrm>
            <a:off x="883557" y="515939"/>
            <a:ext cx="8229601" cy="812801"/>
          </a:xfrm>
          <a:prstGeom prst="rect">
            <a:avLst/>
          </a:prstGeom>
        </p:spPr>
        <p:txBody>
          <a:bodyPr/>
          <a:lstStyle/>
          <a:p>
            <a:pPr lvl="0" algn="l">
              <a:defRPr sz="1800"/>
            </a:pPr>
            <a:r>
              <a:rPr b="1" sz="4000"/>
              <a:t>MWI – </a:t>
            </a:r>
            <a:r>
              <a:rPr b="1" sz="4000" u="sng">
                <a:solidFill>
                  <a:srgbClr val="C0504D"/>
                </a:solidFill>
              </a:rPr>
              <a:t>Theological Problem</a:t>
            </a:r>
            <a:r>
              <a:rPr b="1" sz="4000">
                <a:solidFill>
                  <a:srgbClr val="C0504D"/>
                </a:solidFill>
              </a:rPr>
              <a:t> </a:t>
            </a:r>
            <a:r>
              <a:rPr b="1" sz="4000"/>
              <a:t>#1a</a:t>
            </a:r>
          </a:p>
        </p:txBody>
      </p:sp>
      <p:sp>
        <p:nvSpPr>
          <p:cNvPr id="264" name="Shape 264"/>
          <p:cNvSpPr/>
          <p:nvPr>
            <p:ph type="body" idx="1"/>
          </p:nvPr>
        </p:nvSpPr>
        <p:spPr>
          <a:xfrm>
            <a:off x="921785" y="1244598"/>
            <a:ext cx="7467345" cy="5424718"/>
          </a:xfrm>
          <a:prstGeom prst="rect">
            <a:avLst/>
          </a:prstGeom>
        </p:spPr>
        <p:txBody>
          <a:bodyPr/>
          <a:lstStyle/>
          <a:p>
            <a:pPr lvl="0" marL="0" indent="0" defTabSz="411479">
              <a:spcBef>
                <a:spcPts val="600"/>
              </a:spcBef>
              <a:buSzTx/>
              <a:buNone/>
              <a:defRPr sz="1800"/>
            </a:pPr>
            <a:r>
              <a:rPr sz="2800"/>
              <a:t>     </a:t>
            </a:r>
            <a:r>
              <a:rPr b="1" sz="2800" u="sng">
                <a:solidFill>
                  <a:srgbClr val="C0504D"/>
                </a:solidFill>
              </a:rPr>
              <a:t>IF</a:t>
            </a:r>
            <a:r>
              <a:rPr sz="2800"/>
              <a:t> our universe continually quantum-splits at every instant, to form an exponentially immense “tree” of universes, </a:t>
            </a:r>
            <a:r>
              <a:rPr i="1" sz="2800"/>
              <a:t>you will make every possible decision, and do every possible action,</a:t>
            </a:r>
            <a:r>
              <a:rPr sz="2800"/>
              <a:t> at every instant of your life.   </a:t>
            </a:r>
            <a:r>
              <a:rPr b="1" sz="2800">
                <a:solidFill>
                  <a:srgbClr val="C0504D"/>
                </a:solidFill>
              </a:rPr>
              <a:t>You do everything</a:t>
            </a:r>
            <a:r>
              <a:rPr sz="2800"/>
              <a:t>, ranging from </a:t>
            </a:r>
            <a:r>
              <a:rPr b="1" i="1" sz="2800">
                <a:solidFill>
                  <a:srgbClr val="C0504D"/>
                </a:solidFill>
              </a:rPr>
              <a:t>actions</a:t>
            </a:r>
            <a:r>
              <a:rPr sz="2800">
                <a:solidFill>
                  <a:srgbClr val="C0504D"/>
                </a:solidFill>
              </a:rPr>
              <a:t> </a:t>
            </a:r>
            <a:r>
              <a:rPr sz="2800"/>
              <a:t>that are </a:t>
            </a:r>
            <a:r>
              <a:rPr sz="2800" u="sng">
                <a:solidFill>
                  <a:srgbClr val="C0504D"/>
                </a:solidFill>
              </a:rPr>
              <a:t>very evil</a:t>
            </a:r>
            <a:r>
              <a:rPr sz="2800">
                <a:solidFill>
                  <a:srgbClr val="C0504D"/>
                </a:solidFill>
              </a:rPr>
              <a:t> </a:t>
            </a:r>
            <a:r>
              <a:rPr sz="2800"/>
              <a:t>to </a:t>
            </a:r>
            <a:r>
              <a:rPr sz="2800" u="sng">
                <a:solidFill>
                  <a:srgbClr val="C0504D"/>
                </a:solidFill>
              </a:rPr>
              <a:t>very good</a:t>
            </a:r>
            <a:r>
              <a:rPr sz="2800"/>
              <a:t>.  And your </a:t>
            </a:r>
            <a:r>
              <a:rPr b="1" i="1" sz="2800">
                <a:solidFill>
                  <a:srgbClr val="C0504D"/>
                </a:solidFill>
              </a:rPr>
              <a:t>faith</a:t>
            </a:r>
            <a:r>
              <a:rPr i="1" sz="2800">
                <a:solidFill>
                  <a:srgbClr val="C0504D"/>
                </a:solidFill>
              </a:rPr>
              <a:t> </a:t>
            </a:r>
            <a:r>
              <a:rPr sz="2800"/>
              <a:t>ranges from </a:t>
            </a:r>
            <a:r>
              <a:rPr sz="2800" u="sng">
                <a:solidFill>
                  <a:srgbClr val="C0504D"/>
                </a:solidFill>
              </a:rPr>
              <a:t>none</a:t>
            </a:r>
            <a:r>
              <a:rPr sz="2800">
                <a:solidFill>
                  <a:srgbClr val="C0504D"/>
                </a:solidFill>
              </a:rPr>
              <a:t> </a:t>
            </a:r>
            <a:r>
              <a:rPr sz="2800"/>
              <a:t>(saying “NO to God” always) to </a:t>
            </a:r>
            <a:r>
              <a:rPr sz="2800" u="sng">
                <a:solidFill>
                  <a:srgbClr val="C0504D"/>
                </a:solidFill>
              </a:rPr>
              <a:t>devout</a:t>
            </a:r>
            <a:r>
              <a:rPr sz="2800"/>
              <a:t> (saying “YES” in all ways).</a:t>
            </a:r>
            <a:br>
              <a:rPr sz="2800"/>
            </a:br>
            <a:r>
              <a:rPr sz="2800"/>
              <a:t>     </a:t>
            </a:r>
            <a:r>
              <a:rPr b="1" sz="2800">
                <a:solidFill>
                  <a:srgbClr val="C0504D"/>
                </a:solidFill>
              </a:rPr>
              <a:t>MWI </a:t>
            </a:r>
            <a:r>
              <a:rPr sz="2800">
                <a:solidFill>
                  <a:srgbClr val="C0504D"/>
                </a:solidFill>
              </a:rPr>
              <a:t>causes</a:t>
            </a:r>
            <a:r>
              <a:rPr b="1" sz="2800">
                <a:solidFill>
                  <a:srgbClr val="C0504D"/>
                </a:solidFill>
              </a:rPr>
              <a:t> a theological problem </a:t>
            </a:r>
            <a:r>
              <a:rPr sz="2800"/>
              <a:t>when we ask</a:t>
            </a:r>
            <a:r>
              <a:rPr b="1" sz="2800"/>
              <a:t> “</a:t>
            </a:r>
            <a:r>
              <a:rPr b="1" sz="2800">
                <a:solidFill>
                  <a:srgbClr val="C0504D"/>
                </a:solidFill>
              </a:rPr>
              <a:t>which ‘you’ will be judged by God</a:t>
            </a:r>
            <a:r>
              <a:rPr b="1" sz="1400">
                <a:solidFill>
                  <a:srgbClr val="C0504D"/>
                </a:solidFill>
              </a:rPr>
              <a:t> </a:t>
            </a:r>
            <a:r>
              <a:rPr b="1" sz="2800">
                <a:solidFill>
                  <a:srgbClr val="C0504D"/>
                </a:solidFill>
              </a:rPr>
              <a:t>?</a:t>
            </a:r>
            <a:r>
              <a:rPr b="1" sz="2800"/>
              <a:t>”</a:t>
            </a:r>
            <a:r>
              <a:rPr sz="2800"/>
              <a:t> based on</a:t>
            </a:r>
            <a:r>
              <a:rPr b="1" sz="2800"/>
              <a:t> </a:t>
            </a:r>
            <a:r>
              <a:rPr b="1" i="1" sz="2800"/>
              <a:t>your faith-and-actions</a:t>
            </a:r>
            <a:r>
              <a:rPr b="1" sz="2800"/>
              <a:t> </a:t>
            </a:r>
            <a:r>
              <a:rPr sz="2800"/>
              <a:t>during </a:t>
            </a:r>
            <a:r>
              <a:rPr b="1" sz="2800">
                <a:solidFill>
                  <a:srgbClr val="C0504D"/>
                </a:solidFill>
              </a:rPr>
              <a:t>your</a:t>
            </a:r>
            <a:r>
              <a:rPr sz="2800">
                <a:solidFill>
                  <a:srgbClr val="C0504D"/>
                </a:solidFill>
              </a:rPr>
              <a:t> life(</a:t>
            </a:r>
            <a:r>
              <a:rPr b="1" sz="2800" u="sng">
                <a:solidFill>
                  <a:srgbClr val="C0504D"/>
                </a:solidFill>
              </a:rPr>
              <a:t>S</a:t>
            </a:r>
            <a:r>
              <a:rPr sz="2800">
                <a:solidFill>
                  <a:srgbClr val="C0504D"/>
                </a:solidFill>
              </a:rPr>
              <a:t>)</a:t>
            </a:r>
            <a:r>
              <a:rPr sz="1000">
                <a:solidFill>
                  <a:srgbClr val="C0504D"/>
                </a:solidFill>
              </a:rPr>
              <a:t> </a:t>
            </a:r>
            <a:r>
              <a:rPr b="1" sz="2800">
                <a:solidFill>
                  <a:srgbClr val="C0504D"/>
                </a:solidFill>
              </a:rPr>
              <a:t>?</a:t>
            </a:r>
          </a:p>
        </p:txBody>
      </p:sp>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Shape 266"/>
          <p:cNvSpPr/>
          <p:nvPr>
            <p:ph type="title"/>
          </p:nvPr>
        </p:nvSpPr>
        <p:spPr>
          <a:xfrm>
            <a:off x="863600" y="503238"/>
            <a:ext cx="7264053" cy="876301"/>
          </a:xfrm>
          <a:prstGeom prst="rect">
            <a:avLst/>
          </a:prstGeom>
        </p:spPr>
        <p:txBody>
          <a:bodyPr/>
          <a:lstStyle/>
          <a:p>
            <a:pPr lvl="0" algn="l" defTabSz="429768">
              <a:defRPr sz="1800"/>
            </a:pPr>
            <a:r>
              <a:rPr sz="3759">
                <a:solidFill>
                  <a:srgbClr val="C0504D"/>
                </a:solidFill>
                <a:latin typeface="Arial Bold"/>
                <a:ea typeface="Arial Bold"/>
                <a:cs typeface="Arial Bold"/>
                <a:sym typeface="Arial Bold"/>
              </a:rPr>
              <a:t>Judging</a:t>
            </a:r>
            <a:r>
              <a:rPr sz="3759">
                <a:latin typeface="Arial Bold"/>
                <a:ea typeface="Arial Bold"/>
                <a:cs typeface="Arial Bold"/>
                <a:sym typeface="Arial Bold"/>
              </a:rPr>
              <a:t> our </a:t>
            </a:r>
            <a:r>
              <a:rPr sz="3759" u="sng">
                <a:solidFill>
                  <a:srgbClr val="C0504D"/>
                </a:solidFill>
                <a:latin typeface="Arial Bold"/>
                <a:ea typeface="Arial Bold"/>
                <a:cs typeface="Arial Bold"/>
                <a:sym typeface="Arial Bold"/>
              </a:rPr>
              <a:t>Faith</a:t>
            </a:r>
            <a:r>
              <a:rPr sz="3759">
                <a:solidFill>
                  <a:srgbClr val="C0504D"/>
                </a:solidFill>
                <a:latin typeface="Arial Bold"/>
                <a:ea typeface="Arial Bold"/>
                <a:cs typeface="Arial Bold"/>
                <a:sym typeface="Arial Bold"/>
              </a:rPr>
              <a:t>-and-</a:t>
            </a:r>
            <a:r>
              <a:rPr sz="3759" u="sng">
                <a:solidFill>
                  <a:srgbClr val="C0504D"/>
                </a:solidFill>
                <a:latin typeface="Arial Bold"/>
                <a:ea typeface="Arial Bold"/>
                <a:cs typeface="Arial Bold"/>
                <a:sym typeface="Arial Bold"/>
              </a:rPr>
              <a:t>Actions</a:t>
            </a:r>
            <a:r>
              <a:rPr sz="3759">
                <a:solidFill>
                  <a:srgbClr val="C0504D"/>
                </a:solidFill>
                <a:latin typeface="Arial Bold"/>
                <a:ea typeface="Arial Bold"/>
                <a:cs typeface="Arial Bold"/>
                <a:sym typeface="Arial Bold"/>
              </a:rPr>
              <a:t>:</a:t>
            </a:r>
          </a:p>
        </p:txBody>
      </p:sp>
      <p:sp>
        <p:nvSpPr>
          <p:cNvPr id="267" name="Shape 267"/>
          <p:cNvSpPr/>
          <p:nvPr>
            <p:ph type="body" idx="1"/>
          </p:nvPr>
        </p:nvSpPr>
        <p:spPr>
          <a:xfrm>
            <a:off x="889000" y="1348884"/>
            <a:ext cx="7655422" cy="5069382"/>
          </a:xfrm>
          <a:prstGeom prst="rect">
            <a:avLst/>
          </a:prstGeom>
        </p:spPr>
        <p:txBody>
          <a:bodyPr/>
          <a:lstStyle/>
          <a:p>
            <a:pPr lvl="0" marL="0" indent="0" defTabSz="443483">
              <a:buSzTx/>
              <a:buNone/>
              <a:defRPr sz="1800"/>
            </a:pPr>
            <a:r>
              <a:rPr sz="2900"/>
              <a:t>     The Bible teaches that God will judge each person by</a:t>
            </a:r>
            <a:r>
              <a:rPr b="1" sz="2900"/>
              <a:t> their </a:t>
            </a:r>
            <a:r>
              <a:rPr b="1" sz="2900" u="sng">
                <a:solidFill>
                  <a:srgbClr val="C0504D"/>
                </a:solidFill>
              </a:rPr>
              <a:t>FAITH</a:t>
            </a:r>
            <a:r>
              <a:rPr b="1" sz="2900"/>
              <a:t> </a:t>
            </a:r>
            <a:r>
              <a:rPr sz="2900"/>
              <a:t>and</a:t>
            </a:r>
            <a:r>
              <a:rPr b="1" sz="2900"/>
              <a:t> their </a:t>
            </a:r>
            <a:r>
              <a:rPr b="1" sz="2900" u="sng">
                <a:solidFill>
                  <a:srgbClr val="C0504D"/>
                </a:solidFill>
              </a:rPr>
              <a:t>ACTIONS</a:t>
            </a:r>
            <a:r>
              <a:rPr sz="2900"/>
              <a:t>.</a:t>
            </a:r>
            <a:endParaRPr sz="2900"/>
          </a:p>
          <a:p>
            <a:pPr lvl="0" marL="0" indent="0" defTabSz="443483">
              <a:buSzTx/>
              <a:buNone/>
              <a:defRPr sz="1800"/>
            </a:pPr>
            <a:r>
              <a:rPr sz="2900"/>
              <a:t>     We can imagine getting a “total Life-Score” from God, based on our </a:t>
            </a:r>
            <a:r>
              <a:rPr b="1" sz="2900"/>
              <a:t>Faith</a:t>
            </a:r>
            <a:r>
              <a:rPr sz="2900"/>
              <a:t> {which is complex, </a:t>
            </a:r>
            <a:r>
              <a:rPr sz="2900" u="sng">
                <a:solidFill>
                  <a:srgbClr val="FF6600"/>
                </a:solidFill>
              </a:rPr>
              <a:t>multi-dimensional</a:t>
            </a:r>
            <a:r>
              <a:rPr sz="2900"/>
              <a:t>} and </a:t>
            </a:r>
            <a:r>
              <a:rPr b="1" sz="2900"/>
              <a:t>Actions</a:t>
            </a:r>
            <a:r>
              <a:rPr sz="2900"/>
              <a:t> {which also are complex and </a:t>
            </a:r>
            <a:r>
              <a:rPr sz="2900" u="sng">
                <a:solidFill>
                  <a:srgbClr val="FF6600"/>
                </a:solidFill>
              </a:rPr>
              <a:t>multi-dimensional</a:t>
            </a:r>
            <a:r>
              <a:rPr sz="2900"/>
              <a:t>}.</a:t>
            </a:r>
            <a:br>
              <a:rPr sz="2900"/>
            </a:br>
            <a:r>
              <a:rPr sz="2900"/>
              <a:t>     A </a:t>
            </a:r>
            <a:r>
              <a:rPr sz="2900" u="sng">
                <a:solidFill>
                  <a:srgbClr val="FF6600"/>
                </a:solidFill>
              </a:rPr>
              <a:t>simplified</a:t>
            </a:r>
            <a:r>
              <a:rPr sz="2900">
                <a:solidFill>
                  <a:srgbClr val="FF6600"/>
                </a:solidFill>
              </a:rPr>
              <a:t> </a:t>
            </a:r>
            <a:r>
              <a:rPr sz="2900" u="sng"/>
              <a:t>graph</a:t>
            </a:r>
            <a:r>
              <a:rPr sz="2900"/>
              <a:t> shows “total </a:t>
            </a:r>
            <a:r>
              <a:rPr b="1" sz="2900">
                <a:solidFill>
                  <a:srgbClr val="C0504D"/>
                </a:solidFill>
              </a:rPr>
              <a:t>FAITH</a:t>
            </a:r>
            <a:r>
              <a:rPr sz="2900">
                <a:solidFill>
                  <a:srgbClr val="C0504D"/>
                </a:solidFill>
              </a:rPr>
              <a:t>-Score</a:t>
            </a:r>
            <a:r>
              <a:rPr sz="2900"/>
              <a:t>” and “total </a:t>
            </a:r>
            <a:r>
              <a:rPr b="1" sz="2900">
                <a:solidFill>
                  <a:srgbClr val="C0504D"/>
                </a:solidFill>
              </a:rPr>
              <a:t>ACTIONS</a:t>
            </a:r>
            <a:r>
              <a:rPr sz="2900">
                <a:solidFill>
                  <a:srgbClr val="C0504D"/>
                </a:solidFill>
              </a:rPr>
              <a:t>-Score</a:t>
            </a:r>
            <a:r>
              <a:rPr sz="2900"/>
              <a:t>” on </a:t>
            </a:r>
            <a:r>
              <a:rPr sz="2900" u="sng">
                <a:solidFill>
                  <a:srgbClr val="FF6600"/>
                </a:solidFill>
              </a:rPr>
              <a:t>one-dimensional </a:t>
            </a:r>
            <a:r>
              <a:rPr sz="2900"/>
              <a:t>axes, with {certainly wrong} </a:t>
            </a:r>
            <a:r>
              <a:rPr sz="2900" u="sng">
                <a:solidFill>
                  <a:srgbClr val="FF6600"/>
                </a:solidFill>
              </a:rPr>
              <a:t>equal weighting</a:t>
            </a:r>
            <a:r>
              <a:rPr sz="2900"/>
              <a:t>.  These combine to get a “total </a:t>
            </a:r>
            <a:r>
              <a:rPr b="1" sz="2900">
                <a:solidFill>
                  <a:srgbClr val="C0504D"/>
                </a:solidFill>
              </a:rPr>
              <a:t>LIFE</a:t>
            </a:r>
            <a:r>
              <a:rPr sz="2900">
                <a:solidFill>
                  <a:srgbClr val="C0504D"/>
                </a:solidFill>
              </a:rPr>
              <a:t>-Score</a:t>
            </a:r>
            <a:r>
              <a:rPr sz="2900"/>
              <a:t>”. </a:t>
            </a:r>
          </a:p>
        </p:txBody>
      </p:sp>
    </p:spTree>
  </p:cSld>
  <p:clrMapOvr>
    <a:masterClrMapping/>
  </p:clrMapOvr>
  <p:transitio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9" name="Shape 269"/>
          <p:cNvSpPr/>
          <p:nvPr>
            <p:ph type="title"/>
          </p:nvPr>
        </p:nvSpPr>
        <p:spPr>
          <a:xfrm>
            <a:off x="430555" y="312738"/>
            <a:ext cx="8352660" cy="762003"/>
          </a:xfrm>
          <a:prstGeom prst="rect">
            <a:avLst/>
          </a:prstGeom>
        </p:spPr>
        <p:txBody>
          <a:bodyPr/>
          <a:lstStyle/>
          <a:p>
            <a:pPr lvl="0" algn="l">
              <a:defRPr sz="1800"/>
            </a:pPr>
            <a:r>
              <a:rPr sz="4000">
                <a:latin typeface="Arial Bold"/>
                <a:ea typeface="Arial Bold"/>
                <a:cs typeface="Arial Bold"/>
                <a:sym typeface="Arial Bold"/>
              </a:rPr>
              <a:t>Scores:</a:t>
            </a:r>
            <a:r>
              <a:rPr sz="2400">
                <a:latin typeface="Arial Bold"/>
                <a:ea typeface="Arial Bold"/>
                <a:cs typeface="Arial Bold"/>
                <a:sym typeface="Arial Bold"/>
              </a:rPr>
              <a:t>  </a:t>
            </a:r>
            <a:r>
              <a:rPr sz="4000">
                <a:solidFill>
                  <a:srgbClr val="C0504D"/>
                </a:solidFill>
                <a:latin typeface="Arial Bold"/>
                <a:ea typeface="Arial Bold"/>
                <a:cs typeface="Arial Bold"/>
                <a:sym typeface="Arial Bold"/>
              </a:rPr>
              <a:t>FAITH</a:t>
            </a:r>
            <a:r>
              <a:rPr sz="3200">
                <a:solidFill>
                  <a:srgbClr val="C0504D"/>
                </a:solidFill>
                <a:latin typeface="Arial Bold"/>
                <a:ea typeface="Arial Bold"/>
                <a:cs typeface="Arial Bold"/>
                <a:sym typeface="Arial Bold"/>
              </a:rPr>
              <a:t> </a:t>
            </a:r>
            <a:r>
              <a:rPr sz="4000">
                <a:solidFill>
                  <a:srgbClr val="C0504D"/>
                </a:solidFill>
                <a:latin typeface="Arial Bold"/>
                <a:ea typeface="Arial Bold"/>
                <a:cs typeface="Arial Bold"/>
                <a:sym typeface="Arial Bold"/>
              </a:rPr>
              <a:t>+</a:t>
            </a:r>
            <a:r>
              <a:rPr sz="3200">
                <a:solidFill>
                  <a:srgbClr val="C0504D"/>
                </a:solidFill>
                <a:latin typeface="Arial Bold"/>
                <a:ea typeface="Arial Bold"/>
                <a:cs typeface="Arial Bold"/>
                <a:sym typeface="Arial Bold"/>
              </a:rPr>
              <a:t> </a:t>
            </a:r>
            <a:r>
              <a:rPr sz="4000">
                <a:solidFill>
                  <a:srgbClr val="C0504D"/>
                </a:solidFill>
                <a:latin typeface="Arial Bold"/>
                <a:ea typeface="Arial Bold"/>
                <a:cs typeface="Arial Bold"/>
                <a:sym typeface="Arial Bold"/>
              </a:rPr>
              <a:t>ACTIONS</a:t>
            </a:r>
            <a:r>
              <a:rPr sz="3200">
                <a:solidFill>
                  <a:srgbClr val="C0504D"/>
                </a:solidFill>
                <a:latin typeface="Arial Bold"/>
                <a:ea typeface="Arial Bold"/>
                <a:cs typeface="Arial Bold"/>
                <a:sym typeface="Arial Bold"/>
              </a:rPr>
              <a:t> </a:t>
            </a:r>
            <a:r>
              <a:rPr sz="4000">
                <a:latin typeface="Arial Bold"/>
                <a:ea typeface="Arial Bold"/>
                <a:cs typeface="Arial Bold"/>
                <a:sym typeface="Arial Bold"/>
              </a:rPr>
              <a:t>= </a:t>
            </a:r>
            <a:r>
              <a:rPr sz="4000">
                <a:solidFill>
                  <a:srgbClr val="C0504D"/>
                </a:solidFill>
                <a:latin typeface="Arial Bold"/>
                <a:ea typeface="Arial Bold"/>
                <a:cs typeface="Arial Bold"/>
                <a:sym typeface="Arial Bold"/>
              </a:rPr>
              <a:t>LIFE</a:t>
            </a:r>
          </a:p>
        </p:txBody>
      </p:sp>
      <p:pic>
        <p:nvPicPr>
          <p:cNvPr id="270" name="image7.gif" descr="fa-nons.gif"/>
          <p:cNvPicPr/>
          <p:nvPr/>
        </p:nvPicPr>
        <p:blipFill>
          <a:blip r:embed="rId2">
            <a:extLst/>
          </a:blip>
          <a:stretch>
            <a:fillRect/>
          </a:stretch>
        </p:blipFill>
        <p:spPr>
          <a:xfrm>
            <a:off x="1778934" y="1128712"/>
            <a:ext cx="5586132" cy="5346702"/>
          </a:xfrm>
          <a:prstGeom prst="rect">
            <a:avLst/>
          </a:prstGeom>
          <a:ln w="12700">
            <a:miter lim="400000"/>
          </a:ln>
        </p:spPr>
      </p:pic>
    </p:spTree>
  </p:cSld>
  <p:clrMapOvr>
    <a:masterClrMapping/>
  </p:clrMapOvr>
  <p:transitio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2" name="Shape 272"/>
          <p:cNvSpPr/>
          <p:nvPr>
            <p:ph type="title"/>
          </p:nvPr>
        </p:nvSpPr>
        <p:spPr>
          <a:xfrm>
            <a:off x="902320" y="681037"/>
            <a:ext cx="7193707" cy="863601"/>
          </a:xfrm>
          <a:prstGeom prst="rect">
            <a:avLst/>
          </a:prstGeom>
        </p:spPr>
        <p:txBody>
          <a:bodyPr/>
          <a:lstStyle/>
          <a:p>
            <a:pPr lvl="0" algn="l" defTabSz="420623">
              <a:defRPr sz="1800"/>
            </a:pPr>
            <a:r>
              <a:rPr sz="3680">
                <a:solidFill>
                  <a:srgbClr val="C0504D"/>
                </a:solidFill>
                <a:latin typeface="Arial Bold"/>
                <a:ea typeface="Arial Bold"/>
                <a:cs typeface="Arial Bold"/>
                <a:sym typeface="Arial Bold"/>
              </a:rPr>
              <a:t>Judging</a:t>
            </a:r>
            <a:r>
              <a:rPr sz="3680">
                <a:latin typeface="Arial Bold"/>
                <a:ea typeface="Arial Bold"/>
                <a:cs typeface="Arial Bold"/>
                <a:sym typeface="Arial Bold"/>
              </a:rPr>
              <a:t> </a:t>
            </a:r>
            <a:r>
              <a:rPr sz="3680">
                <a:latin typeface="Arial"/>
                <a:ea typeface="Arial"/>
                <a:cs typeface="Arial"/>
                <a:sym typeface="Arial"/>
              </a:rPr>
              <a:t>with</a:t>
            </a:r>
            <a:r>
              <a:rPr sz="3680">
                <a:latin typeface="Arial Bold"/>
                <a:ea typeface="Arial Bold"/>
                <a:cs typeface="Arial Bold"/>
                <a:sym typeface="Arial Bold"/>
              </a:rPr>
              <a:t> non-MWI </a:t>
            </a:r>
            <a:r>
              <a:rPr sz="3680">
                <a:latin typeface="Arial"/>
                <a:ea typeface="Arial"/>
                <a:cs typeface="Arial"/>
                <a:sym typeface="Arial"/>
              </a:rPr>
              <a:t>and</a:t>
            </a:r>
            <a:r>
              <a:rPr sz="3680">
                <a:latin typeface="Arial Bold"/>
                <a:ea typeface="Arial Bold"/>
                <a:cs typeface="Arial Bold"/>
                <a:sym typeface="Arial Bold"/>
              </a:rPr>
              <a:t> MWI: </a:t>
            </a:r>
          </a:p>
        </p:txBody>
      </p:sp>
      <p:sp>
        <p:nvSpPr>
          <p:cNvPr id="273" name="Shape 273"/>
          <p:cNvSpPr/>
          <p:nvPr>
            <p:ph type="body" idx="1"/>
          </p:nvPr>
        </p:nvSpPr>
        <p:spPr>
          <a:xfrm>
            <a:off x="902320" y="1422967"/>
            <a:ext cx="7339360" cy="5371027"/>
          </a:xfrm>
          <a:prstGeom prst="rect">
            <a:avLst/>
          </a:prstGeom>
        </p:spPr>
        <p:txBody>
          <a:bodyPr/>
          <a:lstStyle/>
          <a:p>
            <a:pPr lvl="0" marL="0" indent="0">
              <a:buSzTx/>
              <a:buNone/>
              <a:defRPr sz="1800"/>
            </a:pPr>
            <a:r>
              <a:rPr sz="2800"/>
              <a:t>     As explained earlier,</a:t>
            </a:r>
            <a:br>
              <a:rPr sz="2800"/>
            </a:br>
            <a:r>
              <a:rPr sz="2800"/>
              <a:t>     </a:t>
            </a:r>
            <a:r>
              <a:rPr b="1" sz="2800"/>
              <a:t>MWI </a:t>
            </a:r>
            <a:r>
              <a:rPr sz="2800"/>
              <a:t>causes a</a:t>
            </a:r>
            <a:r>
              <a:rPr b="1" sz="2800"/>
              <a:t> </a:t>
            </a:r>
            <a:r>
              <a:rPr b="1" sz="2800" u="sng">
                <a:solidFill>
                  <a:srgbClr val="C0504D"/>
                </a:solidFill>
              </a:rPr>
              <a:t>theological problem</a:t>
            </a:r>
            <a:r>
              <a:rPr b="1" sz="2800"/>
              <a:t> </a:t>
            </a:r>
            <a:r>
              <a:rPr sz="2800"/>
              <a:t>when we ask</a:t>
            </a:r>
            <a:r>
              <a:rPr b="1" sz="2800"/>
              <a:t> “</a:t>
            </a:r>
            <a:r>
              <a:rPr b="1" sz="2800">
                <a:solidFill>
                  <a:srgbClr val="C0504D"/>
                </a:solidFill>
              </a:rPr>
              <a:t>which ‘you’ will be judged by God</a:t>
            </a:r>
            <a:r>
              <a:rPr b="1" sz="1200">
                <a:solidFill>
                  <a:srgbClr val="C0504D"/>
                </a:solidFill>
              </a:rPr>
              <a:t> </a:t>
            </a:r>
            <a:r>
              <a:rPr b="1" sz="2800">
                <a:solidFill>
                  <a:srgbClr val="C0504D"/>
                </a:solidFill>
              </a:rPr>
              <a:t>?</a:t>
            </a:r>
            <a:r>
              <a:rPr b="1" sz="2800"/>
              <a:t>”</a:t>
            </a:r>
            <a:r>
              <a:rPr sz="2800"/>
              <a:t> based on </a:t>
            </a:r>
            <a:r>
              <a:rPr b="1" i="1" sz="2800"/>
              <a:t>your</a:t>
            </a:r>
            <a:r>
              <a:rPr i="1" sz="2800"/>
              <a:t> faith-and-actions</a:t>
            </a:r>
            <a:r>
              <a:rPr sz="2800"/>
              <a:t> during </a:t>
            </a:r>
            <a:r>
              <a:rPr b="1" i="1" sz="2800"/>
              <a:t>your</a:t>
            </a:r>
            <a:r>
              <a:rPr i="1" sz="2800"/>
              <a:t> life(s).</a:t>
            </a:r>
            <a:r>
              <a:rPr sz="2800"/>
              <a:t> </a:t>
            </a:r>
            <a:endParaRPr sz="2800"/>
          </a:p>
          <a:p>
            <a:pPr lvl="0" marL="0" indent="0">
              <a:buSzTx/>
              <a:buNone/>
              <a:defRPr sz="1800"/>
            </a:pPr>
            <a:r>
              <a:rPr sz="2800"/>
              <a:t>     Why?   </a:t>
            </a:r>
            <a:r>
              <a:rPr sz="2800" u="sng"/>
              <a:t>As shown in</a:t>
            </a:r>
            <a:r>
              <a:rPr sz="2800"/>
              <a:t> </a:t>
            </a:r>
            <a:r>
              <a:rPr sz="2800" u="sng">
                <a:solidFill>
                  <a:srgbClr val="C0504D"/>
                </a:solidFill>
              </a:rPr>
              <a:t>the next two slides</a:t>
            </a:r>
            <a:r>
              <a:rPr sz="800"/>
              <a:t> </a:t>
            </a:r>
            <a:r>
              <a:rPr sz="2800"/>
              <a:t>,</a:t>
            </a:r>
            <a:br>
              <a:rPr sz="2800"/>
            </a:br>
            <a:r>
              <a:rPr sz="2800"/>
              <a:t>  • in a normal</a:t>
            </a:r>
            <a:r>
              <a:rPr b="1" sz="2800"/>
              <a:t> </a:t>
            </a:r>
            <a:r>
              <a:rPr b="1" sz="2800" u="sng">
                <a:solidFill>
                  <a:srgbClr val="C0504D"/>
                </a:solidFill>
              </a:rPr>
              <a:t>non-MWI</a:t>
            </a:r>
            <a:r>
              <a:rPr b="1" sz="2800">
                <a:solidFill>
                  <a:srgbClr val="C0504D"/>
                </a:solidFill>
              </a:rPr>
              <a:t> universe</a:t>
            </a:r>
            <a:r>
              <a:rPr sz="2800"/>
              <a:t>, each person can get </a:t>
            </a:r>
            <a:r>
              <a:rPr b="1" sz="2800" u="sng">
                <a:solidFill>
                  <a:srgbClr val="C0504D"/>
                </a:solidFill>
              </a:rPr>
              <a:t>ONE</a:t>
            </a:r>
            <a:r>
              <a:rPr b="1" sz="2800">
                <a:solidFill>
                  <a:srgbClr val="C0504D"/>
                </a:solidFill>
              </a:rPr>
              <a:t> “Life-Score”</a:t>
            </a:r>
            <a:r>
              <a:rPr sz="2800"/>
              <a:t> from God, which is </a:t>
            </a:r>
            <a:r>
              <a:rPr sz="2800" u="sng"/>
              <a:t>consistent with the way we view life</a:t>
            </a:r>
            <a:r>
              <a:rPr sz="2800"/>
              <a:t>.   But…</a:t>
            </a:r>
            <a:br>
              <a:rPr sz="2800"/>
            </a:br>
            <a:r>
              <a:rPr sz="2800"/>
              <a:t>  • in an</a:t>
            </a:r>
            <a:r>
              <a:rPr b="1" sz="2800">
                <a:solidFill>
                  <a:srgbClr val="C0504D"/>
                </a:solidFill>
              </a:rPr>
              <a:t> </a:t>
            </a:r>
            <a:r>
              <a:rPr b="1" sz="2800" u="sng">
                <a:solidFill>
                  <a:srgbClr val="C0504D"/>
                </a:solidFill>
              </a:rPr>
              <a:t>MWI</a:t>
            </a:r>
            <a:r>
              <a:rPr b="1" sz="2800">
                <a:solidFill>
                  <a:srgbClr val="C0504D"/>
                </a:solidFill>
              </a:rPr>
              <a:t>-universe</a:t>
            </a:r>
            <a:r>
              <a:rPr sz="2800"/>
              <a:t>, each person would get</a:t>
            </a:r>
            <a:br>
              <a:rPr sz="2800"/>
            </a:br>
            <a:r>
              <a:rPr b="1" sz="2800" u="sng">
                <a:solidFill>
                  <a:srgbClr val="C0504D"/>
                </a:solidFill>
              </a:rPr>
              <a:t>ALL</a:t>
            </a:r>
            <a:r>
              <a:rPr b="1" sz="2800">
                <a:solidFill>
                  <a:srgbClr val="C0504D"/>
                </a:solidFill>
              </a:rPr>
              <a:t> “Life-Scores”</a:t>
            </a:r>
            <a:r>
              <a:rPr sz="2800"/>
              <a:t> from God.    (</a:t>
            </a:r>
            <a:r>
              <a:rPr sz="1200"/>
              <a:t> </a:t>
            </a:r>
            <a:r>
              <a:rPr sz="2800" u="sng"/>
              <a:t>seems strange</a:t>
            </a:r>
            <a:r>
              <a:rPr sz="2800"/>
              <a:t>!</a:t>
            </a:r>
            <a:r>
              <a:rPr sz="1200"/>
              <a:t> </a:t>
            </a:r>
            <a:r>
              <a:rPr sz="2800"/>
              <a:t>)</a:t>
            </a:r>
          </a:p>
        </p:txBody>
      </p:sp>
    </p:spTree>
  </p:cSld>
  <p:clrMapOvr>
    <a:masterClrMapping/>
  </p:clrMapOvr>
  <p:transitio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Shape 275"/>
          <p:cNvSpPr/>
          <p:nvPr>
            <p:ph type="title"/>
          </p:nvPr>
        </p:nvSpPr>
        <p:spPr>
          <a:xfrm>
            <a:off x="457200" y="274638"/>
            <a:ext cx="8229600" cy="609603"/>
          </a:xfrm>
          <a:prstGeom prst="rect">
            <a:avLst/>
          </a:prstGeom>
        </p:spPr>
        <p:txBody>
          <a:bodyPr/>
          <a:lstStyle/>
          <a:p>
            <a:pPr lvl="0">
              <a:defRPr sz="1800"/>
            </a:pPr>
            <a:r>
              <a:rPr b="1" sz="3200"/>
              <a:t>if </a:t>
            </a:r>
            <a:r>
              <a:rPr b="1" sz="3200">
                <a:solidFill>
                  <a:srgbClr val="C0504D"/>
                </a:solidFill>
              </a:rPr>
              <a:t>non-MWI</a:t>
            </a:r>
            <a:r>
              <a:rPr b="1" sz="2000">
                <a:solidFill>
                  <a:srgbClr val="C0504D"/>
                </a:solidFill>
              </a:rPr>
              <a:t> </a:t>
            </a:r>
            <a:r>
              <a:rPr b="1" sz="3200"/>
              <a:t>, then each person could get </a:t>
            </a:r>
          </a:p>
        </p:txBody>
      </p:sp>
      <p:sp>
        <p:nvSpPr>
          <p:cNvPr id="276" name="Shape 276"/>
          <p:cNvSpPr/>
          <p:nvPr>
            <p:ph type="body" idx="1"/>
          </p:nvPr>
        </p:nvSpPr>
        <p:spPr>
          <a:xfrm>
            <a:off x="457200" y="794282"/>
            <a:ext cx="8317132" cy="5433483"/>
          </a:xfrm>
          <a:prstGeom prst="rect">
            <a:avLst/>
          </a:prstGeom>
        </p:spPr>
        <p:txBody>
          <a:bodyPr/>
          <a:lstStyle/>
          <a:p>
            <a:pPr lvl="0" marL="0" indent="0" algn="ctr">
              <a:buSzTx/>
              <a:buNone/>
              <a:defRPr sz="1800"/>
            </a:pPr>
            <a:r>
              <a:rPr b="1" sz="3200" u="sng">
                <a:solidFill>
                  <a:srgbClr val="C0504D"/>
                </a:solidFill>
              </a:rPr>
              <a:t>ONE</a:t>
            </a:r>
            <a:r>
              <a:rPr b="1" sz="3200"/>
              <a:t> “LIFE-score”</a:t>
            </a:r>
            <a:r>
              <a:rPr sz="3200"/>
              <a:t> for</a:t>
            </a:r>
            <a:r>
              <a:rPr b="1" sz="3200"/>
              <a:t> FAITH-and-ACTIONS:</a:t>
            </a:r>
          </a:p>
        </p:txBody>
      </p:sp>
      <p:pic>
        <p:nvPicPr>
          <p:cNvPr id="277" name="image8.gif" descr="fa-non.gif"/>
          <p:cNvPicPr/>
          <p:nvPr/>
        </p:nvPicPr>
        <p:blipFill>
          <a:blip r:embed="rId2">
            <a:extLst/>
          </a:blip>
          <a:stretch>
            <a:fillRect/>
          </a:stretch>
        </p:blipFill>
        <p:spPr>
          <a:xfrm>
            <a:off x="2091950" y="1497177"/>
            <a:ext cx="5206271" cy="4983144"/>
          </a:xfrm>
          <a:prstGeom prst="rect">
            <a:avLst/>
          </a:prstGeom>
          <a:ln w="12700">
            <a:miter lim="400000"/>
          </a:ln>
        </p:spPr>
      </p:pic>
    </p:spTree>
  </p:cSld>
  <p:clrMapOvr>
    <a:masterClrMapping/>
  </p:clrMapOvr>
  <p:transitio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9" name="Shape 279"/>
          <p:cNvSpPr/>
          <p:nvPr>
            <p:ph type="title"/>
          </p:nvPr>
        </p:nvSpPr>
        <p:spPr>
          <a:xfrm>
            <a:off x="457200" y="274638"/>
            <a:ext cx="8229600" cy="647703"/>
          </a:xfrm>
          <a:prstGeom prst="rect">
            <a:avLst/>
          </a:prstGeom>
        </p:spPr>
        <p:txBody>
          <a:bodyPr/>
          <a:lstStyle/>
          <a:p>
            <a:pPr lvl="0">
              <a:defRPr sz="1800"/>
            </a:pPr>
            <a:r>
              <a:rPr b="1" sz="3200"/>
              <a:t>if </a:t>
            </a:r>
            <a:r>
              <a:rPr b="1" sz="3200">
                <a:solidFill>
                  <a:srgbClr val="C0504D"/>
                </a:solidFill>
              </a:rPr>
              <a:t>MWI</a:t>
            </a:r>
            <a:r>
              <a:rPr b="1" sz="2000">
                <a:solidFill>
                  <a:srgbClr val="C0504D"/>
                </a:solidFill>
              </a:rPr>
              <a:t> </a:t>
            </a:r>
            <a:r>
              <a:rPr b="1" sz="3200"/>
              <a:t>, then each person should get</a:t>
            </a:r>
          </a:p>
        </p:txBody>
      </p:sp>
      <p:sp>
        <p:nvSpPr>
          <p:cNvPr id="280" name="Shape 280"/>
          <p:cNvSpPr/>
          <p:nvPr>
            <p:ph type="body" idx="1"/>
          </p:nvPr>
        </p:nvSpPr>
        <p:spPr>
          <a:xfrm>
            <a:off x="457200" y="806982"/>
            <a:ext cx="8317132" cy="5433483"/>
          </a:xfrm>
          <a:prstGeom prst="rect">
            <a:avLst/>
          </a:prstGeom>
        </p:spPr>
        <p:txBody>
          <a:bodyPr/>
          <a:lstStyle/>
          <a:p>
            <a:pPr lvl="0" marL="0" indent="0" algn="ctr">
              <a:buSzTx/>
              <a:buNone/>
              <a:defRPr sz="1800"/>
            </a:pPr>
            <a:r>
              <a:rPr b="1" sz="3200" u="sng">
                <a:solidFill>
                  <a:srgbClr val="C0504D"/>
                </a:solidFill>
              </a:rPr>
              <a:t>ALL</a:t>
            </a:r>
            <a:r>
              <a:rPr b="1" sz="3200">
                <a:solidFill>
                  <a:srgbClr val="C0504D"/>
                </a:solidFill>
              </a:rPr>
              <a:t> </a:t>
            </a:r>
            <a:r>
              <a:rPr b="1" sz="3200"/>
              <a:t>“LIFE-scores”</a:t>
            </a:r>
            <a:r>
              <a:rPr sz="3200"/>
              <a:t> for</a:t>
            </a:r>
            <a:r>
              <a:rPr b="1" sz="3200"/>
              <a:t> FAITH-and-ACTIONS:</a:t>
            </a:r>
          </a:p>
        </p:txBody>
      </p:sp>
      <p:pic>
        <p:nvPicPr>
          <p:cNvPr id="281" name="image9.gif" descr="fa-mwi.gif"/>
          <p:cNvPicPr/>
          <p:nvPr/>
        </p:nvPicPr>
        <p:blipFill>
          <a:blip r:embed="rId2">
            <a:extLst/>
          </a:blip>
          <a:stretch>
            <a:fillRect/>
          </a:stretch>
        </p:blipFill>
        <p:spPr>
          <a:xfrm>
            <a:off x="2100832" y="1437495"/>
            <a:ext cx="5243675" cy="5018948"/>
          </a:xfrm>
          <a:prstGeom prst="rect">
            <a:avLst/>
          </a:prstGeom>
          <a:ln w="12700">
            <a:miter lim="400000"/>
          </a:ln>
        </p:spPr>
      </p:pic>
      <p:pic>
        <p:nvPicPr>
          <p:cNvPr id="282" name="image10.gif" descr="fa-mwi.gif"/>
          <p:cNvPicPr/>
          <p:nvPr/>
        </p:nvPicPr>
        <p:blipFill>
          <a:blip r:embed="rId3">
            <a:extLst/>
          </a:blip>
          <a:stretch>
            <a:fillRect/>
          </a:stretch>
        </p:blipFill>
        <p:spPr>
          <a:xfrm>
            <a:off x="2100831" y="1513695"/>
            <a:ext cx="5243675" cy="5018948"/>
          </a:xfrm>
          <a:prstGeom prst="rect">
            <a:avLst/>
          </a:prstGeom>
          <a:ln w="12700">
            <a:miter lim="400000"/>
          </a:ln>
        </p:spPr>
      </p:pic>
    </p:spTree>
  </p:cSld>
  <p:clrMapOvr>
    <a:masterClrMapping/>
  </p:clrMapOvr>
  <p:transitio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4" name="Shape 284"/>
          <p:cNvSpPr/>
          <p:nvPr>
            <p:ph type="title"/>
          </p:nvPr>
        </p:nvSpPr>
        <p:spPr>
          <a:xfrm>
            <a:off x="774700" y="452437"/>
            <a:ext cx="7254280" cy="800103"/>
          </a:xfrm>
          <a:prstGeom prst="rect">
            <a:avLst/>
          </a:prstGeom>
        </p:spPr>
        <p:txBody>
          <a:bodyPr/>
          <a:lstStyle/>
          <a:p>
            <a:pPr lvl="0" algn="l" defTabSz="416052">
              <a:defRPr sz="1800"/>
            </a:pPr>
            <a:r>
              <a:rPr sz="3640">
                <a:latin typeface="Arial Bold"/>
                <a:ea typeface="Arial Bold"/>
                <a:cs typeface="Arial Bold"/>
                <a:sym typeface="Arial Bold"/>
              </a:rPr>
              <a:t>MWI  -  </a:t>
            </a:r>
            <a:r>
              <a:rPr sz="3640" u="sng">
                <a:solidFill>
                  <a:srgbClr val="31859C"/>
                </a:solidFill>
                <a:latin typeface="Arial Bold"/>
                <a:ea typeface="Arial Bold"/>
                <a:cs typeface="Arial Bold"/>
                <a:sym typeface="Arial Bold"/>
              </a:rPr>
              <a:t>Psychological Influences</a:t>
            </a:r>
          </a:p>
        </p:txBody>
      </p:sp>
      <p:sp>
        <p:nvSpPr>
          <p:cNvPr id="285" name="Shape 285"/>
          <p:cNvSpPr/>
          <p:nvPr>
            <p:ph type="body" idx="1"/>
          </p:nvPr>
        </p:nvSpPr>
        <p:spPr>
          <a:xfrm>
            <a:off x="781904" y="1259114"/>
            <a:ext cx="7580192" cy="5146450"/>
          </a:xfrm>
          <a:prstGeom prst="rect">
            <a:avLst/>
          </a:prstGeom>
        </p:spPr>
        <p:txBody>
          <a:bodyPr/>
          <a:lstStyle/>
          <a:p>
            <a:pPr lvl="0" marL="0" indent="0">
              <a:buSzTx/>
              <a:buNone/>
              <a:defRPr sz="1800"/>
            </a:pPr>
            <a:r>
              <a:rPr sz="2900"/>
              <a:t>     Asking “in an MWI-Universe, which ‘you’ will be judged?” is a</a:t>
            </a:r>
            <a:r>
              <a:rPr sz="2900">
                <a:solidFill>
                  <a:srgbClr val="C0504D"/>
                </a:solidFill>
              </a:rPr>
              <a:t> </a:t>
            </a:r>
            <a:r>
              <a:rPr b="1" sz="2900">
                <a:solidFill>
                  <a:srgbClr val="C0504D"/>
                </a:solidFill>
              </a:rPr>
              <a:t>theological problem </a:t>
            </a:r>
            <a:r>
              <a:rPr sz="2900">
                <a:solidFill>
                  <a:srgbClr val="C0504D"/>
                </a:solidFill>
              </a:rPr>
              <a:t>for a theist</a:t>
            </a:r>
            <a:r>
              <a:rPr sz="2900"/>
              <a:t> (Judeo-Christian or Moslem) so it can become a </a:t>
            </a:r>
            <a:r>
              <a:rPr b="1" sz="2900" u="sng">
                <a:solidFill>
                  <a:srgbClr val="C0504D"/>
                </a:solidFill>
              </a:rPr>
              <a:t>religious </a:t>
            </a:r>
            <a:r>
              <a:rPr sz="2900" u="sng">
                <a:solidFill>
                  <a:srgbClr val="C0504D"/>
                </a:solidFill>
              </a:rPr>
              <a:t>reason</a:t>
            </a:r>
            <a:r>
              <a:rPr b="1" sz="2900">
                <a:solidFill>
                  <a:srgbClr val="C0504D"/>
                </a:solidFill>
              </a:rPr>
              <a:t> </a:t>
            </a:r>
            <a:r>
              <a:rPr sz="2900">
                <a:solidFill>
                  <a:srgbClr val="C0504D"/>
                </a:solidFill>
              </a:rPr>
              <a:t>to </a:t>
            </a:r>
            <a:r>
              <a:rPr b="1" i="1" sz="2900">
                <a:solidFill>
                  <a:srgbClr val="C0504D"/>
                </a:solidFill>
              </a:rPr>
              <a:t>reject MWI </a:t>
            </a:r>
            <a:r>
              <a:rPr sz="2900"/>
              <a:t>because it’s </a:t>
            </a:r>
            <a:br>
              <a:rPr sz="2900"/>
            </a:br>
            <a:r>
              <a:rPr sz="2900"/>
              <a:t>non-useful psychologically/sociologically. </a:t>
            </a:r>
            <a:br>
              <a:rPr sz="2900"/>
            </a:br>
            <a:r>
              <a:rPr sz="2900"/>
              <a:t>     But for a non-theist this is not a problem, and it could be a</a:t>
            </a:r>
            <a:r>
              <a:rPr b="1" sz="2900"/>
              <a:t> </a:t>
            </a:r>
            <a:r>
              <a:rPr b="1" sz="2900" u="sng">
                <a:solidFill>
                  <a:srgbClr val="C0504D"/>
                </a:solidFill>
              </a:rPr>
              <a:t>religious </a:t>
            </a:r>
            <a:r>
              <a:rPr sz="2900" u="sng">
                <a:solidFill>
                  <a:srgbClr val="C0504D"/>
                </a:solidFill>
              </a:rPr>
              <a:t>reason</a:t>
            </a:r>
            <a:r>
              <a:rPr b="1" sz="2900">
                <a:solidFill>
                  <a:srgbClr val="C0504D"/>
                </a:solidFill>
              </a:rPr>
              <a:t> </a:t>
            </a:r>
            <a:r>
              <a:rPr sz="2900">
                <a:solidFill>
                  <a:srgbClr val="C0504D"/>
                </a:solidFill>
              </a:rPr>
              <a:t>to </a:t>
            </a:r>
            <a:r>
              <a:rPr b="1" i="1" sz="2900">
                <a:solidFill>
                  <a:srgbClr val="C0504D"/>
                </a:solidFill>
              </a:rPr>
              <a:t>accept MWI</a:t>
            </a:r>
            <a:r>
              <a:rPr i="1" sz="2900"/>
              <a:t>.</a:t>
            </a:r>
            <a:endParaRPr i="1" sz="2900"/>
          </a:p>
          <a:p>
            <a:pPr lvl="0" marL="0" indent="0">
              <a:buSzTx/>
              <a:buNone/>
              <a:defRPr sz="1800"/>
            </a:pPr>
            <a:endParaRPr i="1" sz="1200"/>
          </a:p>
          <a:p>
            <a:pPr lvl="0" marL="0" indent="0">
              <a:buSzTx/>
              <a:buNone/>
              <a:defRPr sz="1800"/>
            </a:pPr>
            <a:endParaRPr i="1" sz="1200"/>
          </a:p>
          <a:p>
            <a:pPr lvl="0" marL="0" indent="0">
              <a:buSzTx/>
              <a:buNone/>
              <a:defRPr sz="1800"/>
            </a:pPr>
            <a:r>
              <a:rPr sz="2100"/>
              <a:t>     MWI also increases the number of universe-actualizations,</a:t>
            </a:r>
            <a:br>
              <a:rPr sz="2100"/>
            </a:br>
            <a:r>
              <a:rPr sz="2100"/>
              <a:t>which is a factor when evaluating claims for a</a:t>
            </a:r>
            <a:r>
              <a:rPr b="1" sz="2100"/>
              <a:t> Divine Designing </a:t>
            </a:r>
            <a:br>
              <a:rPr b="1" sz="2100"/>
            </a:br>
            <a:r>
              <a:rPr b="1" sz="2100"/>
              <a:t>of Nature</a:t>
            </a:r>
            <a:r>
              <a:rPr i="1" sz="2100"/>
              <a:t>.   </a:t>
            </a:r>
            <a:r>
              <a:rPr sz="2100"/>
              <a:t>This is an </a:t>
            </a:r>
            <a:r>
              <a:rPr b="1" sz="2100" u="sng">
                <a:solidFill>
                  <a:srgbClr val="C0504D"/>
                </a:solidFill>
              </a:rPr>
              <a:t>apologetics </a:t>
            </a:r>
            <a:r>
              <a:rPr sz="2100" u="sng">
                <a:solidFill>
                  <a:srgbClr val="C0504D"/>
                </a:solidFill>
              </a:rPr>
              <a:t>reason</a:t>
            </a:r>
            <a:r>
              <a:rPr sz="2100">
                <a:solidFill>
                  <a:srgbClr val="C0504D"/>
                </a:solidFill>
              </a:rPr>
              <a:t> </a:t>
            </a:r>
            <a:r>
              <a:rPr sz="2100"/>
              <a:t>to </a:t>
            </a:r>
            <a:r>
              <a:rPr b="1" i="1" sz="2100">
                <a:solidFill>
                  <a:srgbClr val="C0504D"/>
                </a:solidFill>
              </a:rPr>
              <a:t>reject</a:t>
            </a:r>
            <a:r>
              <a:rPr sz="2100">
                <a:solidFill>
                  <a:srgbClr val="C0504D"/>
                </a:solidFill>
              </a:rPr>
              <a:t> </a:t>
            </a:r>
            <a:r>
              <a:rPr sz="2100"/>
              <a:t>or </a:t>
            </a:r>
            <a:r>
              <a:rPr b="1" i="1" sz="2100">
                <a:solidFill>
                  <a:srgbClr val="C0504D"/>
                </a:solidFill>
              </a:rPr>
              <a:t>accept</a:t>
            </a:r>
            <a:r>
              <a:rPr sz="2100">
                <a:solidFill>
                  <a:srgbClr val="C0504D"/>
                </a:solidFill>
              </a:rPr>
              <a:t> </a:t>
            </a:r>
            <a:r>
              <a:rPr sz="2100"/>
              <a:t>MWI</a:t>
            </a:r>
            <a:r>
              <a:rPr i="1" sz="2100"/>
              <a:t>.</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xfrm>
            <a:off x="453570" y="392562"/>
            <a:ext cx="8400144" cy="632508"/>
          </a:xfrm>
          <a:prstGeom prst="rect">
            <a:avLst/>
          </a:prstGeom>
        </p:spPr>
        <p:txBody>
          <a:bodyPr/>
          <a:lstStyle/>
          <a:p>
            <a:pPr lvl="0" algn="l" defTabSz="448055">
              <a:defRPr sz="1800"/>
            </a:pPr>
            <a:r>
              <a:rPr sz="3900" u="sng">
                <a:latin typeface="Arial Bold"/>
                <a:ea typeface="Arial Bold"/>
                <a:cs typeface="Arial Bold"/>
                <a:sym typeface="Arial Bold"/>
              </a:rPr>
              <a:t>Problem-Solving</a:t>
            </a:r>
            <a:r>
              <a:rPr sz="3900">
                <a:latin typeface="Arial Bold"/>
                <a:ea typeface="Arial Bold"/>
                <a:cs typeface="Arial Bold"/>
                <a:sym typeface="Arial Bold"/>
              </a:rPr>
              <a:t> Process:</a:t>
            </a:r>
          </a:p>
        </p:txBody>
      </p:sp>
      <p:sp>
        <p:nvSpPr>
          <p:cNvPr id="150" name="Shape 150"/>
          <p:cNvSpPr/>
          <p:nvPr>
            <p:ph type="body" idx="1"/>
          </p:nvPr>
        </p:nvSpPr>
        <p:spPr>
          <a:xfrm>
            <a:off x="520699" y="1106714"/>
            <a:ext cx="8314871" cy="5019450"/>
          </a:xfrm>
          <a:prstGeom prst="rect">
            <a:avLst/>
          </a:prstGeom>
        </p:spPr>
        <p:txBody>
          <a:bodyPr/>
          <a:lstStyle/>
          <a:p>
            <a:pPr lvl="0" marL="0" indent="0" defTabSz="406908">
              <a:spcBef>
                <a:spcPts val="600"/>
              </a:spcBef>
              <a:buSzTx/>
              <a:buNone/>
              <a:defRPr sz="1800"/>
            </a:pPr>
            <a:r>
              <a:rPr b="1" sz="2800" u="sng"/>
              <a:t>…ACTIVITIES</a:t>
            </a:r>
            <a:r>
              <a:rPr sz="2800"/>
              <a:t> + </a:t>
            </a:r>
            <a:r>
              <a:rPr b="1" sz="2800" u="sng">
                <a:solidFill>
                  <a:srgbClr val="C0504D"/>
                </a:solidFill>
              </a:rPr>
              <a:t>problem-solving</a:t>
            </a:r>
            <a:r>
              <a:rPr b="1" sz="2800">
                <a:solidFill>
                  <a:srgbClr val="C0504D"/>
                </a:solidFill>
              </a:rPr>
              <a:t> </a:t>
            </a:r>
            <a:r>
              <a:rPr b="1" sz="2800" u="sng">
                <a:solidFill>
                  <a:srgbClr val="31859C"/>
                </a:solidFill>
              </a:rPr>
              <a:t>Design Thinking</a:t>
            </a:r>
            <a:r>
              <a:rPr b="1" sz="1000">
                <a:solidFill>
                  <a:srgbClr val="31859C"/>
                </a:solidFill>
              </a:rPr>
              <a:t> </a:t>
            </a:r>
            <a:r>
              <a:rPr sz="2800">
                <a:solidFill>
                  <a:srgbClr val="31859C"/>
                </a:solidFill>
              </a:rPr>
              <a:t>, </a:t>
            </a:r>
            <a:br>
              <a:rPr sz="2800">
                <a:solidFill>
                  <a:srgbClr val="31859C"/>
                </a:solidFill>
              </a:rPr>
            </a:br>
            <a:r>
              <a:rPr sz="2800">
                <a:solidFill>
                  <a:srgbClr val="31859C"/>
                </a:solidFill>
              </a:rPr>
              <a:t>as in a model of</a:t>
            </a:r>
            <a:r>
              <a:rPr b="1" sz="2800">
                <a:solidFill>
                  <a:srgbClr val="31859C"/>
                </a:solidFill>
              </a:rPr>
              <a:t> </a:t>
            </a:r>
            <a:r>
              <a:rPr b="1" sz="2800">
                <a:solidFill>
                  <a:srgbClr val="C0504D"/>
                </a:solidFill>
              </a:rPr>
              <a:t>Design</a:t>
            </a:r>
            <a:r>
              <a:rPr b="1" sz="2100">
                <a:solidFill>
                  <a:srgbClr val="C0504D"/>
                </a:solidFill>
              </a:rPr>
              <a:t> </a:t>
            </a:r>
            <a:r>
              <a:rPr b="1" sz="2800">
                <a:solidFill>
                  <a:srgbClr val="C0504D"/>
                </a:solidFill>
              </a:rPr>
              <a:t>Process </a:t>
            </a:r>
            <a:r>
              <a:rPr sz="2800">
                <a:solidFill>
                  <a:srgbClr val="31859C"/>
                </a:solidFill>
              </a:rPr>
              <a:t>that’s an extension </a:t>
            </a:r>
            <a:br>
              <a:rPr sz="2800">
                <a:solidFill>
                  <a:srgbClr val="31859C"/>
                </a:solidFill>
              </a:rPr>
            </a:br>
            <a:r>
              <a:rPr sz="2800">
                <a:solidFill>
                  <a:srgbClr val="31859C"/>
                </a:solidFill>
              </a:rPr>
              <a:t>of my PhD work about</a:t>
            </a:r>
            <a:r>
              <a:rPr b="1" sz="2800">
                <a:solidFill>
                  <a:srgbClr val="31859C"/>
                </a:solidFill>
              </a:rPr>
              <a:t> </a:t>
            </a:r>
            <a:r>
              <a:rPr b="1" sz="2800">
                <a:solidFill>
                  <a:srgbClr val="C0504D"/>
                </a:solidFill>
              </a:rPr>
              <a:t>Scientific Method</a:t>
            </a:r>
            <a:r>
              <a:rPr sz="2800">
                <a:solidFill>
                  <a:srgbClr val="31859C"/>
                </a:solidFill>
              </a:rPr>
              <a:t>.</a:t>
            </a:r>
            <a:endParaRPr b="1" sz="2800" u="sng">
              <a:solidFill>
                <a:srgbClr val="31859C"/>
              </a:solidFill>
            </a:endParaRPr>
          </a:p>
          <a:p>
            <a:pPr lvl="0" marL="0" indent="0" defTabSz="406908">
              <a:spcBef>
                <a:spcPts val="600"/>
              </a:spcBef>
              <a:buSzTx/>
              <a:buNone/>
              <a:defRPr sz="1800"/>
            </a:pPr>
            <a:r>
              <a:rPr sz="2800"/>
              <a:t>     Partly because of my studies-of-science in History of Science, </a:t>
            </a:r>
            <a:r>
              <a:rPr sz="2800" u="sng"/>
              <a:t>Integrated</a:t>
            </a:r>
            <a:r>
              <a:rPr b="1" sz="2800" u="sng"/>
              <a:t> Scientific Method</a:t>
            </a:r>
            <a:r>
              <a:rPr b="1" sz="2800"/>
              <a:t> </a:t>
            </a:r>
            <a:r>
              <a:rPr sz="2800"/>
              <a:t>(my model) has </a:t>
            </a:r>
            <a:br>
              <a:rPr sz="2800"/>
            </a:br>
            <a:r>
              <a:rPr sz="2800">
                <a:solidFill>
                  <a:srgbClr val="C0504D"/>
                </a:solidFill>
              </a:rPr>
              <a:t>3 kinds of</a:t>
            </a:r>
            <a:r>
              <a:rPr b="1" sz="2800">
                <a:solidFill>
                  <a:srgbClr val="C0504D"/>
                </a:solidFill>
              </a:rPr>
              <a:t> </a:t>
            </a:r>
            <a:r>
              <a:rPr b="1" sz="2800" u="sng">
                <a:solidFill>
                  <a:srgbClr val="C0504D"/>
                </a:solidFill>
              </a:rPr>
              <a:t>Evaluative Factors</a:t>
            </a:r>
            <a:r>
              <a:rPr b="1" sz="2800">
                <a:solidFill>
                  <a:srgbClr val="C0504D"/>
                </a:solidFill>
              </a:rPr>
              <a:t>:</a:t>
            </a:r>
            <a:r>
              <a:rPr b="1" sz="2800"/>
              <a:t> </a:t>
            </a:r>
            <a:r>
              <a:rPr sz="2800"/>
              <a:t> </a:t>
            </a:r>
            <a:br>
              <a:rPr sz="2800"/>
            </a:br>
            <a:r>
              <a:rPr b="1" sz="2800" u="sng"/>
              <a:t>Empirical</a:t>
            </a:r>
            <a:r>
              <a:rPr sz="2800"/>
              <a:t>  +  </a:t>
            </a:r>
            <a:r>
              <a:rPr b="1" sz="2800" u="sng"/>
              <a:t>Conceptual</a:t>
            </a:r>
            <a:r>
              <a:rPr sz="2800"/>
              <a:t>  +  </a:t>
            </a:r>
            <a:r>
              <a:rPr b="1" sz="2800" u="sng"/>
              <a:t>Cultural-Personal</a:t>
            </a:r>
            <a:r>
              <a:rPr sz="2800"/>
              <a:t>.</a:t>
            </a:r>
            <a:br>
              <a:rPr sz="2800"/>
            </a:br>
            <a:r>
              <a:rPr sz="700"/>
              <a:t> </a:t>
            </a:r>
            <a:endParaRPr sz="2800"/>
          </a:p>
          <a:p>
            <a:pPr lvl="0" marL="0" indent="0" defTabSz="406908">
              <a:spcBef>
                <a:spcPts val="600"/>
              </a:spcBef>
              <a:buSzTx/>
              <a:buNone/>
              <a:defRPr sz="1800"/>
            </a:pPr>
            <a:r>
              <a:rPr sz="2800"/>
              <a:t>• </a:t>
            </a:r>
            <a:r>
              <a:rPr b="1" sz="2800"/>
              <a:t>Empirical</a:t>
            </a:r>
            <a:r>
              <a:rPr sz="2800"/>
              <a:t>  =  Hypothetico-Deductive Logic.</a:t>
            </a:r>
            <a:r>
              <a:rPr sz="1400"/>
              <a:t> </a:t>
            </a:r>
            <a:br>
              <a:rPr sz="1400"/>
            </a:br>
            <a:r>
              <a:rPr sz="2800"/>
              <a:t>• </a:t>
            </a:r>
            <a:r>
              <a:rPr b="1" sz="2800"/>
              <a:t>Conceptual</a:t>
            </a:r>
            <a:r>
              <a:rPr sz="2800"/>
              <a:t>  </a:t>
            </a:r>
            <a:r>
              <a:rPr sz="2800"/>
              <a:t>=  elegance, simplicity (O’s</a:t>
            </a:r>
            <a:r>
              <a:rPr sz="1700"/>
              <a:t> </a:t>
            </a:r>
            <a:r>
              <a:rPr sz="2800"/>
              <a:t>Razor)…</a:t>
            </a:r>
            <a:r>
              <a:rPr sz="1200"/>
              <a:t> </a:t>
            </a:r>
            <a:br>
              <a:rPr sz="1200"/>
            </a:br>
            <a:r>
              <a:rPr sz="2800"/>
              <a:t>• </a:t>
            </a:r>
            <a:r>
              <a:rPr b="1" sz="2800">
                <a:solidFill>
                  <a:srgbClr val="C0504D"/>
                </a:solidFill>
              </a:rPr>
              <a:t>Cultural-Personal</a:t>
            </a:r>
            <a:r>
              <a:rPr b="1" sz="2400">
                <a:solidFill>
                  <a:srgbClr val="C0504D"/>
                </a:solidFill>
              </a:rPr>
              <a:t>  </a:t>
            </a:r>
            <a:r>
              <a:rPr sz="2800"/>
              <a:t>=</a:t>
            </a:r>
            <a:r>
              <a:rPr sz="2400"/>
              <a:t>  </a:t>
            </a:r>
            <a:r>
              <a:rPr sz="2800">
                <a:solidFill>
                  <a:srgbClr val="31859C"/>
                </a:solidFill>
              </a:rPr>
              <a:t>Sociological-Psychological.</a:t>
            </a:r>
          </a:p>
        </p:txBody>
      </p:sp>
    </p:spTree>
  </p:cSld>
  <p:clrMapOvr>
    <a:masterClrMapping/>
  </p:clrMapOvr>
  <p:transitio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7" name="Shape 287"/>
          <p:cNvSpPr/>
          <p:nvPr>
            <p:ph type="title"/>
          </p:nvPr>
        </p:nvSpPr>
        <p:spPr>
          <a:xfrm>
            <a:off x="889000" y="655637"/>
            <a:ext cx="7162800" cy="812801"/>
          </a:xfrm>
          <a:prstGeom prst="rect">
            <a:avLst/>
          </a:prstGeom>
        </p:spPr>
        <p:txBody>
          <a:bodyPr/>
          <a:lstStyle/>
          <a:p>
            <a:pPr lvl="0" algn="l" defTabSz="425195">
              <a:defRPr sz="1800"/>
            </a:pPr>
            <a:r>
              <a:rPr sz="3720">
                <a:latin typeface="Arial Bold"/>
                <a:ea typeface="Arial Bold"/>
                <a:cs typeface="Arial Bold"/>
                <a:sym typeface="Arial Bold"/>
              </a:rPr>
              <a:t>MWI – </a:t>
            </a:r>
            <a:r>
              <a:rPr sz="3720" u="sng">
                <a:solidFill>
                  <a:srgbClr val="C0504D"/>
                </a:solidFill>
                <a:latin typeface="Arial Bold"/>
                <a:ea typeface="Arial Bold"/>
                <a:cs typeface="Arial Bold"/>
                <a:sym typeface="Arial Bold"/>
              </a:rPr>
              <a:t>Theological Problem</a:t>
            </a:r>
            <a:r>
              <a:rPr sz="3720">
                <a:latin typeface="Arial Bold"/>
                <a:ea typeface="Arial Bold"/>
                <a:cs typeface="Arial Bold"/>
                <a:sym typeface="Arial Bold"/>
              </a:rPr>
              <a:t> #</a:t>
            </a:r>
            <a:r>
              <a:rPr b="1" sz="3720"/>
              <a:t>1b</a:t>
            </a:r>
          </a:p>
        </p:txBody>
      </p:sp>
      <p:sp>
        <p:nvSpPr>
          <p:cNvPr id="288" name="Shape 288"/>
          <p:cNvSpPr/>
          <p:nvPr>
            <p:ph type="body" idx="1"/>
          </p:nvPr>
        </p:nvSpPr>
        <p:spPr>
          <a:xfrm>
            <a:off x="885882" y="1474319"/>
            <a:ext cx="7169036" cy="3909362"/>
          </a:xfrm>
          <a:prstGeom prst="rect">
            <a:avLst/>
          </a:prstGeom>
        </p:spPr>
        <p:txBody>
          <a:bodyPr/>
          <a:lstStyle/>
          <a:p>
            <a:pPr lvl="0" marL="0" indent="0">
              <a:spcBef>
                <a:spcPts val="800"/>
              </a:spcBef>
              <a:buSzTx/>
              <a:buNone/>
              <a:defRPr sz="1800"/>
            </a:pPr>
            <a:r>
              <a:rPr b="1" sz="3800">
                <a:solidFill>
                  <a:srgbClr val="C0504D"/>
                </a:solidFill>
              </a:rPr>
              <a:t>Divine Sovereignty:</a:t>
            </a:r>
            <a:br>
              <a:rPr b="1" sz="3800">
                <a:solidFill>
                  <a:srgbClr val="C0504D"/>
                </a:solidFill>
              </a:rPr>
            </a:br>
            <a:r>
              <a:rPr sz="3000"/>
              <a:t>     </a:t>
            </a:r>
            <a:r>
              <a:rPr b="1" sz="3000" u="sng"/>
              <a:t>Judeo-Christian theists</a:t>
            </a:r>
            <a:r>
              <a:rPr b="1" sz="3000"/>
              <a:t> </a:t>
            </a:r>
            <a:r>
              <a:rPr sz="3000"/>
              <a:t>should believe that </a:t>
            </a:r>
            <a:br>
              <a:rPr sz="3000"/>
            </a:br>
            <a:r>
              <a:rPr sz="3000"/>
              <a:t>in a multiverse</a:t>
            </a:r>
            <a:r>
              <a:rPr b="1" sz="3000"/>
              <a:t> </a:t>
            </a:r>
            <a:r>
              <a:rPr b="1" sz="3000" u="sng">
                <a:solidFill>
                  <a:srgbClr val="C0504D"/>
                </a:solidFill>
              </a:rPr>
              <a:t>the many things happening</a:t>
            </a:r>
            <a:br>
              <a:rPr b="1" sz="3000" u="sng">
                <a:solidFill>
                  <a:srgbClr val="C0504D"/>
                </a:solidFill>
              </a:rPr>
            </a:br>
            <a:r>
              <a:rPr b="1" sz="3000"/>
              <a:t>include </a:t>
            </a:r>
            <a:r>
              <a:rPr b="1" sz="3000" u="sng">
                <a:solidFill>
                  <a:srgbClr val="C0504D"/>
                </a:solidFill>
              </a:rPr>
              <a:t>only what God allows to happen</a:t>
            </a:r>
            <a:r>
              <a:rPr sz="3000">
                <a:solidFill>
                  <a:srgbClr val="C0504D"/>
                </a:solidFill>
              </a:rPr>
              <a:t>.</a:t>
            </a:r>
            <a:endParaRPr b="1" sz="3000">
              <a:solidFill>
                <a:srgbClr val="C0504D"/>
              </a:solidFill>
            </a:endParaRPr>
          </a:p>
          <a:p>
            <a:pPr lvl="0" marL="0" indent="0">
              <a:buSzTx/>
              <a:buNone/>
              <a:defRPr sz="1800"/>
            </a:pPr>
            <a:r>
              <a:rPr sz="3000"/>
              <a:t>     By contrast, typical</a:t>
            </a:r>
            <a:r>
              <a:rPr b="1" sz="3000"/>
              <a:t> </a:t>
            </a:r>
            <a:r>
              <a:rPr b="1" sz="3000" u="sng"/>
              <a:t>secular MWI</a:t>
            </a:r>
            <a:r>
              <a:rPr b="1" sz="3000"/>
              <a:t> </a:t>
            </a:r>
            <a:r>
              <a:rPr sz="3000"/>
              <a:t>claims</a:t>
            </a:r>
            <a:br>
              <a:rPr sz="3000"/>
            </a:br>
            <a:r>
              <a:rPr sz="3000"/>
              <a:t>“</a:t>
            </a:r>
            <a:r>
              <a:rPr b="1" sz="3000" u="sng">
                <a:solidFill>
                  <a:srgbClr val="C0504D"/>
                </a:solidFill>
              </a:rPr>
              <a:t>everything that </a:t>
            </a:r>
            <a:r>
              <a:rPr b="1" i="1" sz="3000" u="sng">
                <a:solidFill>
                  <a:srgbClr val="C0504D"/>
                </a:solidFill>
              </a:rPr>
              <a:t>CAN </a:t>
            </a:r>
            <a:r>
              <a:rPr b="1" sz="3000" u="sng">
                <a:solidFill>
                  <a:srgbClr val="C0504D"/>
                </a:solidFill>
              </a:rPr>
              <a:t>happen</a:t>
            </a:r>
            <a:r>
              <a:rPr b="1" sz="3000">
                <a:solidFill>
                  <a:srgbClr val="C0504D"/>
                </a:solidFill>
              </a:rPr>
              <a:t> </a:t>
            </a:r>
            <a:r>
              <a:rPr b="1" i="1" sz="3000" u="sng">
                <a:solidFill>
                  <a:srgbClr val="C0504D"/>
                </a:solidFill>
              </a:rPr>
              <a:t>DOES </a:t>
            </a:r>
            <a:r>
              <a:rPr b="1" sz="3000" u="sng">
                <a:solidFill>
                  <a:srgbClr val="C0504D"/>
                </a:solidFill>
              </a:rPr>
              <a:t>happen</a:t>
            </a:r>
            <a:r>
              <a:rPr sz="3000"/>
              <a:t>”</a:t>
            </a:r>
            <a:br>
              <a:rPr sz="3000"/>
            </a:br>
            <a:r>
              <a:rPr sz="3000"/>
              <a:t>with</a:t>
            </a:r>
            <a:r>
              <a:rPr b="1" sz="3000"/>
              <a:t> </a:t>
            </a:r>
            <a:r>
              <a:rPr b="1" sz="3000">
                <a:solidFill>
                  <a:srgbClr val="C0504D"/>
                </a:solidFill>
              </a:rPr>
              <a:t>NO CONTROL by God</a:t>
            </a:r>
            <a:r>
              <a:rPr sz="3000">
                <a:solidFill>
                  <a:srgbClr val="C0504D"/>
                </a:solidFill>
              </a:rPr>
              <a:t>.</a:t>
            </a:r>
            <a:r>
              <a:rPr sz="3200"/>
              <a:t>    </a:t>
            </a:r>
          </a:p>
        </p:txBody>
      </p:sp>
    </p:spTree>
  </p:cSld>
  <p:clrMapOvr>
    <a:masterClrMapping/>
  </p:clrMapOvr>
  <p:transitio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0" name="Shape 290"/>
          <p:cNvSpPr/>
          <p:nvPr>
            <p:ph type="title"/>
          </p:nvPr>
        </p:nvSpPr>
        <p:spPr>
          <a:xfrm>
            <a:off x="815376" y="413094"/>
            <a:ext cx="8229601" cy="876301"/>
          </a:xfrm>
          <a:prstGeom prst="rect">
            <a:avLst/>
          </a:prstGeom>
        </p:spPr>
        <p:txBody>
          <a:bodyPr/>
          <a:lstStyle>
            <a:lvl1pPr algn="l">
              <a:defRPr sz="4000">
                <a:latin typeface="Arial Bold"/>
                <a:ea typeface="Arial Bold"/>
                <a:cs typeface="Arial Bold"/>
                <a:sym typeface="Arial Bold"/>
              </a:defRPr>
            </a:lvl1pPr>
          </a:lstStyle>
          <a:p>
            <a:pPr lvl="0">
              <a:defRPr sz="1800"/>
            </a:pPr>
            <a:r>
              <a:rPr sz="4000"/>
              <a:t>Theistic Views of Nature:</a:t>
            </a:r>
          </a:p>
        </p:txBody>
      </p:sp>
      <p:sp>
        <p:nvSpPr>
          <p:cNvPr id="291" name="Shape 291"/>
          <p:cNvSpPr/>
          <p:nvPr>
            <p:ph type="body" idx="1"/>
          </p:nvPr>
        </p:nvSpPr>
        <p:spPr>
          <a:xfrm>
            <a:off x="796138" y="1103950"/>
            <a:ext cx="7551724" cy="5488180"/>
          </a:xfrm>
          <a:prstGeom prst="rect">
            <a:avLst/>
          </a:prstGeom>
        </p:spPr>
        <p:txBody>
          <a:bodyPr/>
          <a:lstStyle/>
          <a:p>
            <a:pPr lvl="0" marL="0" indent="0">
              <a:buSzTx/>
              <a:buNone/>
              <a:defRPr sz="1800"/>
            </a:pPr>
            <a:r>
              <a:rPr sz="2900">
                <a:solidFill>
                  <a:srgbClr val="C0504D"/>
                </a:solidFill>
              </a:rPr>
              <a:t>•</a:t>
            </a:r>
            <a:r>
              <a:rPr sz="2900"/>
              <a:t> </a:t>
            </a:r>
            <a:r>
              <a:rPr sz="2900" u="sng"/>
              <a:t>theists</a:t>
            </a:r>
            <a:r>
              <a:rPr b="1" sz="2900"/>
              <a:t> should not accept</a:t>
            </a:r>
            <a:r>
              <a:rPr b="1" sz="2900">
                <a:solidFill>
                  <a:srgbClr val="C0504D"/>
                </a:solidFill>
              </a:rPr>
              <a:t> </a:t>
            </a:r>
            <a:r>
              <a:rPr b="1" sz="2900" u="sng">
                <a:solidFill>
                  <a:srgbClr val="C0504D"/>
                </a:solidFill>
              </a:rPr>
              <a:t>atheistic views of nature</a:t>
            </a:r>
            <a:r>
              <a:rPr b="1" sz="2900">
                <a:solidFill>
                  <a:srgbClr val="C0504D"/>
                </a:solidFill>
              </a:rPr>
              <a:t> </a:t>
            </a:r>
            <a:r>
              <a:rPr sz="2900"/>
              <a:t>claiming “</a:t>
            </a:r>
            <a:r>
              <a:rPr b="1" sz="2900">
                <a:solidFill>
                  <a:srgbClr val="C0504D"/>
                </a:solidFill>
                <a:hlinkClick r:id="rId2" invalidUrl="" action="" tgtFrame="" tooltip="" history="1" highlightClick="0" endSnd="0"/>
              </a:rPr>
              <a:t>natural process</a:t>
            </a:r>
            <a:r>
              <a:rPr b="1" sz="2900"/>
              <a:t> </a:t>
            </a:r>
            <a:r>
              <a:rPr sz="2900" u="sng"/>
              <a:t>occurs without God</a:t>
            </a:r>
            <a:r>
              <a:rPr sz="2900"/>
              <a:t>” with no divine supervision, with no ability to control.     (</a:t>
            </a:r>
            <a:r>
              <a:rPr sz="1200"/>
              <a:t> </a:t>
            </a:r>
            <a:r>
              <a:rPr sz="2900"/>
              <a:t>or claims that</a:t>
            </a:r>
            <a:r>
              <a:rPr b="1" sz="2900"/>
              <a:t> </a:t>
            </a:r>
            <a:r>
              <a:rPr b="1" sz="2900">
                <a:solidFill>
                  <a:srgbClr val="C0504D"/>
                </a:solidFill>
                <a:hlinkClick r:id="rId3" invalidUrl="" action="" tgtFrame="" tooltip="" history="1" highlightClick="0" endSnd="0"/>
              </a:rPr>
              <a:t>divine miracles</a:t>
            </a:r>
            <a:r>
              <a:rPr b="1" sz="2900">
                <a:solidFill>
                  <a:srgbClr val="C0504D"/>
                </a:solidFill>
              </a:rPr>
              <a:t> </a:t>
            </a:r>
            <a:r>
              <a:rPr sz="2900" u="sng"/>
              <a:t>are impossible</a:t>
            </a:r>
            <a:r>
              <a:rPr sz="2900"/>
              <a:t> in </a:t>
            </a:r>
            <a:r>
              <a:rPr i="1" sz="2900"/>
              <a:t>formative history</a:t>
            </a:r>
            <a:r>
              <a:rPr sz="2900"/>
              <a:t> or </a:t>
            </a:r>
            <a:r>
              <a:rPr i="1" sz="2900"/>
              <a:t>human history</a:t>
            </a:r>
            <a:r>
              <a:rPr sz="2900"/>
              <a:t>) But “how &amp; when did/does God use miracles</a:t>
            </a:r>
            <a:r>
              <a:rPr sz="1200"/>
              <a:t> </a:t>
            </a:r>
            <a:r>
              <a:rPr b="1" sz="2900" u="sng">
                <a:solidFill>
                  <a:srgbClr val="C0504D"/>
                </a:solidFill>
              </a:rPr>
              <a:t>?</a:t>
            </a:r>
            <a:r>
              <a:rPr b="1" sz="1200">
                <a:solidFill>
                  <a:srgbClr val="C0504D"/>
                </a:solidFill>
              </a:rPr>
              <a:t> </a:t>
            </a:r>
            <a:r>
              <a:rPr sz="2900"/>
              <a:t>” )</a:t>
            </a:r>
            <a:endParaRPr sz="2900">
              <a:solidFill>
                <a:srgbClr val="C0504D"/>
              </a:solidFill>
            </a:endParaRPr>
          </a:p>
          <a:p>
            <a:pPr lvl="0" marL="0" indent="0">
              <a:buSzTx/>
              <a:buNone/>
              <a:defRPr sz="1800"/>
            </a:pPr>
            <a:r>
              <a:rPr sz="2900">
                <a:solidFill>
                  <a:srgbClr val="C0504D"/>
                </a:solidFill>
              </a:rPr>
              <a:t>•</a:t>
            </a:r>
            <a:r>
              <a:rPr sz="2900"/>
              <a:t> </a:t>
            </a:r>
            <a:r>
              <a:rPr sz="2900" u="sng"/>
              <a:t>we</a:t>
            </a:r>
            <a:r>
              <a:rPr sz="2900"/>
              <a:t> also should</a:t>
            </a:r>
            <a:r>
              <a:rPr b="1" sz="2900"/>
              <a:t> reject </a:t>
            </a:r>
            <a:r>
              <a:rPr b="1" sz="2900" u="sng">
                <a:solidFill>
                  <a:srgbClr val="C0504D"/>
                </a:solidFill>
              </a:rPr>
              <a:t>atheistic interpretations of multiverses</a:t>
            </a:r>
            <a:r>
              <a:rPr sz="2900">
                <a:solidFill>
                  <a:srgbClr val="C0504D"/>
                </a:solidFill>
              </a:rPr>
              <a:t>.</a:t>
            </a:r>
            <a:r>
              <a:rPr b="1" sz="2900"/>
              <a:t>*</a:t>
            </a:r>
            <a:r>
              <a:rPr sz="2900"/>
              <a:t>    But… is it possible to construct a</a:t>
            </a:r>
            <a:r>
              <a:rPr b="1" sz="2900"/>
              <a:t> </a:t>
            </a:r>
            <a:r>
              <a:rPr b="1" sz="2900" u="sng"/>
              <a:t>theistic version of</a:t>
            </a:r>
            <a:r>
              <a:rPr b="1" sz="2900"/>
              <a:t> MWI </a:t>
            </a:r>
            <a:r>
              <a:rPr sz="2900"/>
              <a:t>that is</a:t>
            </a:r>
            <a:r>
              <a:rPr b="1" sz="2900"/>
              <a:t> </a:t>
            </a:r>
            <a:r>
              <a:rPr b="1" sz="2900" u="sng"/>
              <a:t>authentic</a:t>
            </a:r>
            <a:r>
              <a:rPr b="1" sz="2900"/>
              <a:t> MWI ?</a:t>
            </a:r>
            <a:r>
              <a:rPr sz="2900"/>
              <a:t>  not just </a:t>
            </a:r>
            <a:r>
              <a:rPr b="1" sz="2900" u="sng"/>
              <a:t>pseudo</a:t>
            </a:r>
            <a:r>
              <a:rPr b="1" sz="2900"/>
              <a:t>-MWI ?         </a:t>
            </a:r>
            <a:r>
              <a:rPr sz="2900"/>
              <a:t>(</a:t>
            </a:r>
            <a:r>
              <a:rPr b="1" sz="2900"/>
              <a:t>*</a:t>
            </a:r>
            <a:r>
              <a:rPr sz="2900"/>
              <a:t> </a:t>
            </a:r>
            <a:r>
              <a:rPr sz="2900">
                <a:solidFill>
                  <a:srgbClr val="C0504D"/>
                </a:solidFill>
              </a:rPr>
              <a:t>MWI-Multiverse ≠ Normal Multiverses</a:t>
            </a:r>
            <a:r>
              <a:rPr sz="2900"/>
              <a:t>;   Tegmark’s </a:t>
            </a:r>
            <a:r>
              <a:rPr sz="2900">
                <a:solidFill>
                  <a:srgbClr val="C0504D"/>
                </a:solidFill>
              </a:rPr>
              <a:t>1+2</a:t>
            </a:r>
            <a:r>
              <a:rPr sz="2900"/>
              <a:t> versus </a:t>
            </a:r>
            <a:r>
              <a:rPr sz="2900">
                <a:solidFill>
                  <a:srgbClr val="C0504D"/>
                </a:solidFill>
              </a:rPr>
              <a:t>3</a:t>
            </a:r>
            <a:r>
              <a:rPr sz="2900"/>
              <a:t>.)</a:t>
            </a:r>
          </a:p>
        </p:txBody>
      </p:sp>
    </p:spTree>
  </p:cSld>
  <p:clrMapOvr>
    <a:masterClrMapping/>
  </p:clrMapOvr>
  <p:transitio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293"/>
          <p:cNvSpPr/>
          <p:nvPr>
            <p:ph type="title"/>
          </p:nvPr>
        </p:nvSpPr>
        <p:spPr>
          <a:xfrm>
            <a:off x="863600" y="439738"/>
            <a:ext cx="8229600" cy="878435"/>
          </a:xfrm>
          <a:prstGeom prst="rect">
            <a:avLst/>
          </a:prstGeom>
        </p:spPr>
        <p:txBody>
          <a:bodyPr/>
          <a:lstStyle>
            <a:lvl1pPr algn="l">
              <a:defRPr b="1" u="sng"/>
            </a:lvl1pPr>
          </a:lstStyle>
          <a:p>
            <a:pPr lvl="0">
              <a:defRPr b="0" sz="1800" u="none"/>
            </a:pPr>
            <a:r>
              <a:rPr b="1" sz="4400" u="sng"/>
              <a:t>Science in a Multiverse…</a:t>
            </a:r>
          </a:p>
        </p:txBody>
      </p:sp>
      <p:sp>
        <p:nvSpPr>
          <p:cNvPr id="294" name="Shape 294"/>
          <p:cNvSpPr/>
          <p:nvPr>
            <p:ph type="body" idx="1"/>
          </p:nvPr>
        </p:nvSpPr>
        <p:spPr>
          <a:xfrm>
            <a:off x="876300" y="1186458"/>
            <a:ext cx="7490570" cy="5026388"/>
          </a:xfrm>
          <a:prstGeom prst="rect">
            <a:avLst/>
          </a:prstGeom>
        </p:spPr>
        <p:txBody>
          <a:bodyPr/>
          <a:lstStyle/>
          <a:p>
            <a:pPr lvl="0" marL="0" indent="0" defTabSz="452627">
              <a:spcBef>
                <a:spcPts val="600"/>
              </a:spcBef>
              <a:buSzTx/>
              <a:buNone/>
              <a:defRPr sz="1800"/>
            </a:pPr>
            <a:r>
              <a:rPr sz="2871"/>
              <a:t>would be </a:t>
            </a:r>
            <a:r>
              <a:rPr sz="3168" u="sng">
                <a:solidFill>
                  <a:srgbClr val="0000FF"/>
                </a:solidFill>
                <a:uFill>
                  <a:solidFill>
                    <a:srgbClr val="0000FF"/>
                  </a:solidFill>
                </a:uFill>
                <a:hlinkClick r:id="rId2" invalidUrl="" action="" tgtFrame="" tooltip="" history="1" highlightClick="0" endSnd="0"/>
              </a:rPr>
              <a:t>normal-appearing</a:t>
            </a:r>
            <a:r>
              <a:rPr sz="2871"/>
              <a:t> due to the principle of</a:t>
            </a:r>
            <a:r>
              <a:rPr b="1" sz="2871">
                <a:solidFill>
                  <a:srgbClr val="C0504D"/>
                </a:solidFill>
              </a:rPr>
              <a:t> Here-and-Now</a:t>
            </a:r>
            <a:r>
              <a:rPr sz="2871">
                <a:solidFill>
                  <a:srgbClr val="C0504D"/>
                </a:solidFill>
              </a:rPr>
              <a:t>.</a:t>
            </a:r>
            <a:r>
              <a:rPr sz="2871"/>
              <a:t>  All aspects of life — including our science — would appear normal, because “</a:t>
            </a:r>
            <a:r>
              <a:rPr sz="2871" u="sng">
                <a:solidFill>
                  <a:srgbClr val="C0504D"/>
                </a:solidFill>
              </a:rPr>
              <a:t>you are</a:t>
            </a:r>
            <a:r>
              <a:rPr b="1" sz="2871" u="sng">
                <a:solidFill>
                  <a:srgbClr val="C0504D"/>
                </a:solidFill>
              </a:rPr>
              <a:t> not </a:t>
            </a:r>
            <a:r>
              <a:rPr sz="2871" u="sng">
                <a:solidFill>
                  <a:srgbClr val="C0504D"/>
                </a:solidFill>
              </a:rPr>
              <a:t>an</a:t>
            </a:r>
            <a:r>
              <a:rPr b="1" sz="2871" u="sng">
                <a:solidFill>
                  <a:srgbClr val="C0504D"/>
                </a:solidFill>
              </a:rPr>
              <a:t> omnipresent being</a:t>
            </a:r>
            <a:r>
              <a:rPr sz="2871"/>
              <a:t>” who can observe what’s happening in all multiverses.   </a:t>
            </a:r>
            <a:br>
              <a:rPr sz="2871"/>
            </a:br>
            <a:r>
              <a:rPr sz="2871"/>
              <a:t>   Instead in each universe </a:t>
            </a:r>
            <a:r>
              <a:rPr sz="2871">
                <a:solidFill>
                  <a:srgbClr val="C0504D"/>
                </a:solidFill>
              </a:rPr>
              <a:t>what is</a:t>
            </a:r>
            <a:r>
              <a:rPr b="1" sz="2871">
                <a:solidFill>
                  <a:srgbClr val="C0504D"/>
                </a:solidFill>
              </a:rPr>
              <a:t> </a:t>
            </a:r>
            <a:r>
              <a:rPr b="1" sz="2871" u="sng">
                <a:solidFill>
                  <a:srgbClr val="C0504D"/>
                </a:solidFill>
              </a:rPr>
              <a:t>most likely to happen</a:t>
            </a:r>
            <a:r>
              <a:rPr b="1" sz="2871"/>
              <a:t> </a:t>
            </a:r>
            <a:r>
              <a:rPr sz="2871"/>
              <a:t>is </a:t>
            </a:r>
            <a:r>
              <a:rPr sz="2871">
                <a:solidFill>
                  <a:srgbClr val="C0504D"/>
                </a:solidFill>
              </a:rPr>
              <a:t>what is</a:t>
            </a:r>
            <a:r>
              <a:rPr b="1" sz="2871">
                <a:solidFill>
                  <a:srgbClr val="C0504D"/>
                </a:solidFill>
              </a:rPr>
              <a:t> </a:t>
            </a:r>
            <a:r>
              <a:rPr b="1" sz="2871" u="sng">
                <a:solidFill>
                  <a:srgbClr val="C0504D"/>
                </a:solidFill>
              </a:rPr>
              <a:t>most likely to be observed</a:t>
            </a:r>
            <a:r>
              <a:rPr sz="2871">
                <a:solidFill>
                  <a:srgbClr val="C0504D"/>
                </a:solidFill>
              </a:rPr>
              <a:t>.</a:t>
            </a:r>
            <a:r>
              <a:rPr sz="2871"/>
              <a:t>  Strange things might be happening</a:t>
            </a:r>
            <a:r>
              <a:rPr b="1" sz="2871"/>
              <a:t> </a:t>
            </a:r>
            <a:r>
              <a:rPr b="1" sz="2871" u="sng">
                <a:solidFill>
                  <a:srgbClr val="C0504D"/>
                </a:solidFill>
              </a:rPr>
              <a:t>somewhere</a:t>
            </a:r>
            <a:r>
              <a:rPr sz="2871">
                <a:solidFill>
                  <a:srgbClr val="C0504D"/>
                </a:solidFill>
              </a:rPr>
              <a:t> </a:t>
            </a:r>
            <a:br>
              <a:rPr sz="2871">
                <a:solidFill>
                  <a:srgbClr val="C0504D"/>
                </a:solidFill>
              </a:rPr>
            </a:br>
            <a:r>
              <a:rPr sz="2871"/>
              <a:t>in the multiverse, but</a:t>
            </a:r>
            <a:r>
              <a:rPr b="1" sz="2871"/>
              <a:t> </a:t>
            </a:r>
            <a:r>
              <a:rPr b="1" sz="2871" u="sng">
                <a:solidFill>
                  <a:srgbClr val="C0504D"/>
                </a:solidFill>
              </a:rPr>
              <a:t>not where you are</a:t>
            </a:r>
            <a:r>
              <a:rPr sz="2871">
                <a:solidFill>
                  <a:srgbClr val="C0504D"/>
                </a:solidFill>
              </a:rPr>
              <a:t>.</a:t>
            </a:r>
            <a:r>
              <a:rPr sz="2871"/>
              <a:t>    (so </a:t>
            </a:r>
            <a:br>
              <a:rPr sz="2871"/>
            </a:br>
            <a:r>
              <a:rPr sz="2871"/>
              <a:t>it </a:t>
            </a:r>
            <a:r>
              <a:rPr sz="2871" u="sng"/>
              <a:t>would not be</a:t>
            </a:r>
            <a:r>
              <a:rPr sz="2871"/>
              <a:t> an “</a:t>
            </a:r>
            <a:r>
              <a:rPr sz="2871" u="sng"/>
              <a:t>Alice in Wonderland</a:t>
            </a:r>
            <a:r>
              <a:rPr sz="2871"/>
              <a:t>” world)</a:t>
            </a:r>
            <a:r>
              <a:rPr sz="3168"/>
              <a:t> </a:t>
            </a:r>
          </a:p>
        </p:txBody>
      </p:sp>
    </p:spTree>
  </p:cSld>
  <p:clrMapOvr>
    <a:masterClrMapping/>
  </p:clrMapOvr>
  <p:transitio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ph type="title"/>
          </p:nvPr>
        </p:nvSpPr>
        <p:spPr>
          <a:xfrm>
            <a:off x="457200" y="274638"/>
            <a:ext cx="8229600" cy="1143001"/>
          </a:xfrm>
          <a:prstGeom prst="rect">
            <a:avLst/>
          </a:prstGeom>
        </p:spPr>
        <p:txBody>
          <a:bodyPr/>
          <a:lstStyle/>
          <a:p>
            <a:pPr lvl="0"/>
          </a:p>
        </p:txBody>
      </p:sp>
      <p:sp>
        <p:nvSpPr>
          <p:cNvPr id="297" name="Shape 297"/>
          <p:cNvSpPr/>
          <p:nvPr>
            <p:ph type="body" idx="1"/>
          </p:nvPr>
        </p:nvSpPr>
        <p:spPr>
          <a:xfrm>
            <a:off x="457200" y="1600200"/>
            <a:ext cx="8229600" cy="4525963"/>
          </a:xfrm>
          <a:prstGeom prst="rect">
            <a:avLst/>
          </a:prstGeom>
        </p:spPr>
        <p:txBody>
          <a:bodyPr/>
          <a:lstStyle/>
          <a:p>
            <a:pPr lvl="0"/>
          </a:p>
        </p:txBody>
      </p:sp>
    </p:spTree>
  </p:cSld>
  <p:clrMapOvr>
    <a:masterClrMapping/>
  </p:clrMapOvr>
  <p:transitio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ph type="title"/>
          </p:nvPr>
        </p:nvSpPr>
        <p:spPr>
          <a:xfrm>
            <a:off x="744219" y="382543"/>
            <a:ext cx="8229601" cy="724935"/>
          </a:xfrm>
          <a:prstGeom prst="rect">
            <a:avLst/>
          </a:prstGeom>
        </p:spPr>
        <p:txBody>
          <a:bodyPr/>
          <a:lstStyle/>
          <a:p>
            <a:pPr lvl="0" algn="l" defTabSz="370331">
              <a:defRPr sz="1800"/>
            </a:pPr>
            <a:r>
              <a:rPr sz="3200">
                <a:latin typeface="Arial Bold"/>
                <a:ea typeface="Arial Bold"/>
                <a:cs typeface="Arial Bold"/>
                <a:sym typeface="Arial Bold"/>
              </a:rPr>
              <a:t>Is the </a:t>
            </a:r>
            <a:r>
              <a:rPr sz="3200" u="sng">
                <a:latin typeface="Arial Bold"/>
                <a:ea typeface="Arial Bold"/>
                <a:cs typeface="Arial Bold"/>
                <a:sym typeface="Arial Bold"/>
              </a:rPr>
              <a:t>science-evidence</a:t>
            </a:r>
            <a:r>
              <a:rPr sz="3200">
                <a:latin typeface="Arial Bold"/>
                <a:ea typeface="Arial Bold"/>
                <a:cs typeface="Arial Bold"/>
                <a:sym typeface="Arial Bold"/>
              </a:rPr>
              <a:t> strong?</a:t>
            </a:r>
          </a:p>
        </p:txBody>
      </p:sp>
      <p:sp>
        <p:nvSpPr>
          <p:cNvPr id="300" name="Shape 300"/>
          <p:cNvSpPr/>
          <p:nvPr>
            <p:ph type="body" idx="1"/>
          </p:nvPr>
        </p:nvSpPr>
        <p:spPr>
          <a:xfrm>
            <a:off x="742992" y="1045514"/>
            <a:ext cx="8308255" cy="5363852"/>
          </a:xfrm>
          <a:prstGeom prst="rect">
            <a:avLst/>
          </a:prstGeom>
        </p:spPr>
        <p:txBody>
          <a:bodyPr/>
          <a:lstStyle/>
          <a:p>
            <a:pPr lvl="0" marL="0" indent="0" defTabSz="429768">
              <a:buSzTx/>
              <a:buNone/>
              <a:defRPr sz="1800"/>
            </a:pPr>
            <a:r>
              <a:rPr sz="3000"/>
              <a:t>It’s </a:t>
            </a:r>
            <a:r>
              <a:rPr sz="3000" u="sng">
                <a:solidFill>
                  <a:srgbClr val="C0504D"/>
                </a:solidFill>
              </a:rPr>
              <a:t>very strong</a:t>
            </a:r>
            <a:r>
              <a:rPr sz="3000">
                <a:solidFill>
                  <a:srgbClr val="C0504D"/>
                </a:solidFill>
              </a:rPr>
              <a:t> </a:t>
            </a:r>
            <a:r>
              <a:rPr sz="3000"/>
              <a:t>for two questions we examined: </a:t>
            </a:r>
            <a:br>
              <a:rPr sz="3000"/>
            </a:br>
            <a:r>
              <a:rPr b="1" sz="3000">
                <a:solidFill>
                  <a:srgbClr val="31859C"/>
                </a:solidFill>
              </a:rPr>
              <a:t>• 1</a:t>
            </a:r>
            <a:r>
              <a:rPr b="1" sz="3000"/>
              <a:t> – Is the earth </a:t>
            </a:r>
            <a:r>
              <a:rPr b="1" sz="3000" u="sng"/>
              <a:t>young</a:t>
            </a:r>
            <a:r>
              <a:rPr b="1" sz="3000"/>
              <a:t>?</a:t>
            </a:r>
            <a:r>
              <a:rPr sz="3000"/>
              <a:t>     </a:t>
            </a:r>
            <a:r>
              <a:rPr sz="700"/>
              <a:t> </a:t>
            </a:r>
            <a:r>
              <a:rPr sz="3000"/>
              <a:t>(</a:t>
            </a:r>
            <a:r>
              <a:rPr sz="3000" u="sng">
                <a:solidFill>
                  <a:srgbClr val="0000FF"/>
                </a:solidFill>
                <a:uFill>
                  <a:solidFill>
                    <a:srgbClr val="0000FF"/>
                  </a:solidFill>
                </a:uFill>
                <a:hlinkClick r:id="rId2" invalidUrl="" action="" tgtFrame="" tooltip="" history="1" highlightClick="0" endSnd="0"/>
              </a:rPr>
              <a:t>science</a:t>
            </a:r>
            <a:r>
              <a:rPr sz="3000"/>
              <a:t> says </a:t>
            </a:r>
            <a:r>
              <a:rPr sz="3000" u="sng">
                <a:solidFill>
                  <a:srgbClr val="0000FF"/>
                </a:solidFill>
                <a:uFill>
                  <a:solidFill>
                    <a:srgbClr val="0000FF"/>
                  </a:solidFill>
                </a:uFill>
                <a:hlinkClick r:id="rId3" invalidUrl="" action="" tgtFrame="" tooltip="" history="1" highlightClick="0" endSnd="0"/>
              </a:rPr>
              <a:t>NO</a:t>
            </a:r>
            <a:r>
              <a:rPr sz="3000"/>
              <a:t>)</a:t>
            </a:r>
            <a:br>
              <a:rPr sz="3000"/>
            </a:br>
            <a:r>
              <a:rPr b="1" sz="3000">
                <a:solidFill>
                  <a:srgbClr val="31859C"/>
                </a:solidFill>
              </a:rPr>
              <a:t>• 2</a:t>
            </a:r>
            <a:r>
              <a:rPr b="1" sz="3000"/>
              <a:t> – Does </a:t>
            </a:r>
            <a:r>
              <a:rPr b="1" sz="3000" u="sng"/>
              <a:t>observation</a:t>
            </a:r>
            <a:r>
              <a:rPr b="1" sz="3000"/>
              <a:t> create reality?</a:t>
            </a:r>
            <a:r>
              <a:rPr sz="3000"/>
              <a:t>    </a:t>
            </a:r>
            <a:r>
              <a:rPr sz="700"/>
              <a:t> </a:t>
            </a:r>
            <a:r>
              <a:rPr sz="3000"/>
              <a:t>(</a:t>
            </a:r>
            <a:r>
              <a:rPr sz="3000" u="sng">
                <a:solidFill>
                  <a:srgbClr val="0000FF"/>
                </a:solidFill>
                <a:uFill>
                  <a:solidFill>
                    <a:srgbClr val="0000FF"/>
                  </a:solidFill>
                </a:uFill>
                <a:hlinkClick r:id="rId4" invalidUrl="" action="" tgtFrame="" tooltip="" history="1" highlightClick="0" endSnd="0"/>
              </a:rPr>
              <a:t>NO</a:t>
            </a:r>
            <a:r>
              <a:rPr sz="3000"/>
              <a:t>)</a:t>
            </a:r>
            <a:endParaRPr sz="3000"/>
          </a:p>
          <a:p>
            <a:pPr lvl="0" marL="0" indent="0" defTabSz="429768">
              <a:buSzTx/>
              <a:buNone/>
              <a:defRPr sz="1800"/>
            </a:pPr>
            <a:r>
              <a:rPr sz="3000"/>
              <a:t>But it’s </a:t>
            </a:r>
            <a:r>
              <a:rPr sz="3000" u="sng">
                <a:solidFill>
                  <a:srgbClr val="C0504D"/>
                </a:solidFill>
              </a:rPr>
              <a:t>not strong</a:t>
            </a:r>
            <a:r>
              <a:rPr sz="3000">
                <a:solidFill>
                  <a:srgbClr val="C0504D"/>
                </a:solidFill>
              </a:rPr>
              <a:t> </a:t>
            </a:r>
            <a:r>
              <a:rPr sz="3000"/>
              <a:t>for three other questions:</a:t>
            </a:r>
            <a:br>
              <a:rPr sz="3000"/>
            </a:br>
            <a:r>
              <a:rPr b="1" sz="3000">
                <a:solidFill>
                  <a:srgbClr val="31859C"/>
                </a:solidFill>
              </a:rPr>
              <a:t>• 2</a:t>
            </a:r>
            <a:r>
              <a:rPr b="1" sz="3000"/>
              <a:t> – Is a Many Worlds Interpretation (MWI) </a:t>
            </a:r>
            <a:br>
              <a:rPr b="1" sz="3000"/>
            </a:br>
            <a:r>
              <a:rPr b="1" sz="3000"/>
              <a:t>         </a:t>
            </a:r>
            <a:r>
              <a:rPr b="1"/>
              <a:t> </a:t>
            </a:r>
            <a:r>
              <a:rPr b="1" sz="3000"/>
              <a:t>scientifically plausible or useful?         </a:t>
            </a:r>
            <a:r>
              <a:rPr sz="3000"/>
              <a:t>(?)</a:t>
            </a:r>
            <a:br>
              <a:rPr sz="3000"/>
            </a:br>
            <a:r>
              <a:rPr b="1" sz="3000">
                <a:solidFill>
                  <a:srgbClr val="31859C"/>
                </a:solidFill>
              </a:rPr>
              <a:t>• 3</a:t>
            </a:r>
            <a:r>
              <a:rPr b="1" sz="3000"/>
              <a:t> – </a:t>
            </a:r>
            <a:r>
              <a:rPr sz="3000">
                <a:solidFill>
                  <a:srgbClr val="77933C"/>
                </a:solidFill>
              </a:rPr>
              <a:t>{</a:t>
            </a:r>
            <a:r>
              <a:rPr>
                <a:solidFill>
                  <a:srgbClr val="77933C"/>
                </a:solidFill>
              </a:rPr>
              <a:t> </a:t>
            </a:r>
            <a:r>
              <a:rPr sz="3000">
                <a:solidFill>
                  <a:srgbClr val="77933C"/>
                </a:solidFill>
              </a:rPr>
              <a:t>is MWI theologically satisfactory?</a:t>
            </a:r>
            <a:r>
              <a:rPr>
                <a:solidFill>
                  <a:srgbClr val="77933C"/>
                </a:solidFill>
              </a:rPr>
              <a:t> </a:t>
            </a:r>
            <a:r>
              <a:rPr sz="3000">
                <a:solidFill>
                  <a:srgbClr val="77933C"/>
                </a:solidFill>
              </a:rPr>
              <a:t>}   (</a:t>
            </a:r>
            <a:r>
              <a:rPr sz="3000" u="sng">
                <a:solidFill>
                  <a:srgbClr val="0000FF"/>
                </a:solidFill>
                <a:uFill>
                  <a:solidFill>
                    <a:srgbClr val="0000FF"/>
                  </a:solidFill>
                </a:uFill>
                <a:hlinkClick r:id="rId5" invalidUrl="" action="" tgtFrame="" tooltip="" history="1" highlightClick="0" endSnd="0"/>
              </a:rPr>
              <a:t>NO</a:t>
            </a:r>
            <a:r>
              <a:rPr sz="3000">
                <a:solidFill>
                  <a:srgbClr val="77933C"/>
                </a:solidFill>
              </a:rPr>
              <a:t>)</a:t>
            </a:r>
            <a:br>
              <a:rPr sz="3000">
                <a:solidFill>
                  <a:srgbClr val="77933C"/>
                </a:solidFill>
              </a:rPr>
            </a:br>
            <a:r>
              <a:rPr b="1" sz="3000">
                <a:solidFill>
                  <a:srgbClr val="31859C"/>
                </a:solidFill>
              </a:rPr>
              <a:t>• 3</a:t>
            </a:r>
            <a:r>
              <a:rPr b="1" sz="3000"/>
              <a:t> – Was nature intelligently designed?</a:t>
            </a:r>
            <a:r>
              <a:rPr sz="3000"/>
              <a:t>      (</a:t>
            </a:r>
            <a:r>
              <a:rPr sz="3000" u="sng">
                <a:solidFill>
                  <a:srgbClr val="0000FF"/>
                </a:solidFill>
                <a:uFill>
                  <a:solidFill>
                    <a:srgbClr val="0000FF"/>
                  </a:solidFill>
                </a:uFill>
                <a:hlinkClick r:id="rId6" invalidUrl="" action="" tgtFrame="" tooltip="" history="1" highlightClick="0" endSnd="0"/>
              </a:rPr>
              <a:t>?</a:t>
            </a:r>
            <a:r>
              <a:rPr sz="3000"/>
              <a:t>)</a:t>
            </a:r>
            <a:endParaRPr sz="3000"/>
          </a:p>
          <a:p>
            <a:pPr lvl="0" marL="0" indent="0" defTabSz="429768">
              <a:buSzTx/>
              <a:buNone/>
              <a:defRPr sz="1800"/>
            </a:pPr>
            <a:endParaRPr sz="1100"/>
          </a:p>
          <a:p>
            <a:pPr lvl="0" marL="0" indent="0" defTabSz="429768">
              <a:buSzTx/>
              <a:buNone/>
              <a:defRPr sz="1800"/>
            </a:pPr>
            <a:r>
              <a:rPr sz="3000"/>
              <a:t>For these questions, how is </a:t>
            </a:r>
            <a:r>
              <a:rPr b="1" sz="3000"/>
              <a:t>Science-Evidence </a:t>
            </a:r>
            <a:r>
              <a:rPr sz="3000"/>
              <a:t>supplemented by </a:t>
            </a:r>
            <a:r>
              <a:rPr b="1" sz="3000"/>
              <a:t>Cultural-Personal Criteria</a:t>
            </a:r>
            <a:r>
              <a:rPr b="1" sz="1100"/>
              <a:t> </a:t>
            </a:r>
            <a:r>
              <a:rPr b="1" sz="3000"/>
              <a:t>?</a:t>
            </a:r>
          </a:p>
        </p:txBody>
      </p:sp>
    </p:spTree>
  </p:cSld>
  <p:clrMapOvr>
    <a:masterClrMapping/>
  </p:clrMapOvr>
  <p:transitio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ph type="title"/>
          </p:nvPr>
        </p:nvSpPr>
        <p:spPr>
          <a:xfrm>
            <a:off x="876300" y="343288"/>
            <a:ext cx="6864202" cy="749303"/>
          </a:xfrm>
          <a:prstGeom prst="rect">
            <a:avLst/>
          </a:prstGeom>
        </p:spPr>
        <p:txBody>
          <a:bodyPr/>
          <a:lstStyle/>
          <a:p>
            <a:pPr lvl="0" algn="l" defTabSz="388620">
              <a:defRPr sz="1800"/>
            </a:pPr>
            <a:r>
              <a:rPr sz="3400">
                <a:latin typeface="Arial Bold"/>
                <a:ea typeface="Arial Bold"/>
                <a:cs typeface="Arial Bold"/>
                <a:sym typeface="Arial Bold"/>
              </a:rPr>
              <a:t>Responses to </a:t>
            </a:r>
            <a:r>
              <a:rPr sz="3400" u="sng">
                <a:latin typeface="Arial Bold"/>
                <a:ea typeface="Arial Bold"/>
                <a:cs typeface="Arial Bold"/>
                <a:sym typeface="Arial Bold"/>
              </a:rPr>
              <a:t>Science Evidence</a:t>
            </a:r>
            <a:r>
              <a:rPr sz="3400">
                <a:latin typeface="Arial Bold"/>
                <a:ea typeface="Arial Bold"/>
                <a:cs typeface="Arial Bold"/>
                <a:sym typeface="Arial Bold"/>
              </a:rPr>
              <a:t>:</a:t>
            </a:r>
          </a:p>
        </p:txBody>
      </p:sp>
      <p:sp>
        <p:nvSpPr>
          <p:cNvPr id="303" name="Shape 303"/>
          <p:cNvSpPr/>
          <p:nvPr>
            <p:ph type="body" idx="1"/>
          </p:nvPr>
        </p:nvSpPr>
        <p:spPr>
          <a:xfrm>
            <a:off x="874340" y="1027842"/>
            <a:ext cx="7395320" cy="5585868"/>
          </a:xfrm>
          <a:prstGeom prst="rect">
            <a:avLst/>
          </a:prstGeom>
        </p:spPr>
        <p:txBody>
          <a:bodyPr/>
          <a:lstStyle/>
          <a:p>
            <a:pPr lvl="0" marL="0" indent="0" defTabSz="416051">
              <a:spcBef>
                <a:spcPts val="600"/>
              </a:spcBef>
              <a:buSzTx/>
              <a:buNone/>
              <a:defRPr sz="1800"/>
            </a:pPr>
            <a:r>
              <a:rPr b="1" sz="2900"/>
              <a:t>     </a:t>
            </a:r>
            <a:r>
              <a:rPr sz="2900"/>
              <a:t>For the 5 questions we’ve examined, how do people respond to the Science Evidence?</a:t>
            </a:r>
            <a:br>
              <a:rPr sz="2900"/>
            </a:br>
            <a:r>
              <a:rPr b="1" sz="2900"/>
              <a:t>     Science Evidence </a:t>
            </a:r>
            <a:r>
              <a:rPr sz="2900"/>
              <a:t>is </a:t>
            </a:r>
            <a:r>
              <a:rPr sz="2900" u="sng">
                <a:solidFill>
                  <a:srgbClr val="C0504D"/>
                </a:solidFill>
              </a:rPr>
              <a:t>very strong</a:t>
            </a:r>
            <a:r>
              <a:rPr sz="2900">
                <a:solidFill>
                  <a:srgbClr val="C0504D"/>
                </a:solidFill>
              </a:rPr>
              <a:t> </a:t>
            </a:r>
            <a:r>
              <a:rPr sz="2900"/>
              <a:t>for the first </a:t>
            </a:r>
            <a:br>
              <a:rPr sz="2900"/>
            </a:br>
            <a:r>
              <a:rPr sz="2900"/>
              <a:t>2 questions, but some people reject this logical evidence because they are </a:t>
            </a:r>
            <a:r>
              <a:rPr sz="2900" u="sng">
                <a:solidFill>
                  <a:srgbClr val="C0504D"/>
                </a:solidFill>
              </a:rPr>
              <a:t>strongly influenced</a:t>
            </a:r>
            <a:r>
              <a:rPr sz="2900"/>
              <a:t> by</a:t>
            </a:r>
            <a:r>
              <a:rPr b="1" sz="2900"/>
              <a:t> Cultural-Personal Criteria.</a:t>
            </a:r>
            <a:br>
              <a:rPr b="1" sz="2900"/>
            </a:br>
            <a:r>
              <a:rPr sz="2900"/>
              <a:t>     </a:t>
            </a:r>
            <a:r>
              <a:rPr b="1" sz="2900"/>
              <a:t>Science Evidence </a:t>
            </a:r>
            <a:r>
              <a:rPr sz="2900"/>
              <a:t>“</a:t>
            </a:r>
            <a:r>
              <a:rPr sz="2900" u="sng">
                <a:solidFill>
                  <a:srgbClr val="C0504D"/>
                </a:solidFill>
              </a:rPr>
              <a:t>does not strongly support</a:t>
            </a:r>
            <a:r>
              <a:rPr sz="2900"/>
              <a:t> any view” for the final 3 questions.  </a:t>
            </a:r>
            <a:r>
              <a:t> </a:t>
            </a:r>
            <a:r>
              <a:rPr sz="2900"/>
              <a:t>For these 3,</a:t>
            </a:r>
            <a:r>
              <a:rPr b="1" sz="2900"/>
              <a:t> Cultural-Personal Criteria </a:t>
            </a:r>
            <a:r>
              <a:rPr sz="2900" u="sng">
                <a:solidFill>
                  <a:srgbClr val="C0504D"/>
                </a:solidFill>
              </a:rPr>
              <a:t>are</a:t>
            </a:r>
            <a:r>
              <a:rPr b="1" sz="2900" u="sng">
                <a:solidFill>
                  <a:srgbClr val="C0504D"/>
                </a:solidFill>
              </a:rPr>
              <a:t> used</a:t>
            </a:r>
            <a:r>
              <a:rPr b="1" sz="2900">
                <a:solidFill>
                  <a:srgbClr val="C0504D"/>
                </a:solidFill>
              </a:rPr>
              <a:t> </a:t>
            </a:r>
            <a:r>
              <a:rPr sz="2900">
                <a:solidFill>
                  <a:srgbClr val="C0504D"/>
                </a:solidFill>
              </a:rPr>
              <a:t>by everyone </a:t>
            </a:r>
            <a:r>
              <a:rPr sz="2900"/>
              <a:t>but </a:t>
            </a:r>
            <a:r>
              <a:rPr sz="2900" u="sng">
                <a:solidFill>
                  <a:srgbClr val="C0504D"/>
                </a:solidFill>
              </a:rPr>
              <a:t>are</a:t>
            </a:r>
            <a:r>
              <a:rPr b="1" sz="2900" u="sng">
                <a:solidFill>
                  <a:srgbClr val="C0504D"/>
                </a:solidFill>
              </a:rPr>
              <a:t> not used in the same way</a:t>
            </a:r>
            <a:r>
              <a:rPr b="1" sz="2900">
                <a:solidFill>
                  <a:srgbClr val="C0504D"/>
                </a:solidFill>
              </a:rPr>
              <a:t> </a:t>
            </a:r>
            <a:r>
              <a:rPr sz="2900">
                <a:solidFill>
                  <a:srgbClr val="C0504D"/>
                </a:solidFill>
              </a:rPr>
              <a:t>by everyone.</a:t>
            </a:r>
            <a:endParaRPr b="1" sz="2900">
              <a:solidFill>
                <a:srgbClr val="C0504D"/>
              </a:solidFill>
            </a:endParaRPr>
          </a:p>
          <a:p>
            <a:pPr lvl="0" marL="0" indent="0" defTabSz="416051">
              <a:spcBef>
                <a:spcPts val="600"/>
              </a:spcBef>
              <a:buSzTx/>
              <a:buNone/>
              <a:defRPr sz="1800"/>
            </a:pPr>
            <a:endParaRPr sz="700">
              <a:solidFill>
                <a:srgbClr val="C0504D"/>
              </a:solidFill>
            </a:endParaRPr>
          </a:p>
          <a:p>
            <a:pPr lvl="0" marL="0" indent="0" defTabSz="416051">
              <a:spcBef>
                <a:spcPts val="600"/>
              </a:spcBef>
              <a:buSzTx/>
              <a:buNone/>
              <a:defRPr sz="1800"/>
            </a:pPr>
            <a:r>
              <a:rPr sz="2900">
                <a:solidFill>
                  <a:srgbClr val="77933C"/>
                </a:solidFill>
              </a:rPr>
              <a:t>The 5 questions, </a:t>
            </a:r>
            <a:r>
              <a:rPr b="1" sz="2900">
                <a:solidFill>
                  <a:srgbClr val="77933C"/>
                </a:solidFill>
              </a:rPr>
              <a:t>summarized with more detail:</a:t>
            </a:r>
          </a:p>
        </p:txBody>
      </p:sp>
    </p:spTree>
  </p:cSld>
  <p:clrMapOvr>
    <a:masterClrMapping/>
  </p:clrMapOvr>
  <p:transitio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ph type="title"/>
          </p:nvPr>
        </p:nvSpPr>
        <p:spPr>
          <a:xfrm>
            <a:off x="469900" y="484142"/>
            <a:ext cx="8229600" cy="571502"/>
          </a:xfrm>
          <a:prstGeom prst="rect">
            <a:avLst/>
          </a:prstGeom>
        </p:spPr>
        <p:txBody>
          <a:bodyPr/>
          <a:lstStyle/>
          <a:p>
            <a:pPr lvl="0" algn="l" defTabSz="452627">
              <a:defRPr sz="1800"/>
            </a:pPr>
            <a:r>
              <a:rPr sz="3366">
                <a:solidFill>
                  <a:srgbClr val="C0504D"/>
                </a:solidFill>
                <a:latin typeface="Arial Bold"/>
                <a:ea typeface="Arial Bold"/>
                <a:cs typeface="Arial Bold"/>
                <a:sym typeface="Arial Bold"/>
              </a:rPr>
              <a:t>Science Evidence</a:t>
            </a:r>
            <a:r>
              <a:rPr sz="1979">
                <a:solidFill>
                  <a:srgbClr val="C0504D"/>
                </a:solidFill>
                <a:latin typeface="Arial Bold"/>
                <a:ea typeface="Arial Bold"/>
                <a:cs typeface="Arial Bold"/>
                <a:sym typeface="Arial Bold"/>
              </a:rPr>
              <a:t>  </a:t>
            </a:r>
            <a:r>
              <a:rPr sz="3366">
                <a:latin typeface="Arial Bold"/>
                <a:ea typeface="Arial Bold"/>
                <a:cs typeface="Arial Bold"/>
                <a:sym typeface="Arial Bold"/>
              </a:rPr>
              <a:t>+</a:t>
            </a:r>
            <a:r>
              <a:rPr sz="1979">
                <a:latin typeface="Arial Bold"/>
                <a:ea typeface="Arial Bold"/>
                <a:cs typeface="Arial Bold"/>
                <a:sym typeface="Arial Bold"/>
              </a:rPr>
              <a:t>  </a:t>
            </a:r>
            <a:r>
              <a:rPr sz="3366">
                <a:solidFill>
                  <a:srgbClr val="C0504D"/>
                </a:solidFill>
                <a:latin typeface="Arial Bold"/>
                <a:ea typeface="Arial Bold"/>
                <a:cs typeface="Arial Bold"/>
                <a:sym typeface="Arial Bold"/>
              </a:rPr>
              <a:t>Cultural-Personal</a:t>
            </a:r>
          </a:p>
        </p:txBody>
      </p:sp>
      <p:sp>
        <p:nvSpPr>
          <p:cNvPr id="306" name="Shape 306"/>
          <p:cNvSpPr/>
          <p:nvPr>
            <p:ph type="body" idx="1"/>
          </p:nvPr>
        </p:nvSpPr>
        <p:spPr>
          <a:xfrm>
            <a:off x="466959" y="1102712"/>
            <a:ext cx="8296041" cy="5559223"/>
          </a:xfrm>
          <a:prstGeom prst="rect">
            <a:avLst/>
          </a:prstGeom>
        </p:spPr>
        <p:txBody>
          <a:bodyPr/>
          <a:lstStyle/>
          <a:p>
            <a:pPr lvl="0" marL="0" indent="0" defTabSz="378195">
              <a:spcBef>
                <a:spcPts val="500"/>
              </a:spcBef>
              <a:buSzTx/>
              <a:buNone/>
              <a:defRPr sz="1800"/>
            </a:pPr>
            <a:r>
              <a:rPr b="1" sz="2632">
                <a:solidFill>
                  <a:srgbClr val="31859C"/>
                </a:solidFill>
              </a:rPr>
              <a:t>1</a:t>
            </a:r>
            <a:r>
              <a:rPr b="1" sz="2632"/>
              <a:t> – </a:t>
            </a:r>
            <a:r>
              <a:rPr b="1" sz="2632" u="sng"/>
              <a:t>Young-Earth Creation</a:t>
            </a:r>
            <a:r>
              <a:rPr b="1" sz="1598"/>
              <a:t> </a:t>
            </a:r>
            <a:r>
              <a:rPr b="1" sz="2632"/>
              <a:t>?</a:t>
            </a:r>
            <a:br>
              <a:rPr b="1" sz="2632"/>
            </a:br>
            <a:r>
              <a:rPr b="1" sz="2350"/>
              <a:t>   Science Evidence </a:t>
            </a:r>
            <a:r>
              <a:rPr sz="2350"/>
              <a:t>strongly supports an Old Earth-and-Universe.</a:t>
            </a:r>
            <a:br>
              <a:rPr sz="2350"/>
            </a:br>
            <a:r>
              <a:rPr b="1" sz="2350"/>
              <a:t>   Theology Evidence </a:t>
            </a:r>
            <a:r>
              <a:rPr sz="2350"/>
              <a:t>doesn’t strongly support Old or Young.</a:t>
            </a:r>
            <a:br>
              <a:rPr sz="2350"/>
            </a:br>
            <a:r>
              <a:rPr b="1" sz="2350"/>
              <a:t>   Cultural-Personal </a:t>
            </a:r>
            <a:r>
              <a:rPr sz="2350"/>
              <a:t>strongly influences accepting of Young Earth.</a:t>
            </a:r>
            <a:br>
              <a:rPr sz="2350"/>
            </a:br>
            <a:r>
              <a:rPr sz="2350"/>
              <a:t>              (and accepting of Old Earth, but I think to a lesser extent)</a:t>
            </a:r>
            <a:endParaRPr b="1" sz="1974">
              <a:solidFill>
                <a:srgbClr val="31859C"/>
              </a:solidFill>
            </a:endParaRPr>
          </a:p>
          <a:p>
            <a:pPr lvl="0" marL="0" indent="0" defTabSz="378195">
              <a:spcBef>
                <a:spcPts val="500"/>
              </a:spcBef>
              <a:buSzTx/>
              <a:buNone/>
              <a:defRPr sz="1800"/>
            </a:pPr>
            <a:endParaRPr b="1" sz="658"/>
          </a:p>
          <a:p>
            <a:pPr lvl="0" marL="0" indent="0" defTabSz="378195">
              <a:spcBef>
                <a:spcPts val="500"/>
              </a:spcBef>
              <a:buSzTx/>
              <a:buNone/>
              <a:defRPr sz="1800"/>
            </a:pPr>
            <a:r>
              <a:rPr b="1" sz="2632">
                <a:solidFill>
                  <a:srgbClr val="31859C"/>
                </a:solidFill>
              </a:rPr>
              <a:t>2</a:t>
            </a:r>
            <a:r>
              <a:rPr b="1" sz="2632"/>
              <a:t> – </a:t>
            </a:r>
            <a:r>
              <a:rPr b="1" sz="2632" u="sng"/>
              <a:t>Observations by Conscious Humans</a:t>
            </a:r>
            <a:r>
              <a:rPr b="1" sz="1598"/>
              <a:t> </a:t>
            </a:r>
            <a:r>
              <a:rPr b="1" sz="2632"/>
              <a:t>?</a:t>
            </a:r>
            <a:br>
              <a:rPr b="1" sz="2632"/>
            </a:br>
            <a:r>
              <a:rPr b="1" sz="2350"/>
              <a:t>   Science Evidence </a:t>
            </a:r>
            <a:r>
              <a:rPr sz="2350"/>
              <a:t>strongly says “consciousness doesn’t matter.”</a:t>
            </a:r>
            <a:br>
              <a:rPr sz="2350"/>
            </a:br>
            <a:r>
              <a:rPr b="1" sz="2350"/>
              <a:t>   Cultural-Personal </a:t>
            </a:r>
            <a:r>
              <a:rPr sz="2350"/>
              <a:t>is a strong influencer of those who want the  </a:t>
            </a:r>
            <a:br>
              <a:rPr sz="2350"/>
            </a:br>
            <a:r>
              <a:rPr sz="2350"/>
              <a:t>              power to “create their own reality” when they “observe.”</a:t>
            </a:r>
            <a:endParaRPr b="1" sz="1974">
              <a:solidFill>
                <a:srgbClr val="31859C"/>
              </a:solidFill>
            </a:endParaRPr>
          </a:p>
          <a:p>
            <a:pPr lvl="0" marL="0" indent="0" defTabSz="378195">
              <a:spcBef>
                <a:spcPts val="500"/>
              </a:spcBef>
              <a:buSzTx/>
              <a:buNone/>
              <a:defRPr sz="1800"/>
            </a:pPr>
            <a:r>
              <a:rPr b="1" sz="2632">
                <a:solidFill>
                  <a:srgbClr val="31859C"/>
                </a:solidFill>
              </a:rPr>
              <a:t>2</a:t>
            </a:r>
            <a:r>
              <a:rPr b="1" sz="2632"/>
              <a:t> – </a:t>
            </a:r>
            <a:r>
              <a:rPr b="1" sz="2632" u="sng"/>
              <a:t>Many-Worlds Interpretation (MWI)</a:t>
            </a:r>
            <a:r>
              <a:rPr b="1" sz="1598"/>
              <a:t> </a:t>
            </a:r>
            <a:r>
              <a:rPr b="1" sz="2632"/>
              <a:t>?</a:t>
            </a:r>
            <a:br>
              <a:rPr b="1" sz="2632"/>
            </a:br>
            <a:r>
              <a:rPr b="1" sz="2350"/>
              <a:t>   Science Evidence </a:t>
            </a:r>
            <a:r>
              <a:rPr sz="2350"/>
              <a:t>doesn’t strongly support MWI or non-MWI.</a:t>
            </a:r>
            <a:br>
              <a:rPr sz="2350"/>
            </a:br>
            <a:r>
              <a:rPr sz="2350"/>
              <a:t>   </a:t>
            </a:r>
            <a:r>
              <a:rPr b="1" sz="2350"/>
              <a:t>Conceptual Factors</a:t>
            </a:r>
            <a:r>
              <a:rPr sz="2350"/>
              <a:t> (elegance,…) can be reason to </a:t>
            </a:r>
            <a:r>
              <a:rPr i="1" sz="2350"/>
              <a:t>accept</a:t>
            </a:r>
            <a:r>
              <a:rPr sz="2350"/>
              <a:t> MWI.</a:t>
            </a:r>
            <a:br>
              <a:rPr sz="2350"/>
            </a:br>
            <a:r>
              <a:rPr sz="2350"/>
              <a:t>   </a:t>
            </a:r>
            <a:r>
              <a:rPr b="1" sz="2350"/>
              <a:t>Cultural-Personal Factors </a:t>
            </a:r>
            <a:r>
              <a:rPr sz="2350"/>
              <a:t>can be reasons to </a:t>
            </a:r>
            <a:r>
              <a:rPr i="1" sz="2350"/>
              <a:t>accept</a:t>
            </a:r>
            <a:r>
              <a:rPr sz="2350"/>
              <a:t> or </a:t>
            </a:r>
            <a:r>
              <a:rPr i="1" sz="2350"/>
              <a:t>reject.</a:t>
            </a:r>
            <a:r>
              <a:rPr sz="2350"/>
              <a:t>  </a:t>
            </a:r>
            <a:endParaRPr b="1" sz="1974">
              <a:solidFill>
                <a:srgbClr val="31859C"/>
              </a:solidFill>
            </a:endParaRPr>
          </a:p>
        </p:txBody>
      </p:sp>
    </p:spTree>
  </p:cSld>
  <p:clrMapOvr>
    <a:masterClrMapping/>
  </p:clrMapOvr>
  <p:transitio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Shape 308"/>
          <p:cNvSpPr/>
          <p:nvPr>
            <p:ph type="title"/>
          </p:nvPr>
        </p:nvSpPr>
        <p:spPr>
          <a:xfrm>
            <a:off x="463595" y="311494"/>
            <a:ext cx="8229601" cy="1143001"/>
          </a:xfrm>
          <a:prstGeom prst="rect">
            <a:avLst/>
          </a:prstGeom>
        </p:spPr>
        <p:txBody>
          <a:bodyPr/>
          <a:lstStyle/>
          <a:p>
            <a:pPr lvl="0" algn="l">
              <a:defRPr sz="1800"/>
            </a:pPr>
            <a:r>
              <a:rPr sz="3400">
                <a:solidFill>
                  <a:srgbClr val="C0504D"/>
                </a:solidFill>
                <a:latin typeface="Arial Bold"/>
                <a:ea typeface="Arial Bold"/>
                <a:cs typeface="Arial Bold"/>
                <a:sym typeface="Arial Bold"/>
              </a:rPr>
              <a:t>Science Evidence</a:t>
            </a:r>
            <a:r>
              <a:rPr sz="2000">
                <a:solidFill>
                  <a:srgbClr val="C0504D"/>
                </a:solidFill>
                <a:latin typeface="Arial Bold"/>
                <a:ea typeface="Arial Bold"/>
                <a:cs typeface="Arial Bold"/>
                <a:sym typeface="Arial Bold"/>
              </a:rPr>
              <a:t>  </a:t>
            </a:r>
            <a:r>
              <a:rPr sz="3400">
                <a:latin typeface="Arial Bold"/>
                <a:ea typeface="Arial Bold"/>
                <a:cs typeface="Arial Bold"/>
                <a:sym typeface="Arial Bold"/>
              </a:rPr>
              <a:t>+</a:t>
            </a:r>
            <a:r>
              <a:rPr sz="2000">
                <a:latin typeface="Arial Bold"/>
                <a:ea typeface="Arial Bold"/>
                <a:cs typeface="Arial Bold"/>
                <a:sym typeface="Arial Bold"/>
              </a:rPr>
              <a:t>  </a:t>
            </a:r>
            <a:r>
              <a:rPr sz="3400">
                <a:solidFill>
                  <a:srgbClr val="C0504D"/>
                </a:solidFill>
                <a:latin typeface="Arial Bold"/>
                <a:ea typeface="Arial Bold"/>
                <a:cs typeface="Arial Bold"/>
                <a:sym typeface="Arial Bold"/>
              </a:rPr>
              <a:t>Cultural-Personal</a:t>
            </a:r>
            <a:br>
              <a:rPr sz="3400">
                <a:solidFill>
                  <a:srgbClr val="C0504D"/>
                </a:solidFill>
                <a:latin typeface="Arial Bold"/>
                <a:ea typeface="Arial Bold"/>
                <a:cs typeface="Arial Bold"/>
                <a:sym typeface="Arial Bold"/>
              </a:rPr>
            </a:br>
            <a:r>
              <a:rPr sz="2800">
                <a:solidFill>
                  <a:srgbClr val="77933C"/>
                </a:solidFill>
                <a:latin typeface="Arial"/>
                <a:ea typeface="Arial"/>
                <a:cs typeface="Arial"/>
                <a:sym typeface="Arial"/>
              </a:rPr>
              <a:t>(every situation is</a:t>
            </a:r>
            <a:r>
              <a:rPr sz="2800">
                <a:solidFill>
                  <a:srgbClr val="77933C"/>
                </a:solidFill>
                <a:latin typeface="Arial Bold"/>
                <a:ea typeface="Arial Bold"/>
                <a:cs typeface="Arial Bold"/>
                <a:sym typeface="Arial Bold"/>
              </a:rPr>
              <a:t> a different mix of SE and C-P</a:t>
            </a:r>
            <a:r>
              <a:rPr sz="2800">
                <a:solidFill>
                  <a:srgbClr val="77933C"/>
                </a:solidFill>
                <a:latin typeface="Arial"/>
                <a:ea typeface="Arial"/>
                <a:cs typeface="Arial"/>
                <a:sym typeface="Arial"/>
              </a:rPr>
              <a:t>)</a:t>
            </a:r>
          </a:p>
        </p:txBody>
      </p:sp>
      <p:sp>
        <p:nvSpPr>
          <p:cNvPr id="309" name="Shape 309"/>
          <p:cNvSpPr/>
          <p:nvPr>
            <p:ph type="body" idx="1"/>
          </p:nvPr>
        </p:nvSpPr>
        <p:spPr>
          <a:xfrm>
            <a:off x="463592" y="1549488"/>
            <a:ext cx="8229607" cy="4855962"/>
          </a:xfrm>
          <a:prstGeom prst="rect">
            <a:avLst/>
          </a:prstGeom>
        </p:spPr>
        <p:txBody>
          <a:bodyPr/>
          <a:lstStyle/>
          <a:p>
            <a:pPr lvl="0" marL="0" indent="0" defTabSz="403798">
              <a:spcBef>
                <a:spcPts val="600"/>
              </a:spcBef>
              <a:buSzTx/>
              <a:buNone/>
              <a:defRPr sz="1800"/>
            </a:pPr>
            <a:r>
              <a:rPr b="1" sz="2784">
                <a:solidFill>
                  <a:srgbClr val="31859C"/>
                </a:solidFill>
              </a:rPr>
              <a:t>3</a:t>
            </a:r>
            <a:r>
              <a:rPr b="1" sz="2784"/>
              <a:t> – </a:t>
            </a:r>
            <a:r>
              <a:rPr b="1" sz="2784" u="sng"/>
              <a:t>MWI Theology</a:t>
            </a:r>
            <a:r>
              <a:rPr b="1" sz="1344"/>
              <a:t> </a:t>
            </a:r>
            <a:r>
              <a:rPr b="1" sz="2784"/>
              <a:t>?    </a:t>
            </a:r>
            <a:r>
              <a:rPr sz="2784"/>
              <a:t>(</a:t>
            </a:r>
            <a:r>
              <a:rPr sz="2400"/>
              <a:t> </a:t>
            </a:r>
            <a:r>
              <a:rPr sz="2784"/>
              <a:t>Judgment + Sovereignty</a:t>
            </a:r>
            <a:r>
              <a:rPr sz="2400"/>
              <a:t> </a:t>
            </a:r>
            <a:r>
              <a:rPr sz="2784"/>
              <a:t>)</a:t>
            </a:r>
            <a:br>
              <a:rPr sz="2784"/>
            </a:br>
            <a:r>
              <a:rPr b="1" sz="2400"/>
              <a:t>    Science Evidence </a:t>
            </a:r>
            <a:r>
              <a:rPr sz="2400"/>
              <a:t>doesn’t  strongly support MWI or non-MWI.</a:t>
            </a:r>
            <a:br>
              <a:rPr sz="2400"/>
            </a:br>
            <a:r>
              <a:rPr sz="2400"/>
              <a:t>    </a:t>
            </a:r>
            <a:r>
              <a:rPr b="1" sz="2400"/>
              <a:t>Theology Evidence:  </a:t>
            </a:r>
            <a:r>
              <a:rPr sz="2400"/>
              <a:t>Theology is satisfactory for a multiverse that is non-MWI/HereNow, but unsatisfactory for MWI-universe, re: divine judgment and sovereignty.  This could be a reason for theists to </a:t>
            </a:r>
            <a:r>
              <a:rPr i="1" sz="2400"/>
              <a:t>reject MWI,</a:t>
            </a:r>
            <a:r>
              <a:rPr sz="2400"/>
              <a:t> but for non-theists to </a:t>
            </a:r>
            <a:r>
              <a:rPr i="1" sz="2400"/>
              <a:t>accept MWI.</a:t>
            </a:r>
            <a:endParaRPr b="1" i="1" sz="2112">
              <a:solidFill>
                <a:srgbClr val="31859C"/>
              </a:solidFill>
            </a:endParaRPr>
          </a:p>
          <a:p>
            <a:pPr lvl="0" marL="0" indent="0" defTabSz="403798">
              <a:spcBef>
                <a:spcPts val="600"/>
              </a:spcBef>
              <a:buSzTx/>
              <a:buNone/>
              <a:defRPr sz="1800"/>
            </a:pPr>
            <a:r>
              <a:rPr b="1" sz="2784">
                <a:solidFill>
                  <a:srgbClr val="31859C"/>
                </a:solidFill>
              </a:rPr>
              <a:t>3</a:t>
            </a:r>
            <a:r>
              <a:rPr b="1" sz="2784"/>
              <a:t> – </a:t>
            </a:r>
            <a:r>
              <a:rPr b="1" sz="2784" u="sng"/>
              <a:t>Intelligent Design of Nature</a:t>
            </a:r>
            <a:r>
              <a:rPr b="1" sz="1727"/>
              <a:t> </a:t>
            </a:r>
            <a:r>
              <a:rPr b="1" sz="2784"/>
              <a:t>?</a:t>
            </a:r>
            <a:br>
              <a:rPr b="1" sz="2784"/>
            </a:br>
            <a:r>
              <a:rPr b="1" sz="2400"/>
              <a:t>    Science Evidence </a:t>
            </a:r>
            <a:r>
              <a:rPr sz="2400"/>
              <a:t>does not strongly support Yes or No,  if we</a:t>
            </a:r>
            <a:br>
              <a:rPr sz="2400"/>
            </a:br>
            <a:r>
              <a:rPr sz="2400"/>
              <a:t>consider claims to “beat the odds” with an immense multiverse. </a:t>
            </a:r>
            <a:br>
              <a:rPr sz="2400"/>
            </a:br>
            <a:r>
              <a:rPr b="1" sz="2400"/>
              <a:t>    Cultural-Personal: </a:t>
            </a:r>
            <a:r>
              <a:rPr sz="2400"/>
              <a:t> a multiverse weakens support for claims that “Nature was Designed” so this is a (non-theological) reason for theists to </a:t>
            </a:r>
            <a:r>
              <a:rPr i="1" sz="2400"/>
              <a:t>reject</a:t>
            </a:r>
            <a:r>
              <a:rPr sz="2400"/>
              <a:t> multiverse claims, for non-theists to </a:t>
            </a:r>
            <a:r>
              <a:rPr i="1" sz="2400"/>
              <a:t>accept.</a:t>
            </a:r>
          </a:p>
        </p:txBody>
      </p:sp>
    </p:spTree>
  </p:cSld>
  <p:clrMapOvr>
    <a:masterClrMapping/>
  </p:clrMapOvr>
  <p:transitio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1" name="Shape 311"/>
          <p:cNvSpPr/>
          <p:nvPr>
            <p:ph type="title"/>
          </p:nvPr>
        </p:nvSpPr>
        <p:spPr>
          <a:xfrm>
            <a:off x="946195" y="433342"/>
            <a:ext cx="6972698" cy="723902"/>
          </a:xfrm>
          <a:prstGeom prst="rect">
            <a:avLst/>
          </a:prstGeom>
        </p:spPr>
        <p:txBody>
          <a:bodyPr/>
          <a:lstStyle>
            <a:lvl1pPr algn="l" defTabSz="411479">
              <a:defRPr sz="3600">
                <a:solidFill>
                  <a:srgbClr val="31859C"/>
                </a:solidFill>
                <a:latin typeface="Arial Bold"/>
                <a:ea typeface="Arial Bold"/>
                <a:cs typeface="Arial Bold"/>
                <a:sym typeface="Arial Bold"/>
              </a:defRPr>
            </a:lvl1pPr>
          </a:lstStyle>
          <a:p>
            <a:pPr lvl="0">
              <a:defRPr sz="1800">
                <a:solidFill>
                  <a:srgbClr val="000000"/>
                </a:solidFill>
              </a:defRPr>
            </a:pPr>
            <a:r>
              <a:rPr sz="3600">
                <a:solidFill>
                  <a:srgbClr val="31859C"/>
                </a:solidFill>
              </a:rPr>
              <a:t>Education for Critical Thinking:</a:t>
            </a:r>
          </a:p>
        </p:txBody>
      </p:sp>
      <p:sp>
        <p:nvSpPr>
          <p:cNvPr id="312" name="Shape 312"/>
          <p:cNvSpPr/>
          <p:nvPr>
            <p:ph type="body" idx="1"/>
          </p:nvPr>
        </p:nvSpPr>
        <p:spPr>
          <a:xfrm>
            <a:off x="958895" y="1059455"/>
            <a:ext cx="7312374" cy="5381612"/>
          </a:xfrm>
          <a:prstGeom prst="rect">
            <a:avLst/>
          </a:prstGeom>
        </p:spPr>
        <p:txBody>
          <a:bodyPr/>
          <a:lstStyle/>
          <a:p>
            <a:pPr lvl="0" marL="0" indent="0" defTabSz="411479">
              <a:spcBef>
                <a:spcPts val="600"/>
              </a:spcBef>
              <a:buSzTx/>
              <a:buNone/>
              <a:defRPr sz="1800"/>
            </a:pPr>
            <a:r>
              <a:rPr sz="2880"/>
              <a:t>     </a:t>
            </a:r>
            <a:r>
              <a:rPr sz="2880" u="sng"/>
              <a:t>People use a variety of criteria</a:t>
            </a:r>
            <a:r>
              <a:rPr sz="2880"/>
              <a:t> — </a:t>
            </a:r>
            <a:r>
              <a:rPr b="1" sz="2880"/>
              <a:t>Empirical</a:t>
            </a:r>
            <a:r>
              <a:rPr sz="2880"/>
              <a:t> </a:t>
            </a:r>
            <a:r>
              <a:rPr i="1" sz="2880"/>
              <a:t>(Science Evidence), </a:t>
            </a:r>
            <a:r>
              <a:rPr b="1" sz="2880"/>
              <a:t>Conceptual</a:t>
            </a:r>
            <a:r>
              <a:rPr sz="2880"/>
              <a:t>, and </a:t>
            </a:r>
            <a:r>
              <a:rPr b="1" i="1" sz="2880"/>
              <a:t>Cultural-Personal </a:t>
            </a:r>
            <a:r>
              <a:rPr sz="2880"/>
              <a:t>(Sociological-Psychological) — </a:t>
            </a:r>
            <a:r>
              <a:rPr sz="2880" u="sng"/>
              <a:t>when </a:t>
            </a:r>
            <a:br>
              <a:rPr sz="2880" u="sng"/>
            </a:br>
            <a:r>
              <a:rPr sz="2880" u="sng"/>
              <a:t>we evaluate claims</a:t>
            </a:r>
            <a:r>
              <a:rPr sz="2880"/>
              <a:t> , so </a:t>
            </a:r>
            <a:r>
              <a:rPr sz="2880" u="sng">
                <a:solidFill>
                  <a:srgbClr val="C0504D"/>
                </a:solidFill>
              </a:rPr>
              <a:t>all of these factors must be considered</a:t>
            </a:r>
            <a:r>
              <a:rPr sz="2880"/>
              <a:t> by all of us (teachers and others) who </a:t>
            </a:r>
            <a:r>
              <a:rPr sz="2880" u="sng"/>
              <a:t>want to</a:t>
            </a:r>
            <a:r>
              <a:rPr b="1" sz="2880" u="sng"/>
              <a:t> improve critical thinking</a:t>
            </a:r>
            <a:r>
              <a:rPr sz="2880"/>
              <a:t> or </a:t>
            </a:r>
            <a:r>
              <a:rPr sz="2880" u="sng"/>
              <a:t>want to</a:t>
            </a:r>
            <a:r>
              <a:rPr b="1" sz="2880" u="sng"/>
              <a:t> persuade</a:t>
            </a:r>
            <a:r>
              <a:rPr sz="2880"/>
              <a:t>.</a:t>
            </a:r>
            <a:r>
              <a:rPr b="1" sz="2880">
                <a:solidFill>
                  <a:srgbClr val="77933C"/>
                </a:solidFill>
              </a:rPr>
              <a:t>*</a:t>
            </a:r>
            <a:r>
              <a:rPr sz="2880"/>
              <a:t>   Teachers/persuaders mainly use </a:t>
            </a:r>
            <a:r>
              <a:rPr b="1" sz="2880">
                <a:solidFill>
                  <a:srgbClr val="0000FF"/>
                </a:solidFill>
              </a:rPr>
              <a:t>LOGIC</a:t>
            </a:r>
            <a:r>
              <a:rPr sz="2880">
                <a:solidFill>
                  <a:srgbClr val="0000FF"/>
                </a:solidFill>
              </a:rPr>
              <a:t> </a:t>
            </a:r>
            <a:r>
              <a:rPr sz="2880"/>
              <a:t>to understand the </a:t>
            </a:r>
            <a:r>
              <a:rPr b="1" sz="2880">
                <a:solidFill>
                  <a:srgbClr val="C0504D"/>
                </a:solidFill>
              </a:rPr>
              <a:t>Science Evidence</a:t>
            </a:r>
            <a:r>
              <a:rPr sz="2880"/>
              <a:t> and </a:t>
            </a:r>
            <a:r>
              <a:rPr b="1" sz="2880">
                <a:hlinkClick r:id="rId2" invalidUrl="" action="" tgtFrame="" tooltip="" history="1" highlightClick="0" endSnd="0"/>
              </a:rPr>
              <a:t>EMPATHY</a:t>
            </a:r>
            <a:r>
              <a:rPr b="1" sz="2880">
                <a:solidFill>
                  <a:srgbClr val="0000FF"/>
                </a:solidFill>
              </a:rPr>
              <a:t> + LOGIC</a:t>
            </a:r>
            <a:r>
              <a:rPr b="1" sz="2880"/>
              <a:t> </a:t>
            </a:r>
            <a:r>
              <a:rPr sz="2880"/>
              <a:t>for Conceptual Factors and (especially) for </a:t>
            </a:r>
            <a:r>
              <a:rPr b="1" sz="2880">
                <a:solidFill>
                  <a:srgbClr val="C0504D"/>
                </a:solidFill>
              </a:rPr>
              <a:t>Cultural-Personal Factors.</a:t>
            </a:r>
            <a:br>
              <a:rPr b="1" sz="2609">
                <a:solidFill>
                  <a:srgbClr val="C0504D"/>
                </a:solidFill>
              </a:rPr>
            </a:br>
            <a:br>
              <a:rPr b="1" sz="2609">
                <a:solidFill>
                  <a:srgbClr val="C0504D"/>
                </a:solidFill>
              </a:rPr>
            </a:br>
            <a:r>
              <a:rPr sz="2700">
                <a:solidFill>
                  <a:srgbClr val="77933C"/>
                </a:solidFill>
              </a:rPr>
              <a:t>(</a:t>
            </a:r>
            <a:r>
              <a:rPr b="1" sz="2700">
                <a:solidFill>
                  <a:srgbClr val="77933C"/>
                </a:solidFill>
              </a:rPr>
              <a:t>*</a:t>
            </a:r>
            <a:r>
              <a:rPr sz="2700">
                <a:solidFill>
                  <a:srgbClr val="77933C"/>
                </a:solidFill>
              </a:rPr>
              <a:t> and recognize that</a:t>
            </a:r>
            <a:r>
              <a:rPr b="1" sz="2700">
                <a:solidFill>
                  <a:srgbClr val="77933C"/>
                </a:solidFill>
              </a:rPr>
              <a:t> every situation is different </a:t>
            </a:r>
            <a:r>
              <a:rPr sz="2700">
                <a:solidFill>
                  <a:srgbClr val="77933C"/>
                </a:solidFill>
              </a:rPr>
              <a:t>)</a:t>
            </a:r>
          </a:p>
        </p:txBody>
      </p:sp>
    </p:spTree>
  </p:cSld>
  <p:clrMapOvr>
    <a:masterClrMapping/>
  </p:clrMapOvr>
  <p:transitio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4" name="Shape 314"/>
          <p:cNvSpPr/>
          <p:nvPr>
            <p:ph type="title"/>
          </p:nvPr>
        </p:nvSpPr>
        <p:spPr>
          <a:xfrm>
            <a:off x="584200" y="325437"/>
            <a:ext cx="8229600" cy="685803"/>
          </a:xfrm>
          <a:prstGeom prst="rect">
            <a:avLst/>
          </a:prstGeom>
        </p:spPr>
        <p:txBody>
          <a:bodyPr/>
          <a:lstStyle/>
          <a:p>
            <a:pPr lvl="0" algn="l">
              <a:defRPr sz="1800"/>
            </a:pPr>
            <a:r>
              <a:rPr sz="3400" u="sng">
                <a:solidFill>
                  <a:srgbClr val="C0504D"/>
                </a:solidFill>
                <a:latin typeface="Arial Bold"/>
                <a:ea typeface="Arial Bold"/>
                <a:cs typeface="Arial Bold"/>
                <a:sym typeface="Arial Bold"/>
              </a:rPr>
              <a:t>responsibility</a:t>
            </a:r>
            <a:r>
              <a:rPr sz="3400">
                <a:solidFill>
                  <a:srgbClr val="C0504D"/>
                </a:solidFill>
                <a:latin typeface="Arial Bold"/>
                <a:ea typeface="Arial Bold"/>
                <a:cs typeface="Arial Bold"/>
                <a:sym typeface="Arial Bold"/>
              </a:rPr>
              <a:t> </a:t>
            </a:r>
            <a:r>
              <a:rPr sz="3400">
                <a:latin typeface="Arial"/>
                <a:ea typeface="Arial"/>
                <a:cs typeface="Arial"/>
                <a:sym typeface="Arial"/>
              </a:rPr>
              <a:t>to</a:t>
            </a:r>
            <a:r>
              <a:rPr sz="3400">
                <a:latin typeface="Arial Bold"/>
                <a:ea typeface="Arial Bold"/>
                <a:cs typeface="Arial Bold"/>
                <a:sym typeface="Arial Bold"/>
              </a:rPr>
              <a:t> </a:t>
            </a:r>
            <a:r>
              <a:rPr sz="3400" u="sng">
                <a:solidFill>
                  <a:srgbClr val="C0504D"/>
                </a:solidFill>
                <a:latin typeface="Arial Bold"/>
                <a:ea typeface="Arial Bold"/>
                <a:cs typeface="Arial Bold"/>
                <a:sym typeface="Arial Bold"/>
              </a:rPr>
              <a:t>avoid mis-education</a:t>
            </a:r>
            <a:r>
              <a:rPr sz="3400">
                <a:solidFill>
                  <a:srgbClr val="C0504D"/>
                </a:solidFill>
                <a:latin typeface="Arial Bold"/>
                <a:ea typeface="Arial Bold"/>
                <a:cs typeface="Arial Bold"/>
                <a:sym typeface="Arial Bold"/>
              </a:rPr>
              <a:t>:</a:t>
            </a:r>
          </a:p>
        </p:txBody>
      </p:sp>
      <p:sp>
        <p:nvSpPr>
          <p:cNvPr id="315" name="Shape 315"/>
          <p:cNvSpPr/>
          <p:nvPr>
            <p:ph type="body" idx="1"/>
          </p:nvPr>
        </p:nvSpPr>
        <p:spPr>
          <a:xfrm>
            <a:off x="597520" y="951647"/>
            <a:ext cx="7948960" cy="5497057"/>
          </a:xfrm>
          <a:prstGeom prst="rect">
            <a:avLst/>
          </a:prstGeom>
        </p:spPr>
        <p:txBody>
          <a:bodyPr/>
          <a:lstStyle/>
          <a:p>
            <a:pPr lvl="0" marL="0" indent="0">
              <a:buSzTx/>
              <a:buNone/>
              <a:defRPr sz="1800"/>
            </a:pPr>
            <a:r>
              <a:rPr sz="3100"/>
              <a:t>When</a:t>
            </a:r>
            <a:r>
              <a:rPr b="1" sz="3100"/>
              <a:t> science evidence </a:t>
            </a:r>
            <a:r>
              <a:rPr sz="3100"/>
              <a:t>is very strong – e.g., for</a:t>
            </a:r>
            <a:r>
              <a:rPr b="1" sz="3100"/>
              <a:t> young-earth creation </a:t>
            </a:r>
            <a:r>
              <a:rPr sz="3100"/>
              <a:t>&amp;</a:t>
            </a:r>
            <a:r>
              <a:rPr b="1" sz="3100"/>
              <a:t> quantum observation</a:t>
            </a:r>
            <a:r>
              <a:rPr sz="3100"/>
              <a:t> – I think writers/speakers have </a:t>
            </a:r>
            <a:r>
              <a:rPr b="1" sz="3100" u="sng"/>
              <a:t>a responsibility </a:t>
            </a:r>
            <a:r>
              <a:rPr sz="3100" u="sng"/>
              <a:t>to </a:t>
            </a:r>
            <a:r>
              <a:rPr b="1" sz="3100" u="sng"/>
              <a:t>accurately describe the science</a:t>
            </a:r>
            <a:r>
              <a:rPr sz="3100"/>
              <a:t>.</a:t>
            </a:r>
            <a:endParaRPr sz="3100"/>
          </a:p>
          <a:p>
            <a:pPr lvl="0" marL="0" indent="0">
              <a:buSzTx/>
              <a:buNone/>
              <a:defRPr sz="1800"/>
            </a:pPr>
            <a:r>
              <a:rPr sz="3100"/>
              <a:t>     For these questions, I view “authorities” and their “audience” differently.  The </a:t>
            </a:r>
            <a:r>
              <a:rPr sz="3100" u="sng"/>
              <a:t>writers</a:t>
            </a:r>
            <a:r>
              <a:rPr sz="3100"/>
              <a:t> should know their science, and it’s difficult to imagine how they don’t know that what they are saying is wrong.  By contrast, their </a:t>
            </a:r>
            <a:r>
              <a:rPr sz="3100" u="sng"/>
              <a:t>readers</a:t>
            </a:r>
            <a:r>
              <a:rPr sz="3100"/>
              <a:t> TRUST those who claim to know more science, so the readers seem to be victims of intentional mis-education.</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457200" y="325438"/>
            <a:ext cx="8229600" cy="838201"/>
          </a:xfrm>
          <a:prstGeom prst="rect">
            <a:avLst/>
          </a:prstGeom>
        </p:spPr>
        <p:txBody>
          <a:bodyPr/>
          <a:lstStyle>
            <a:lvl1pPr algn="l">
              <a:defRPr b="1"/>
            </a:lvl1pPr>
          </a:lstStyle>
          <a:p>
            <a:pPr lvl="0">
              <a:defRPr b="0" sz="1800"/>
            </a:pPr>
            <a:r>
              <a:rPr b="1" sz="4400"/>
              <a:t>Cultural-Personal Factors</a:t>
            </a:r>
          </a:p>
        </p:txBody>
      </p:sp>
      <p:sp>
        <p:nvSpPr>
          <p:cNvPr id="153" name="Shape 153"/>
          <p:cNvSpPr/>
          <p:nvPr>
            <p:ph type="body" idx="1"/>
          </p:nvPr>
        </p:nvSpPr>
        <p:spPr>
          <a:xfrm>
            <a:off x="457200" y="1158478"/>
            <a:ext cx="8229600" cy="5094687"/>
          </a:xfrm>
          <a:prstGeom prst="rect">
            <a:avLst/>
          </a:prstGeom>
        </p:spPr>
        <p:txBody>
          <a:bodyPr/>
          <a:lstStyle/>
          <a:p>
            <a:pPr lvl="0" marL="0" indent="0">
              <a:buSzTx/>
              <a:buNone/>
              <a:defRPr sz="1800"/>
            </a:pPr>
            <a:r>
              <a:rPr sz="2800"/>
              <a:t>My </a:t>
            </a:r>
            <a:r>
              <a:rPr sz="2800" u="sng">
                <a:solidFill>
                  <a:srgbClr val="0000FF"/>
                </a:solidFill>
                <a:uFill>
                  <a:solidFill>
                    <a:srgbClr val="0000FF"/>
                  </a:solidFill>
                </a:uFill>
                <a:hlinkClick r:id="rId2" invalidUrl="" action="" tgtFrame="" tooltip="" history="1" highlightClick="0" endSnd="0"/>
              </a:rPr>
              <a:t>model for Scientific Method</a:t>
            </a:r>
            <a:r>
              <a:rPr sz="2800"/>
              <a:t> </a:t>
            </a:r>
            <a:r>
              <a:rPr sz="2800">
                <a:latin typeface="Trebuchet MS"/>
                <a:ea typeface="Trebuchet MS"/>
                <a:cs typeface="Trebuchet MS"/>
                <a:sym typeface="Trebuchet MS"/>
              </a:rPr>
              <a:t>includes</a:t>
            </a:r>
            <a:r>
              <a:rPr sz="2800"/>
              <a:t> </a:t>
            </a:r>
            <a:r>
              <a:rPr sz="2800" u="sng"/>
              <a:t>many kinds</a:t>
            </a:r>
            <a:r>
              <a:rPr sz="2800"/>
              <a:t> of </a:t>
            </a:r>
            <a:r>
              <a:rPr b="1" sz="2800" u="sng">
                <a:solidFill>
                  <a:srgbClr val="31859C"/>
                </a:solidFill>
              </a:rPr>
              <a:t>Cultural-Personal </a:t>
            </a:r>
            <a:r>
              <a:rPr sz="2800" u="sng">
                <a:solidFill>
                  <a:srgbClr val="31859C"/>
                </a:solidFill>
              </a:rPr>
              <a:t>Factors</a:t>
            </a:r>
            <a:r>
              <a:rPr sz="2800">
                <a:solidFill>
                  <a:srgbClr val="31859C"/>
                </a:solidFill>
              </a:rPr>
              <a:t>:</a:t>
            </a:r>
            <a:r>
              <a:rPr sz="2800"/>
              <a:t>  Metaphysical Worldviews, Ideological Principles, Opinions of Authorities, Cognitive Dissonance, Psychological Motives, and (by asking “how </a:t>
            </a:r>
            <a:br>
              <a:rPr sz="2800"/>
            </a:br>
            <a:r>
              <a:rPr sz="2800"/>
              <a:t>will it affect my life if I accept this view?  will my life </a:t>
            </a:r>
            <a:br>
              <a:rPr sz="2800"/>
            </a:br>
            <a:r>
              <a:rPr sz="2800"/>
              <a:t>become better or worse?”) Practical Concerns.</a:t>
            </a:r>
          </a:p>
        </p:txBody>
      </p:sp>
    </p:spTree>
  </p:cSld>
  <p:clrMapOvr>
    <a:masterClrMapping/>
  </p:clrMapOvr>
  <p:transition spd="med" advClick="1"/>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7" name="Shape 317"/>
          <p:cNvSpPr/>
          <p:nvPr>
            <p:ph type="title"/>
          </p:nvPr>
        </p:nvSpPr>
        <p:spPr>
          <a:xfrm>
            <a:off x="622298" y="388937"/>
            <a:ext cx="8308252" cy="698503"/>
          </a:xfrm>
          <a:prstGeom prst="rect">
            <a:avLst/>
          </a:prstGeom>
        </p:spPr>
        <p:txBody>
          <a:bodyPr/>
          <a:lstStyle/>
          <a:p>
            <a:pPr lvl="0" algn="l">
              <a:defRPr sz="1800"/>
            </a:pPr>
            <a:r>
              <a:rPr sz="3400" u="sng">
                <a:solidFill>
                  <a:srgbClr val="C0504D"/>
                </a:solidFill>
                <a:latin typeface="Arial Bold"/>
                <a:ea typeface="Arial Bold"/>
                <a:cs typeface="Arial Bold"/>
                <a:sym typeface="Arial Bold"/>
              </a:rPr>
              <a:t>self-defense</a:t>
            </a:r>
            <a:r>
              <a:rPr sz="3400">
                <a:latin typeface="Arial Bold"/>
                <a:ea typeface="Arial Bold"/>
                <a:cs typeface="Arial Bold"/>
                <a:sym typeface="Arial Bold"/>
              </a:rPr>
              <a:t> </a:t>
            </a:r>
            <a:r>
              <a:rPr sz="3400">
                <a:latin typeface="Arial"/>
                <a:ea typeface="Arial"/>
                <a:cs typeface="Arial"/>
                <a:sym typeface="Arial"/>
              </a:rPr>
              <a:t>to</a:t>
            </a:r>
            <a:r>
              <a:rPr sz="3400">
                <a:latin typeface="Arial Bold"/>
                <a:ea typeface="Arial Bold"/>
                <a:cs typeface="Arial Bold"/>
                <a:sym typeface="Arial Bold"/>
              </a:rPr>
              <a:t> </a:t>
            </a:r>
            <a:r>
              <a:rPr sz="3400" u="sng">
                <a:solidFill>
                  <a:srgbClr val="C0504D"/>
                </a:solidFill>
                <a:latin typeface="Arial Bold"/>
                <a:ea typeface="Arial Bold"/>
                <a:cs typeface="Arial Bold"/>
                <a:sym typeface="Arial Bold"/>
              </a:rPr>
              <a:t>avoid mis-education</a:t>
            </a:r>
            <a:r>
              <a:rPr sz="3400">
                <a:solidFill>
                  <a:srgbClr val="C0504D"/>
                </a:solidFill>
                <a:latin typeface="Arial Bold"/>
                <a:ea typeface="Arial Bold"/>
                <a:cs typeface="Arial Bold"/>
                <a:sym typeface="Arial Bold"/>
              </a:rPr>
              <a:t>:</a:t>
            </a:r>
          </a:p>
        </p:txBody>
      </p:sp>
      <p:sp>
        <p:nvSpPr>
          <p:cNvPr id="318" name="Shape 318"/>
          <p:cNvSpPr/>
          <p:nvPr>
            <p:ph type="body" idx="1"/>
          </p:nvPr>
        </p:nvSpPr>
        <p:spPr>
          <a:xfrm>
            <a:off x="622300" y="1008750"/>
            <a:ext cx="8011071" cy="5417134"/>
          </a:xfrm>
          <a:prstGeom prst="rect">
            <a:avLst/>
          </a:prstGeom>
        </p:spPr>
        <p:txBody>
          <a:bodyPr/>
          <a:lstStyle/>
          <a:p>
            <a:pPr lvl="0" marL="0" indent="0" defTabSz="448055">
              <a:spcBef>
                <a:spcPts val="600"/>
              </a:spcBef>
              <a:buSzTx/>
              <a:buNone/>
              <a:defRPr sz="1800"/>
            </a:pPr>
            <a:r>
              <a:rPr sz="3136"/>
              <a:t>In high school, a teacher showed</a:t>
            </a:r>
            <a:r>
              <a:rPr b="1" sz="3136"/>
              <a:t> </a:t>
            </a:r>
            <a:r>
              <a:rPr b="1" sz="3136" u="sng">
                <a:solidFill>
                  <a:srgbClr val="C0504D"/>
                </a:solidFill>
              </a:rPr>
              <a:t>how to defend </a:t>
            </a:r>
            <a:r>
              <a:rPr b="1" sz="3136"/>
              <a:t>ourselves (and others) </a:t>
            </a:r>
            <a:r>
              <a:rPr b="1" sz="3136" u="sng">
                <a:solidFill>
                  <a:srgbClr val="C0504D"/>
                </a:solidFill>
              </a:rPr>
              <a:t>against mis-education</a:t>
            </a:r>
            <a:r>
              <a:rPr b="1" sz="3136">
                <a:solidFill>
                  <a:srgbClr val="C0504D"/>
                </a:solidFill>
              </a:rPr>
              <a:t>.</a:t>
            </a:r>
            <a:r>
              <a:rPr sz="3136"/>
              <a:t>  How?   Although he was a good “explainer” with direct lecture-teaching, the most valuable part of his teaching was our in-class debates, when he would skillfully defend one view Monday, but on Tuesday he attacked this view and defended another view.  After he did this many times, we learned lessons (about </a:t>
            </a:r>
            <a:r>
              <a:rPr b="1" sz="3136">
                <a:solidFill>
                  <a:srgbClr val="C0504D"/>
                </a:solidFill>
              </a:rPr>
              <a:t>Accurate Understanding </a:t>
            </a:r>
            <a:r>
              <a:rPr sz="3136"/>
              <a:t>and</a:t>
            </a:r>
            <a:r>
              <a:rPr b="1" sz="3136">
                <a:solidFill>
                  <a:srgbClr val="C0504D"/>
                </a:solidFill>
              </a:rPr>
              <a:t> Respectful Attitudes</a:t>
            </a:r>
            <a:r>
              <a:rPr sz="3136"/>
              <a:t>) described at the end of my abstract and when you</a:t>
            </a:r>
            <a:r>
              <a:rPr b="1" sz="3136"/>
              <a:t> </a:t>
            </a:r>
            <a:r>
              <a:rPr b="1" sz="3136">
                <a:solidFill>
                  <a:srgbClr val="0000FF"/>
                </a:solidFill>
              </a:rPr>
              <a:t>click the links</a:t>
            </a:r>
            <a:r>
              <a:rPr b="1" sz="3136"/>
              <a:t>:</a:t>
            </a:r>
          </a:p>
        </p:txBody>
      </p:sp>
    </p:spTree>
  </p:cSld>
  <p:clrMapOvr>
    <a:masterClrMapping/>
  </p:clrMapOvr>
  <p:transition spd="med" advClick="1"/>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Shape 320"/>
          <p:cNvSpPr/>
          <p:nvPr>
            <p:ph type="title"/>
          </p:nvPr>
        </p:nvSpPr>
        <p:spPr>
          <a:xfrm>
            <a:off x="1003300" y="374903"/>
            <a:ext cx="8229600" cy="736603"/>
          </a:xfrm>
          <a:prstGeom prst="rect">
            <a:avLst/>
          </a:prstGeom>
        </p:spPr>
        <p:txBody>
          <a:bodyPr/>
          <a:lstStyle/>
          <a:p>
            <a:pPr lvl="0" algn="l">
              <a:defRPr sz="1800"/>
            </a:pPr>
            <a:r>
              <a:rPr sz="4000" u="sng">
                <a:solidFill>
                  <a:srgbClr val="C0504D"/>
                </a:solidFill>
                <a:latin typeface="Arial Bold"/>
                <a:ea typeface="Arial Bold"/>
                <a:cs typeface="Arial Bold"/>
                <a:sym typeface="Arial Bold"/>
              </a:rPr>
              <a:t>Understanding</a:t>
            </a:r>
            <a:r>
              <a:rPr sz="4000">
                <a:solidFill>
                  <a:srgbClr val="C0504D"/>
                </a:solidFill>
                <a:latin typeface="Arial Bold"/>
                <a:ea typeface="Arial Bold"/>
                <a:cs typeface="Arial Bold"/>
                <a:sym typeface="Arial Bold"/>
              </a:rPr>
              <a:t> </a:t>
            </a:r>
            <a:r>
              <a:rPr sz="4000">
                <a:latin typeface="Arial Bold"/>
                <a:ea typeface="Arial Bold"/>
                <a:cs typeface="Arial Bold"/>
                <a:sym typeface="Arial Bold"/>
              </a:rPr>
              <a:t>and </a:t>
            </a:r>
            <a:r>
              <a:rPr sz="4000" u="sng">
                <a:solidFill>
                  <a:srgbClr val="C0504D"/>
                </a:solidFill>
                <a:latin typeface="Arial Bold"/>
                <a:ea typeface="Arial Bold"/>
                <a:cs typeface="Arial Bold"/>
                <a:sym typeface="Arial Bold"/>
              </a:rPr>
              <a:t>Respect</a:t>
            </a:r>
          </a:p>
        </p:txBody>
      </p:sp>
      <p:sp>
        <p:nvSpPr>
          <p:cNvPr id="321" name="Shape 321"/>
          <p:cNvSpPr/>
          <p:nvPr>
            <p:ph type="body" idx="1"/>
          </p:nvPr>
        </p:nvSpPr>
        <p:spPr>
          <a:xfrm>
            <a:off x="965200" y="1093734"/>
            <a:ext cx="8102799" cy="5346090"/>
          </a:xfrm>
          <a:prstGeom prst="rect">
            <a:avLst/>
          </a:prstGeom>
        </p:spPr>
        <p:txBody>
          <a:bodyPr/>
          <a:lstStyle/>
          <a:p>
            <a:pPr lvl="0" marL="0" indent="0" defTabSz="389807">
              <a:spcBef>
                <a:spcPts val="600"/>
              </a:spcBef>
              <a:buSzTx/>
              <a:buNone/>
              <a:defRPr sz="1800"/>
            </a:pPr>
            <a:r>
              <a:rPr sz="2784">
                <a:solidFill>
                  <a:srgbClr val="31859C"/>
                </a:solidFill>
              </a:rPr>
              <a:t>We’ll examine these [psychological/sociological] factors, along with </a:t>
            </a:r>
            <a:r>
              <a:rPr sz="2784" u="sng">
                <a:solidFill>
                  <a:srgbClr val="31859C"/>
                </a:solidFill>
              </a:rPr>
              <a:t>lessons learned from my high </a:t>
            </a:r>
            <a:br>
              <a:rPr sz="2784" u="sng">
                <a:solidFill>
                  <a:srgbClr val="31859C"/>
                </a:solidFill>
              </a:rPr>
            </a:br>
            <a:r>
              <a:rPr sz="2784" u="sng">
                <a:solidFill>
                  <a:srgbClr val="31859C"/>
                </a:solidFill>
              </a:rPr>
              <a:t>school teacher</a:t>
            </a:r>
            <a:r>
              <a:rPr sz="2784">
                <a:solidFill>
                  <a:srgbClr val="31859C"/>
                </a:solidFill>
              </a:rPr>
              <a:t> who [in “Monday and Tuesday” debates] </a:t>
            </a:r>
            <a:r>
              <a:rPr sz="2784" u="sng">
                <a:solidFill>
                  <a:srgbClr val="31859C"/>
                </a:solidFill>
              </a:rPr>
              <a:t>helped us improve</a:t>
            </a:r>
            <a:r>
              <a:rPr b="1" sz="2784">
                <a:solidFill>
                  <a:srgbClr val="31859C"/>
                </a:solidFill>
              </a:rPr>
              <a:t> </a:t>
            </a:r>
            <a:r>
              <a:rPr b="1" sz="2784">
                <a:solidFill>
                  <a:srgbClr val="C0504D"/>
                </a:solidFill>
              </a:rPr>
              <a:t>our </a:t>
            </a:r>
            <a:r>
              <a:rPr b="1" sz="2784" u="sng">
                <a:solidFill>
                  <a:srgbClr val="C0504D"/>
                </a:solidFill>
              </a:rPr>
              <a:t>understanding</a:t>
            </a:r>
            <a:r>
              <a:rPr sz="2784">
                <a:solidFill>
                  <a:srgbClr val="C0504D"/>
                </a:solidFill>
              </a:rPr>
              <a:t> </a:t>
            </a:r>
            <a:br>
              <a:rPr sz="2784">
                <a:solidFill>
                  <a:srgbClr val="C0504D"/>
                </a:solidFill>
              </a:rPr>
            </a:br>
            <a:r>
              <a:rPr sz="2784">
                <a:solidFill>
                  <a:srgbClr val="31859C"/>
                </a:solidFill>
              </a:rPr>
              <a:t>(of all perspectives) and</a:t>
            </a:r>
            <a:r>
              <a:rPr b="1" sz="2784">
                <a:solidFill>
                  <a:srgbClr val="31859C"/>
                </a:solidFill>
              </a:rPr>
              <a:t> </a:t>
            </a:r>
            <a:r>
              <a:rPr b="1" sz="2784">
                <a:solidFill>
                  <a:srgbClr val="C0504D"/>
                </a:solidFill>
              </a:rPr>
              <a:t>our </a:t>
            </a:r>
            <a:r>
              <a:rPr b="1" sz="2784" u="sng">
                <a:solidFill>
                  <a:srgbClr val="C0504D"/>
                </a:solidFill>
              </a:rPr>
              <a:t>respecting</a:t>
            </a:r>
            <a:r>
              <a:rPr sz="2784">
                <a:solidFill>
                  <a:srgbClr val="C0504D"/>
                </a:solidFill>
              </a:rPr>
              <a:t> </a:t>
            </a:r>
            <a:r>
              <a:rPr sz="2784">
                <a:solidFill>
                  <a:srgbClr val="31859C"/>
                </a:solidFill>
              </a:rPr>
              <a:t>(by </a:t>
            </a:r>
            <a:br>
              <a:rPr sz="2784">
                <a:solidFill>
                  <a:srgbClr val="31859C"/>
                </a:solidFill>
              </a:rPr>
            </a:br>
            <a:r>
              <a:rPr sz="2784">
                <a:solidFill>
                  <a:srgbClr val="31859C"/>
                </a:solidFill>
              </a:rPr>
              <a:t>recognizing that</a:t>
            </a:r>
            <a:r>
              <a:rPr b="1" sz="2784">
                <a:solidFill>
                  <a:srgbClr val="31859C"/>
                </a:solidFill>
              </a:rPr>
              <a:t> </a:t>
            </a:r>
            <a:r>
              <a:rPr b="1" sz="2784" u="sng">
                <a:solidFill>
                  <a:srgbClr val="31859C"/>
                </a:solidFill>
              </a:rPr>
              <a:t>differing views are defensible</a:t>
            </a:r>
            <a:r>
              <a:rPr b="1" sz="2784">
                <a:solidFill>
                  <a:srgbClr val="31859C"/>
                </a:solidFill>
              </a:rPr>
              <a:t> , </a:t>
            </a:r>
            <a:r>
              <a:rPr b="1" sz="2784" u="sng">
                <a:solidFill>
                  <a:srgbClr val="31859C"/>
                </a:solidFill>
              </a:rPr>
              <a:t>logically and ethically</a:t>
            </a:r>
            <a:r>
              <a:rPr sz="2784">
                <a:solidFill>
                  <a:srgbClr val="31859C"/>
                </a:solidFill>
              </a:rPr>
              <a:t>) [ avoid </a:t>
            </a:r>
            <a:r>
              <a:rPr sz="2784" u="sng">
                <a:solidFill>
                  <a:srgbClr val="31859C"/>
                </a:solidFill>
              </a:rPr>
              <a:t>hostile tribalism</a:t>
            </a:r>
            <a:r>
              <a:rPr sz="2784">
                <a:solidFill>
                  <a:srgbClr val="31859C"/>
                </a:solidFill>
              </a:rPr>
              <a:t> ], </a:t>
            </a:r>
            <a:br>
              <a:rPr sz="2784">
                <a:solidFill>
                  <a:srgbClr val="31859C"/>
                </a:solidFill>
              </a:rPr>
            </a:br>
            <a:r>
              <a:rPr sz="2784">
                <a:solidFill>
                  <a:srgbClr val="31859C"/>
                </a:solidFill>
              </a:rPr>
              <a:t>thus encouraging </a:t>
            </a:r>
            <a:r>
              <a:rPr sz="2784" u="sng"/>
              <a:t>appropriate humility</a:t>
            </a:r>
            <a:r>
              <a:rPr sz="2784"/>
              <a:t> </a:t>
            </a:r>
            <a:r>
              <a:rPr sz="2784">
                <a:solidFill>
                  <a:srgbClr val="31859C"/>
                </a:solidFill>
              </a:rPr>
              <a:t>that is </a:t>
            </a:r>
            <a:r>
              <a:rPr sz="2784"/>
              <a:t>not </a:t>
            </a:r>
            <a:br>
              <a:rPr sz="2784"/>
            </a:br>
            <a:r>
              <a:rPr sz="2784"/>
              <a:t>too little </a:t>
            </a:r>
            <a:r>
              <a:rPr sz="2784">
                <a:solidFill>
                  <a:srgbClr val="31859C"/>
                </a:solidFill>
              </a:rPr>
              <a:t>[it’s not arrogant] and, avoiding radical postmodern relativism, is </a:t>
            </a:r>
            <a:r>
              <a:rPr sz="2784"/>
              <a:t>not too much.</a:t>
            </a:r>
            <a:endParaRPr sz="2436">
              <a:solidFill>
                <a:srgbClr val="31859C"/>
              </a:solidFill>
            </a:endParaRPr>
          </a:p>
          <a:p>
            <a:pPr lvl="0" marL="0" indent="0" defTabSz="389807">
              <a:spcBef>
                <a:spcPts val="600"/>
              </a:spcBef>
              <a:buSzTx/>
              <a:buNone/>
              <a:defRPr sz="1800"/>
            </a:pPr>
            <a:br>
              <a:rPr sz="2436">
                <a:solidFill>
                  <a:srgbClr val="31859C"/>
                </a:solidFill>
              </a:rPr>
            </a:br>
            <a:r>
              <a:rPr b="1" sz="2784">
                <a:solidFill>
                  <a:srgbClr val="0000FF"/>
                </a:solidFill>
              </a:rPr>
              <a:t>LINKS</a:t>
            </a:r>
            <a:r>
              <a:rPr sz="2784">
                <a:solidFill>
                  <a:srgbClr val="0000FF"/>
                </a:solidFill>
              </a:rPr>
              <a:t> – </a:t>
            </a:r>
            <a:r>
              <a:rPr i="1" sz="2784">
                <a:solidFill>
                  <a:srgbClr val="31859C"/>
                </a:solidFill>
                <a:hlinkClick r:id="rId2" invalidUrl="" action="" tgtFrame="" tooltip="" history="1" highlightClick="0" endSnd="0"/>
              </a:rPr>
              <a:t>ASA Website</a:t>
            </a:r>
            <a:r>
              <a:rPr i="1" sz="2784">
                <a:solidFill>
                  <a:srgbClr val="0000FF"/>
                </a:solidFill>
              </a:rPr>
              <a:t> – </a:t>
            </a:r>
            <a:r>
              <a:rPr i="1" sz="2697">
                <a:solidFill>
                  <a:srgbClr val="31859C"/>
                </a:solidFill>
                <a:hlinkClick r:id="rId3" invalidUrl="" action="" tgtFrame="" tooltip="" history="1" highlightClick="0" endSnd="0"/>
              </a:rPr>
              <a:t>Origins</a:t>
            </a:r>
            <a:r>
              <a:rPr sz="2784">
                <a:solidFill>
                  <a:srgbClr val="0000FF"/>
                </a:solidFill>
              </a:rPr>
              <a:t> –  </a:t>
            </a:r>
            <a:r>
              <a:rPr sz="2784">
                <a:solidFill>
                  <a:srgbClr val="31859C"/>
                </a:solidFill>
                <a:hlinkClick r:id="rId4" invalidUrl="" action="" tgtFrame="" tooltip="" history="1" highlightClick="0" endSnd="0"/>
              </a:rPr>
              <a:t>Design Process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xfrm>
            <a:off x="411845" y="338138"/>
            <a:ext cx="7555955" cy="650648"/>
          </a:xfrm>
          <a:prstGeom prst="rect">
            <a:avLst/>
          </a:prstGeom>
        </p:spPr>
        <p:txBody>
          <a:bodyPr/>
          <a:lstStyle/>
          <a:p>
            <a:pPr lvl="0" algn="l" defTabSz="416052">
              <a:defRPr sz="1800"/>
            </a:pPr>
            <a:r>
              <a:rPr sz="3458" u="sng">
                <a:solidFill>
                  <a:srgbClr val="0000FF"/>
                </a:solidFill>
                <a:uFill>
                  <a:solidFill>
                    <a:srgbClr val="0000FF"/>
                  </a:solidFill>
                </a:uFill>
                <a:latin typeface="Arial Bold"/>
                <a:ea typeface="Arial Bold"/>
                <a:cs typeface="Arial Bold"/>
                <a:sym typeface="Arial Bold"/>
                <a:hlinkClick r:id="rId2" invalidUrl="" action="" tgtFrame="" tooltip="" history="1" highlightClick="0" endSnd="0"/>
              </a:rPr>
              <a:t>Cultural-Personal</a:t>
            </a:r>
            <a:r>
              <a:rPr sz="3458">
                <a:latin typeface="Arial Bold"/>
                <a:ea typeface="Arial Bold"/>
                <a:cs typeface="Arial Bold"/>
                <a:sym typeface="Arial Bold"/>
              </a:rPr>
              <a:t> &amp; </a:t>
            </a:r>
            <a:r>
              <a:rPr sz="3458" u="sng">
                <a:solidFill>
                  <a:srgbClr val="0000FF"/>
                </a:solidFill>
                <a:uFill>
                  <a:solidFill>
                    <a:srgbClr val="0000FF"/>
                  </a:solidFill>
                </a:uFill>
                <a:latin typeface="Arial Bold"/>
                <a:ea typeface="Arial Bold"/>
                <a:cs typeface="Arial Bold"/>
                <a:sym typeface="Arial Bold"/>
                <a:hlinkClick r:id="rId3" invalidUrl="" action="" tgtFrame="" tooltip="" history="1" highlightClick="0" endSnd="0"/>
              </a:rPr>
              <a:t>Thought Styles</a:t>
            </a:r>
          </a:p>
        </p:txBody>
      </p:sp>
      <p:sp>
        <p:nvSpPr>
          <p:cNvPr id="156" name="Shape 156"/>
          <p:cNvSpPr/>
          <p:nvPr>
            <p:ph type="body" idx="1"/>
          </p:nvPr>
        </p:nvSpPr>
        <p:spPr>
          <a:xfrm>
            <a:off x="457200" y="974270"/>
            <a:ext cx="8229600" cy="5520875"/>
          </a:xfrm>
          <a:prstGeom prst="rect">
            <a:avLst/>
          </a:prstGeom>
        </p:spPr>
        <p:txBody>
          <a:bodyPr/>
          <a:lstStyle/>
          <a:p>
            <a:pPr lvl="0" marL="0" indent="0">
              <a:buSzTx/>
              <a:buNone/>
              <a:defRPr sz="1800"/>
            </a:pPr>
            <a:r>
              <a:rPr sz="3200"/>
              <a:t>My model has 3 </a:t>
            </a:r>
            <a:r>
              <a:rPr b="1" sz="3200">
                <a:solidFill>
                  <a:srgbClr val="C0504D"/>
                </a:solidFill>
              </a:rPr>
              <a:t>Evaluation Factors</a:t>
            </a:r>
            <a:r>
              <a:rPr sz="3200">
                <a:solidFill>
                  <a:srgbClr val="C0504D"/>
                </a:solidFill>
              </a:rPr>
              <a:t> </a:t>
            </a:r>
            <a:r>
              <a:rPr sz="3200"/>
              <a:t>( </a:t>
            </a:r>
            <a:r>
              <a:rPr b="1" sz="3200">
                <a:solidFill>
                  <a:srgbClr val="93CDDD"/>
                </a:solidFill>
              </a:rPr>
              <a:t>1  2  3</a:t>
            </a:r>
            <a:r>
              <a:rPr sz="3200"/>
              <a:t> ),</a:t>
            </a:r>
            <a:br>
              <a:rPr sz="3200"/>
            </a:br>
            <a:r>
              <a:rPr sz="3200"/>
              <a:t>  and </a:t>
            </a:r>
            <a:r>
              <a:rPr b="1" sz="3200" u="sng">
                <a:solidFill>
                  <a:srgbClr val="93CDDD"/>
                </a:solidFill>
              </a:rPr>
              <a:t>cultural-personal</a:t>
            </a:r>
            <a:r>
              <a:rPr b="1" sz="3200">
                <a:solidFill>
                  <a:srgbClr val="93CDDD"/>
                </a:solidFill>
              </a:rPr>
              <a:t> </a:t>
            </a:r>
            <a:r>
              <a:rPr b="1" sz="3200">
                <a:solidFill>
                  <a:srgbClr val="C0504D"/>
                </a:solidFill>
              </a:rPr>
              <a:t>Thought Styles</a:t>
            </a:r>
            <a:r>
              <a:rPr sz="3200">
                <a:solidFill>
                  <a:srgbClr val="C0504D"/>
                </a:solidFill>
              </a:rPr>
              <a:t> </a:t>
            </a:r>
            <a:r>
              <a:rPr sz="3200"/>
              <a:t>( </a:t>
            </a:r>
            <a:r>
              <a:rPr b="1" sz="3200">
                <a:solidFill>
                  <a:srgbClr val="B3A2C7"/>
                </a:solidFill>
              </a:rPr>
              <a:t>8</a:t>
            </a:r>
            <a:r>
              <a:rPr sz="3200"/>
              <a:t> ): </a:t>
            </a:r>
            <a:r>
              <a:rPr b="1" sz="3200">
                <a:solidFill>
                  <a:srgbClr val="31859C"/>
                </a:solidFill>
              </a:rPr>
              <a:t>[ </a:t>
            </a:r>
            <a:r>
              <a:rPr b="1" sz="3200" u="sng">
                <a:solidFill>
                  <a:srgbClr val="31859C"/>
                </a:solidFill>
              </a:rPr>
              <a:t>sociological-psychological</a:t>
            </a:r>
            <a:r>
              <a:rPr b="1" sz="3200">
                <a:solidFill>
                  <a:srgbClr val="31859C"/>
                </a:solidFill>
              </a:rPr>
              <a:t> ]</a:t>
            </a:r>
          </a:p>
        </p:txBody>
      </p:sp>
      <p:pic>
        <p:nvPicPr>
          <p:cNvPr id="157" name="image1.gif" descr="z-small.gif"/>
          <p:cNvPicPr/>
          <p:nvPr/>
        </p:nvPicPr>
        <p:blipFill>
          <a:blip r:embed="rId4">
            <a:extLst/>
          </a:blip>
          <a:stretch>
            <a:fillRect/>
          </a:stretch>
        </p:blipFill>
        <p:spPr>
          <a:xfrm>
            <a:off x="1079503" y="2779210"/>
            <a:ext cx="7236736" cy="3832791"/>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xfrm>
            <a:off x="457200" y="272827"/>
            <a:ext cx="8229600" cy="541791"/>
          </a:xfrm>
          <a:prstGeom prst="rect">
            <a:avLst/>
          </a:prstGeom>
        </p:spPr>
        <p:txBody>
          <a:bodyPr/>
          <a:lstStyle/>
          <a:p>
            <a:pPr lvl="0" defTabSz="362924">
              <a:defRPr sz="1800"/>
            </a:pPr>
            <a:r>
              <a:rPr sz="3136">
                <a:latin typeface="Arial"/>
                <a:ea typeface="Arial"/>
                <a:cs typeface="Arial"/>
                <a:sym typeface="Arial"/>
              </a:rPr>
              <a:t>my model for</a:t>
            </a:r>
            <a:r>
              <a:rPr sz="3136">
                <a:latin typeface="Arial Bold"/>
                <a:ea typeface="Arial Bold"/>
                <a:cs typeface="Arial Bold"/>
                <a:sym typeface="Arial Bold"/>
              </a:rPr>
              <a:t> Scientific Method:</a:t>
            </a:r>
          </a:p>
        </p:txBody>
      </p:sp>
      <p:pic>
        <p:nvPicPr>
          <p:cNvPr id="160" name="image2.png"/>
          <p:cNvPicPr/>
          <p:nvPr/>
        </p:nvPicPr>
        <p:blipFill>
          <a:blip r:embed="rId2">
            <a:extLst/>
          </a:blip>
          <a:stretch>
            <a:fillRect/>
          </a:stretch>
        </p:blipFill>
        <p:spPr>
          <a:xfrm>
            <a:off x="922767" y="962021"/>
            <a:ext cx="7309355" cy="5532440"/>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xfrm>
            <a:off x="457200" y="453296"/>
            <a:ext cx="8229600" cy="1740295"/>
          </a:xfrm>
          <a:prstGeom prst="rect">
            <a:avLst/>
          </a:prstGeom>
        </p:spPr>
        <p:txBody>
          <a:bodyPr/>
          <a:lstStyle/>
          <a:p>
            <a:pPr lvl="0" defTabSz="434340">
              <a:defRPr sz="1800"/>
            </a:pPr>
            <a:r>
              <a:rPr sz="3800" u="sng">
                <a:solidFill>
                  <a:srgbClr val="C0504D"/>
                </a:solidFill>
                <a:latin typeface="Arial Bold"/>
                <a:ea typeface="Arial Bold"/>
                <a:cs typeface="Arial Bold"/>
                <a:sym typeface="Arial Bold"/>
              </a:rPr>
              <a:t>3 Comparisons</a:t>
            </a:r>
            <a:r>
              <a:rPr sz="3800">
                <a:solidFill>
                  <a:srgbClr val="C0504D"/>
                </a:solidFill>
                <a:latin typeface="Arial Bold"/>
                <a:ea typeface="Arial Bold"/>
                <a:cs typeface="Arial Bold"/>
                <a:sym typeface="Arial Bold"/>
              </a:rPr>
              <a:t> of</a:t>
            </a:r>
            <a:r>
              <a:rPr sz="2600">
                <a:solidFill>
                  <a:srgbClr val="C0504D"/>
                </a:solidFill>
                <a:latin typeface="Arial Bold"/>
                <a:ea typeface="Arial Bold"/>
                <a:cs typeface="Arial Bold"/>
                <a:sym typeface="Arial Bold"/>
              </a:rPr>
              <a:t>  </a:t>
            </a:r>
            <a:r>
              <a:rPr sz="3800" u="sng">
                <a:solidFill>
                  <a:srgbClr val="C0504D"/>
                </a:solidFill>
                <a:latin typeface="Arial Bold"/>
                <a:ea typeface="Arial Bold"/>
                <a:cs typeface="Arial Bold"/>
                <a:sym typeface="Arial Bold"/>
              </a:rPr>
              <a:t>3 Elements</a:t>
            </a:r>
            <a:br>
              <a:rPr sz="3800" u="sng">
                <a:solidFill>
                  <a:srgbClr val="C0504D"/>
                </a:solidFill>
                <a:latin typeface="Arial Bold"/>
                <a:ea typeface="Arial Bold"/>
                <a:cs typeface="Arial Bold"/>
                <a:sym typeface="Arial Bold"/>
              </a:rPr>
            </a:br>
            <a:r>
              <a:rPr sz="3800">
                <a:latin typeface="Arial"/>
                <a:ea typeface="Arial"/>
                <a:cs typeface="Arial"/>
                <a:sym typeface="Arial"/>
              </a:rPr>
              <a:t>in my model for</a:t>
            </a:r>
            <a:r>
              <a:rPr sz="3800">
                <a:latin typeface="Arial Bold"/>
                <a:ea typeface="Arial Bold"/>
                <a:cs typeface="Arial Bold"/>
                <a:sym typeface="Arial Bold"/>
              </a:rPr>
              <a:t> </a:t>
            </a:r>
            <a:r>
              <a:rPr sz="3800" u="sng">
                <a:solidFill>
                  <a:srgbClr val="0000FF"/>
                </a:solidFill>
                <a:uFill>
                  <a:solidFill>
                    <a:srgbClr val="0000FF"/>
                  </a:solidFill>
                </a:uFill>
                <a:latin typeface="Arial Bold"/>
                <a:ea typeface="Arial Bold"/>
                <a:cs typeface="Arial Bold"/>
                <a:sym typeface="Arial Bold"/>
                <a:hlinkClick r:id="rId2" invalidUrl="" action="" tgtFrame="" tooltip="" history="1" highlightClick="0" endSnd="0"/>
              </a:rPr>
              <a:t>Design Process</a:t>
            </a:r>
            <a:br>
              <a:rPr sz="3800">
                <a:latin typeface="Arial Bold"/>
                <a:ea typeface="Arial Bold"/>
                <a:cs typeface="Arial Bold"/>
                <a:sym typeface="Arial Bold"/>
              </a:rPr>
            </a:br>
            <a:r>
              <a:rPr sz="3800">
                <a:latin typeface="Arial"/>
                <a:ea typeface="Arial"/>
                <a:cs typeface="Arial"/>
                <a:sym typeface="Arial"/>
              </a:rPr>
              <a:t>(</a:t>
            </a:r>
            <a:r>
              <a:rPr sz="1900">
                <a:latin typeface="Arial"/>
                <a:ea typeface="Arial"/>
                <a:cs typeface="Arial"/>
                <a:sym typeface="Arial"/>
              </a:rPr>
              <a:t> </a:t>
            </a:r>
            <a:r>
              <a:rPr sz="3800">
                <a:latin typeface="Arial"/>
                <a:ea typeface="Arial"/>
                <a:cs typeface="Arial"/>
                <a:sym typeface="Arial"/>
              </a:rPr>
              <a:t>for Design-</a:t>
            </a:r>
            <a:r>
              <a:rPr sz="3800" u="sng">
                <a:solidFill>
                  <a:srgbClr val="C0504D"/>
                </a:solidFill>
                <a:latin typeface="Arial"/>
                <a:ea typeface="Arial"/>
                <a:cs typeface="Arial"/>
                <a:sym typeface="Arial"/>
                <a:hlinkClick r:id="rId3" invalidUrl="" action="" tgtFrame="" tooltip="" history="1" highlightClick="0" endSnd="0"/>
              </a:rPr>
              <a:t>Thinking</a:t>
            </a:r>
            <a:r>
              <a:rPr sz="3800">
                <a:latin typeface="Arial"/>
                <a:ea typeface="Arial"/>
                <a:cs typeface="Arial"/>
                <a:sym typeface="Arial"/>
              </a:rPr>
              <a:t> Process</a:t>
            </a:r>
            <a:r>
              <a:rPr sz="1900">
                <a:latin typeface="Arial"/>
                <a:ea typeface="Arial"/>
                <a:cs typeface="Arial"/>
                <a:sym typeface="Arial"/>
              </a:rPr>
              <a:t> </a:t>
            </a:r>
            <a:r>
              <a:rPr sz="3800">
                <a:latin typeface="Arial"/>
                <a:ea typeface="Arial"/>
                <a:cs typeface="Arial"/>
                <a:sym typeface="Arial"/>
              </a:rPr>
              <a:t>)</a:t>
            </a:r>
          </a:p>
        </p:txBody>
      </p:sp>
      <p:pic>
        <p:nvPicPr>
          <p:cNvPr id="163" name="image2.gif" descr="z-3a-s.gif"/>
          <p:cNvPicPr/>
          <p:nvPr/>
        </p:nvPicPr>
        <p:blipFill>
          <a:blip r:embed="rId4">
            <a:extLst/>
          </a:blip>
          <a:stretch>
            <a:fillRect/>
          </a:stretch>
        </p:blipFill>
        <p:spPr>
          <a:xfrm>
            <a:off x="302991" y="2784263"/>
            <a:ext cx="8229602" cy="3649669"/>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