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sldIdLst>
    <p:sldId id="257" r:id="rId2"/>
    <p:sldId id="363" r:id="rId3"/>
    <p:sldId id="330" r:id="rId4"/>
    <p:sldId id="362" r:id="rId5"/>
    <p:sldId id="361" r:id="rId6"/>
    <p:sldId id="364" r:id="rId7"/>
    <p:sldId id="323" r:id="rId8"/>
    <p:sldId id="347" r:id="rId9"/>
    <p:sldId id="259" r:id="rId10"/>
    <p:sldId id="311" r:id="rId11"/>
    <p:sldId id="273" r:id="rId12"/>
    <p:sldId id="261" r:id="rId13"/>
    <p:sldId id="274" r:id="rId14"/>
    <p:sldId id="296" r:id="rId15"/>
    <p:sldId id="302" r:id="rId16"/>
    <p:sldId id="297" r:id="rId17"/>
    <p:sldId id="321" r:id="rId18"/>
    <p:sldId id="360" r:id="rId19"/>
    <p:sldId id="294" r:id="rId20"/>
    <p:sldId id="295" r:id="rId21"/>
    <p:sldId id="303" r:id="rId22"/>
    <p:sldId id="332" r:id="rId23"/>
    <p:sldId id="345" r:id="rId24"/>
    <p:sldId id="344" r:id="rId25"/>
    <p:sldId id="342" r:id="rId26"/>
    <p:sldId id="320" r:id="rId27"/>
    <p:sldId id="308" r:id="rId28"/>
    <p:sldId id="304" r:id="rId29"/>
    <p:sldId id="305" r:id="rId30"/>
    <p:sldId id="306" r:id="rId31"/>
    <p:sldId id="307" r:id="rId32"/>
    <p:sldId id="300" r:id="rId33"/>
    <p:sldId id="298" r:id="rId34"/>
    <p:sldId id="337" r:id="rId35"/>
    <p:sldId id="312" r:id="rId36"/>
    <p:sldId id="315" r:id="rId37"/>
    <p:sldId id="301" r:id="rId38"/>
    <p:sldId id="317" r:id="rId39"/>
    <p:sldId id="365" r:id="rId40"/>
    <p:sldId id="339" r:id="rId41"/>
    <p:sldId id="349" r:id="rId42"/>
    <p:sldId id="313" r:id="rId43"/>
    <p:sldId id="265" r:id="rId44"/>
    <p:sldId id="341" r:id="rId45"/>
    <p:sldId id="350" r:id="rId46"/>
    <p:sldId id="327" r:id="rId47"/>
    <p:sldId id="353" r:id="rId48"/>
    <p:sldId id="352" r:id="rId49"/>
    <p:sldId id="262" r:id="rId50"/>
    <p:sldId id="348" r:id="rId51"/>
    <p:sldId id="260" r:id="rId52"/>
    <p:sldId id="263" r:id="rId53"/>
    <p:sldId id="275" r:id="rId54"/>
    <p:sldId id="276" r:id="rId55"/>
    <p:sldId id="279" r:id="rId56"/>
    <p:sldId id="264" r:id="rId57"/>
    <p:sldId id="280" r:id="rId58"/>
    <p:sldId id="281" r:id="rId59"/>
    <p:sldId id="278" r:id="rId60"/>
    <p:sldId id="277" r:id="rId61"/>
    <p:sldId id="282" r:id="rId62"/>
    <p:sldId id="314" r:id="rId63"/>
    <p:sldId id="266" r:id="rId64"/>
    <p:sldId id="267" r:id="rId65"/>
    <p:sldId id="268" r:id="rId66"/>
    <p:sldId id="269" r:id="rId67"/>
    <p:sldId id="270" r:id="rId68"/>
    <p:sldId id="283" r:id="rId69"/>
    <p:sldId id="271" r:id="rId70"/>
    <p:sldId id="272" r:id="rId71"/>
    <p:sldId id="284" r:id="rId72"/>
    <p:sldId id="289" r:id="rId73"/>
    <p:sldId id="285" r:id="rId74"/>
    <p:sldId id="318" r:id="rId75"/>
    <p:sldId id="357" r:id="rId76"/>
    <p:sldId id="358" r:id="rId77"/>
    <p:sldId id="359" r:id="rId78"/>
    <p:sldId id="325" r:id="rId79"/>
    <p:sldId id="291" r:id="rId80"/>
    <p:sldId id="288" r:id="rId81"/>
    <p:sldId id="287" r:id="rId82"/>
    <p:sldId id="292" r:id="rId83"/>
    <p:sldId id="329" r:id="rId84"/>
    <p:sldId id="328" r:id="rId85"/>
    <p:sldId id="346" r:id="rId86"/>
    <p:sldId id="331" r:id="rId87"/>
    <p:sldId id="319" r:id="rId88"/>
    <p:sldId id="309" r:id="rId89"/>
    <p:sldId id="356" r:id="rId90"/>
    <p:sldId id="354"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3"/>
    <p:restoredTop sz="94586"/>
  </p:normalViewPr>
  <p:slideViewPr>
    <p:cSldViewPr snapToGrid="0" snapToObjects="1">
      <p:cViewPr varScale="1">
        <p:scale>
          <a:sx n="98" d="100"/>
          <a:sy n="98" d="100"/>
        </p:scale>
        <p:origin x="208" y="28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3353F-BDAB-2245-BACF-DB438878D4D1}" type="datetimeFigureOut">
              <a:rPr lang="en-US" smtClean="0"/>
              <a:t>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FD533-F6E4-0644-8EC7-66569B342141}" type="slidenum">
              <a:rPr lang="en-US" smtClean="0"/>
              <a:t>‹#›</a:t>
            </a:fld>
            <a:endParaRPr lang="en-US"/>
          </a:p>
        </p:txBody>
      </p:sp>
    </p:spTree>
    <p:extLst>
      <p:ext uri="{BB962C8B-B14F-4D97-AF65-F5344CB8AC3E}">
        <p14:creationId xmlns:p14="http://schemas.microsoft.com/office/powerpoint/2010/main" val="1854875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only I will see?</a:t>
            </a:r>
          </a:p>
        </p:txBody>
      </p:sp>
      <p:sp>
        <p:nvSpPr>
          <p:cNvPr id="4" name="Slide Number Placeholder 3"/>
          <p:cNvSpPr>
            <a:spLocks noGrp="1"/>
          </p:cNvSpPr>
          <p:nvPr>
            <p:ph type="sldNum" sz="quarter" idx="5"/>
          </p:nvPr>
        </p:nvSpPr>
        <p:spPr/>
        <p:txBody>
          <a:bodyPr/>
          <a:lstStyle/>
          <a:p>
            <a:fld id="{DA8FD533-F6E4-0644-8EC7-66569B342141}" type="slidenum">
              <a:rPr lang="en-US" smtClean="0"/>
              <a:t>32</a:t>
            </a:fld>
            <a:endParaRPr lang="en-US"/>
          </a:p>
        </p:txBody>
      </p:sp>
    </p:spTree>
    <p:extLst>
      <p:ext uri="{BB962C8B-B14F-4D97-AF65-F5344CB8AC3E}">
        <p14:creationId xmlns:p14="http://schemas.microsoft.com/office/powerpoint/2010/main" val="78903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only I will see?</a:t>
            </a:r>
          </a:p>
        </p:txBody>
      </p:sp>
      <p:sp>
        <p:nvSpPr>
          <p:cNvPr id="4" name="Slide Number Placeholder 3"/>
          <p:cNvSpPr>
            <a:spLocks noGrp="1"/>
          </p:cNvSpPr>
          <p:nvPr>
            <p:ph type="sldNum" sz="quarter" idx="5"/>
          </p:nvPr>
        </p:nvSpPr>
        <p:spPr/>
        <p:txBody>
          <a:bodyPr/>
          <a:lstStyle/>
          <a:p>
            <a:fld id="{DA8FD533-F6E4-0644-8EC7-66569B342141}" type="slidenum">
              <a:rPr lang="en-US" smtClean="0"/>
              <a:t>33</a:t>
            </a:fld>
            <a:endParaRPr lang="en-US"/>
          </a:p>
        </p:txBody>
      </p:sp>
    </p:spTree>
    <p:extLst>
      <p:ext uri="{BB962C8B-B14F-4D97-AF65-F5344CB8AC3E}">
        <p14:creationId xmlns:p14="http://schemas.microsoft.com/office/powerpoint/2010/main" val="200127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only I will see?</a:t>
            </a:r>
          </a:p>
        </p:txBody>
      </p:sp>
      <p:sp>
        <p:nvSpPr>
          <p:cNvPr id="4" name="Slide Number Placeholder 3"/>
          <p:cNvSpPr>
            <a:spLocks noGrp="1"/>
          </p:cNvSpPr>
          <p:nvPr>
            <p:ph type="sldNum" sz="quarter" idx="5"/>
          </p:nvPr>
        </p:nvSpPr>
        <p:spPr/>
        <p:txBody>
          <a:bodyPr/>
          <a:lstStyle/>
          <a:p>
            <a:fld id="{DA8FD533-F6E4-0644-8EC7-66569B342141}" type="slidenum">
              <a:rPr lang="en-US" smtClean="0"/>
              <a:t>37</a:t>
            </a:fld>
            <a:endParaRPr lang="en-US"/>
          </a:p>
        </p:txBody>
      </p:sp>
    </p:spTree>
    <p:extLst>
      <p:ext uri="{BB962C8B-B14F-4D97-AF65-F5344CB8AC3E}">
        <p14:creationId xmlns:p14="http://schemas.microsoft.com/office/powerpoint/2010/main" val="348919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E8BC-2C8F-964E-AB6D-4E73A0C7E6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325749-EE50-6F42-832D-BC75568D95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2F4582-A66E-1C45-9C50-885E35647E8A}"/>
              </a:ext>
            </a:extLst>
          </p:cNvPr>
          <p:cNvSpPr>
            <a:spLocks noGrp="1"/>
          </p:cNvSpPr>
          <p:nvPr>
            <p:ph type="dt" sz="half" idx="10"/>
          </p:nvPr>
        </p:nvSpPr>
        <p:spPr/>
        <p:txBody>
          <a:bodyPr/>
          <a:lstStyle/>
          <a:p>
            <a:fld id="{7F6B573C-0EBE-CE47-B39B-F38A2BA589C0}" type="datetimeFigureOut">
              <a:rPr lang="en-US" smtClean="0"/>
              <a:t>9/20/22</a:t>
            </a:fld>
            <a:endParaRPr lang="en-US"/>
          </a:p>
        </p:txBody>
      </p:sp>
      <p:sp>
        <p:nvSpPr>
          <p:cNvPr id="5" name="Footer Placeholder 4">
            <a:extLst>
              <a:ext uri="{FF2B5EF4-FFF2-40B4-BE49-F238E27FC236}">
                <a16:creationId xmlns:a16="http://schemas.microsoft.com/office/drawing/2014/main" id="{01A66949-01C6-A14A-8587-5FB2B439B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74625-6A2F-8547-9A93-43BC31E07669}"/>
              </a:ext>
            </a:extLst>
          </p:cNvPr>
          <p:cNvSpPr>
            <a:spLocks noGrp="1"/>
          </p:cNvSpPr>
          <p:nvPr>
            <p:ph type="sldNum" sz="quarter" idx="12"/>
          </p:nvPr>
        </p:nvSpPr>
        <p:spPr/>
        <p:txBody>
          <a:bodyPr/>
          <a:lstStyle/>
          <a:p>
            <a:fld id="{574D8FD3-299B-674D-9D35-8775E630819E}" type="slidenum">
              <a:rPr lang="en-US" smtClean="0"/>
              <a:t>‹#›</a:t>
            </a:fld>
            <a:endParaRPr lang="en-US"/>
          </a:p>
        </p:txBody>
      </p:sp>
    </p:spTree>
    <p:extLst>
      <p:ext uri="{BB962C8B-B14F-4D97-AF65-F5344CB8AC3E}">
        <p14:creationId xmlns:p14="http://schemas.microsoft.com/office/powerpoint/2010/main" val="292827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3C7D-0AAC-164E-809B-FFAA00960F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7C6F8-34F7-EF4E-8E9A-DB607D8D22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D3937-AE7B-4D42-9891-B10B69C2EC0F}"/>
              </a:ext>
            </a:extLst>
          </p:cNvPr>
          <p:cNvSpPr>
            <a:spLocks noGrp="1"/>
          </p:cNvSpPr>
          <p:nvPr>
            <p:ph type="dt" sz="half" idx="10"/>
          </p:nvPr>
        </p:nvSpPr>
        <p:spPr/>
        <p:txBody>
          <a:bodyPr/>
          <a:lstStyle/>
          <a:p>
            <a:fld id="{7F6B573C-0EBE-CE47-B39B-F38A2BA589C0}" type="datetimeFigureOut">
              <a:rPr lang="en-US" smtClean="0"/>
              <a:t>9/20/22</a:t>
            </a:fld>
            <a:endParaRPr lang="en-US"/>
          </a:p>
        </p:txBody>
      </p:sp>
      <p:sp>
        <p:nvSpPr>
          <p:cNvPr id="5" name="Footer Placeholder 4">
            <a:extLst>
              <a:ext uri="{FF2B5EF4-FFF2-40B4-BE49-F238E27FC236}">
                <a16:creationId xmlns:a16="http://schemas.microsoft.com/office/drawing/2014/main" id="{7193C0C8-1C21-6A4A-AFBF-043068D0A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8CFE2-2995-F641-977D-60E7EB415F9E}"/>
              </a:ext>
            </a:extLst>
          </p:cNvPr>
          <p:cNvSpPr>
            <a:spLocks noGrp="1"/>
          </p:cNvSpPr>
          <p:nvPr>
            <p:ph type="sldNum" sz="quarter" idx="12"/>
          </p:nvPr>
        </p:nvSpPr>
        <p:spPr/>
        <p:txBody>
          <a:bodyPr/>
          <a:lstStyle/>
          <a:p>
            <a:fld id="{574D8FD3-299B-674D-9D35-8775E630819E}" type="slidenum">
              <a:rPr lang="en-US" smtClean="0"/>
              <a:t>‹#›</a:t>
            </a:fld>
            <a:endParaRPr lang="en-US"/>
          </a:p>
        </p:txBody>
      </p:sp>
    </p:spTree>
    <p:extLst>
      <p:ext uri="{BB962C8B-B14F-4D97-AF65-F5344CB8AC3E}">
        <p14:creationId xmlns:p14="http://schemas.microsoft.com/office/powerpoint/2010/main" val="259188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E30454-ADE0-4449-BB51-520E119DCE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D1C247-E91D-7A43-A9E7-A6542EFBC2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35C98-1DC8-5B45-85F9-E41BFA102A4C}"/>
              </a:ext>
            </a:extLst>
          </p:cNvPr>
          <p:cNvSpPr>
            <a:spLocks noGrp="1"/>
          </p:cNvSpPr>
          <p:nvPr>
            <p:ph type="dt" sz="half" idx="10"/>
          </p:nvPr>
        </p:nvSpPr>
        <p:spPr/>
        <p:txBody>
          <a:bodyPr/>
          <a:lstStyle/>
          <a:p>
            <a:fld id="{7F6B573C-0EBE-CE47-B39B-F38A2BA589C0}" type="datetimeFigureOut">
              <a:rPr lang="en-US" smtClean="0"/>
              <a:t>9/20/22</a:t>
            </a:fld>
            <a:endParaRPr lang="en-US"/>
          </a:p>
        </p:txBody>
      </p:sp>
      <p:sp>
        <p:nvSpPr>
          <p:cNvPr id="5" name="Footer Placeholder 4">
            <a:extLst>
              <a:ext uri="{FF2B5EF4-FFF2-40B4-BE49-F238E27FC236}">
                <a16:creationId xmlns:a16="http://schemas.microsoft.com/office/drawing/2014/main" id="{5CABD7FE-B27C-964F-B00F-D08A45B4E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605DC-893E-D342-AFCC-8A013378BFB6}"/>
              </a:ext>
            </a:extLst>
          </p:cNvPr>
          <p:cNvSpPr>
            <a:spLocks noGrp="1"/>
          </p:cNvSpPr>
          <p:nvPr>
            <p:ph type="sldNum" sz="quarter" idx="12"/>
          </p:nvPr>
        </p:nvSpPr>
        <p:spPr/>
        <p:txBody>
          <a:bodyPr/>
          <a:lstStyle/>
          <a:p>
            <a:fld id="{574D8FD3-299B-674D-9D35-8775E630819E}" type="slidenum">
              <a:rPr lang="en-US" smtClean="0"/>
              <a:t>‹#›</a:t>
            </a:fld>
            <a:endParaRPr lang="en-US"/>
          </a:p>
        </p:txBody>
      </p:sp>
    </p:spTree>
    <p:extLst>
      <p:ext uri="{BB962C8B-B14F-4D97-AF65-F5344CB8AC3E}">
        <p14:creationId xmlns:p14="http://schemas.microsoft.com/office/powerpoint/2010/main" val="183293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3909-0FAD-FA47-9994-88EE37EC68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524ECD-8014-7649-8315-71AAF2426B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45743-A6A6-6E4C-943D-F4148DC8502B}"/>
              </a:ext>
            </a:extLst>
          </p:cNvPr>
          <p:cNvSpPr>
            <a:spLocks noGrp="1"/>
          </p:cNvSpPr>
          <p:nvPr>
            <p:ph type="dt" sz="half" idx="10"/>
          </p:nvPr>
        </p:nvSpPr>
        <p:spPr/>
        <p:txBody>
          <a:bodyPr/>
          <a:lstStyle/>
          <a:p>
            <a:fld id="{7F6B573C-0EBE-CE47-B39B-F38A2BA589C0}" type="datetimeFigureOut">
              <a:rPr lang="en-US" smtClean="0"/>
              <a:t>9/20/22</a:t>
            </a:fld>
            <a:endParaRPr lang="en-US"/>
          </a:p>
        </p:txBody>
      </p:sp>
      <p:sp>
        <p:nvSpPr>
          <p:cNvPr id="5" name="Footer Placeholder 4">
            <a:extLst>
              <a:ext uri="{FF2B5EF4-FFF2-40B4-BE49-F238E27FC236}">
                <a16:creationId xmlns:a16="http://schemas.microsoft.com/office/drawing/2014/main" id="{AEBA2CF5-2441-9842-902C-165D8E261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0D0BC-E405-E84B-8D99-84D36354D240}"/>
              </a:ext>
            </a:extLst>
          </p:cNvPr>
          <p:cNvSpPr>
            <a:spLocks noGrp="1"/>
          </p:cNvSpPr>
          <p:nvPr>
            <p:ph type="sldNum" sz="quarter" idx="12"/>
          </p:nvPr>
        </p:nvSpPr>
        <p:spPr/>
        <p:txBody>
          <a:bodyPr/>
          <a:lstStyle/>
          <a:p>
            <a:fld id="{574D8FD3-299B-674D-9D35-8775E630819E}" type="slidenum">
              <a:rPr lang="en-US" smtClean="0"/>
              <a:t>‹#›</a:t>
            </a:fld>
            <a:endParaRPr lang="en-US"/>
          </a:p>
        </p:txBody>
      </p:sp>
    </p:spTree>
    <p:extLst>
      <p:ext uri="{BB962C8B-B14F-4D97-AF65-F5344CB8AC3E}">
        <p14:creationId xmlns:p14="http://schemas.microsoft.com/office/powerpoint/2010/main" val="265881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02A5E-B7E4-C242-8370-CC09D9D0A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0834A9-78BA-3143-9206-D8CF14029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E4E847-F10E-DF4D-96B0-0203A29E3F78}"/>
              </a:ext>
            </a:extLst>
          </p:cNvPr>
          <p:cNvSpPr>
            <a:spLocks noGrp="1"/>
          </p:cNvSpPr>
          <p:nvPr>
            <p:ph type="dt" sz="half" idx="10"/>
          </p:nvPr>
        </p:nvSpPr>
        <p:spPr/>
        <p:txBody>
          <a:bodyPr/>
          <a:lstStyle/>
          <a:p>
            <a:fld id="{7F6B573C-0EBE-CE47-B39B-F38A2BA589C0}" type="datetimeFigureOut">
              <a:rPr lang="en-US" smtClean="0"/>
              <a:t>9/20/22</a:t>
            </a:fld>
            <a:endParaRPr lang="en-US"/>
          </a:p>
        </p:txBody>
      </p:sp>
      <p:sp>
        <p:nvSpPr>
          <p:cNvPr id="5" name="Footer Placeholder 4">
            <a:extLst>
              <a:ext uri="{FF2B5EF4-FFF2-40B4-BE49-F238E27FC236}">
                <a16:creationId xmlns:a16="http://schemas.microsoft.com/office/drawing/2014/main" id="{E39EEE19-0835-4D4D-BEA5-F104E5821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BDE9F-0C8B-6D49-B057-64B1A9D3ED6E}"/>
              </a:ext>
            </a:extLst>
          </p:cNvPr>
          <p:cNvSpPr>
            <a:spLocks noGrp="1"/>
          </p:cNvSpPr>
          <p:nvPr>
            <p:ph type="sldNum" sz="quarter" idx="12"/>
          </p:nvPr>
        </p:nvSpPr>
        <p:spPr/>
        <p:txBody>
          <a:bodyPr/>
          <a:lstStyle/>
          <a:p>
            <a:fld id="{574D8FD3-299B-674D-9D35-8775E630819E}" type="slidenum">
              <a:rPr lang="en-US" smtClean="0"/>
              <a:t>‹#›</a:t>
            </a:fld>
            <a:endParaRPr lang="en-US"/>
          </a:p>
        </p:txBody>
      </p:sp>
    </p:spTree>
    <p:extLst>
      <p:ext uri="{BB962C8B-B14F-4D97-AF65-F5344CB8AC3E}">
        <p14:creationId xmlns:p14="http://schemas.microsoft.com/office/powerpoint/2010/main" val="22213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0DA7-6EF5-CE48-ACEA-90A5F9899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C9AF3-1CB8-4D49-A5B6-C436CA730F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F9C440-2848-9B48-8D34-E731EE32F9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0A3B81-9F00-3A43-8D4A-7AF7B5AF9021}"/>
              </a:ext>
            </a:extLst>
          </p:cNvPr>
          <p:cNvSpPr>
            <a:spLocks noGrp="1"/>
          </p:cNvSpPr>
          <p:nvPr>
            <p:ph type="dt" sz="half" idx="10"/>
          </p:nvPr>
        </p:nvSpPr>
        <p:spPr/>
        <p:txBody>
          <a:bodyPr/>
          <a:lstStyle/>
          <a:p>
            <a:fld id="{7F6B573C-0EBE-CE47-B39B-F38A2BA589C0}" type="datetimeFigureOut">
              <a:rPr lang="en-US" smtClean="0"/>
              <a:t>9/20/22</a:t>
            </a:fld>
            <a:endParaRPr lang="en-US"/>
          </a:p>
        </p:txBody>
      </p:sp>
      <p:sp>
        <p:nvSpPr>
          <p:cNvPr id="6" name="Footer Placeholder 5">
            <a:extLst>
              <a:ext uri="{FF2B5EF4-FFF2-40B4-BE49-F238E27FC236}">
                <a16:creationId xmlns:a16="http://schemas.microsoft.com/office/drawing/2014/main" id="{484C3889-62AC-F44E-9929-915E6224F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6019C-12F4-F74F-86FC-F7249958BB86}"/>
              </a:ext>
            </a:extLst>
          </p:cNvPr>
          <p:cNvSpPr>
            <a:spLocks noGrp="1"/>
          </p:cNvSpPr>
          <p:nvPr>
            <p:ph type="sldNum" sz="quarter" idx="12"/>
          </p:nvPr>
        </p:nvSpPr>
        <p:spPr/>
        <p:txBody>
          <a:bodyPr/>
          <a:lstStyle/>
          <a:p>
            <a:fld id="{574D8FD3-299B-674D-9D35-8775E630819E}" type="slidenum">
              <a:rPr lang="en-US" smtClean="0"/>
              <a:t>‹#›</a:t>
            </a:fld>
            <a:endParaRPr lang="en-US"/>
          </a:p>
        </p:txBody>
      </p:sp>
    </p:spTree>
    <p:extLst>
      <p:ext uri="{BB962C8B-B14F-4D97-AF65-F5344CB8AC3E}">
        <p14:creationId xmlns:p14="http://schemas.microsoft.com/office/powerpoint/2010/main" val="2902693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4CE62-3598-3A4C-A597-2256114559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C35C0-2591-CA4D-AA58-40FC7C7D50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F8F2E1-9655-3141-82FE-A5147DB405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03173F-8832-A340-80AD-59BEBFF9D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257B8A-21A6-8540-82A2-71003B38B84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DBAB0D-FEF7-6846-9DD4-5A5408334ED3}"/>
              </a:ext>
            </a:extLst>
          </p:cNvPr>
          <p:cNvSpPr>
            <a:spLocks noGrp="1"/>
          </p:cNvSpPr>
          <p:nvPr>
            <p:ph type="dt" sz="half" idx="10"/>
          </p:nvPr>
        </p:nvSpPr>
        <p:spPr/>
        <p:txBody>
          <a:bodyPr/>
          <a:lstStyle/>
          <a:p>
            <a:fld id="{7F6B573C-0EBE-CE47-B39B-F38A2BA589C0}" type="datetimeFigureOut">
              <a:rPr lang="en-US" smtClean="0"/>
              <a:t>9/20/22</a:t>
            </a:fld>
            <a:endParaRPr lang="en-US"/>
          </a:p>
        </p:txBody>
      </p:sp>
      <p:sp>
        <p:nvSpPr>
          <p:cNvPr id="8" name="Footer Placeholder 7">
            <a:extLst>
              <a:ext uri="{FF2B5EF4-FFF2-40B4-BE49-F238E27FC236}">
                <a16:creationId xmlns:a16="http://schemas.microsoft.com/office/drawing/2014/main" id="{C2235E6F-E260-FC49-9511-1FC0355773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87FD94-1083-BE40-BB76-D9D1DBD48F10}"/>
              </a:ext>
            </a:extLst>
          </p:cNvPr>
          <p:cNvSpPr>
            <a:spLocks noGrp="1"/>
          </p:cNvSpPr>
          <p:nvPr>
            <p:ph type="sldNum" sz="quarter" idx="12"/>
          </p:nvPr>
        </p:nvSpPr>
        <p:spPr/>
        <p:txBody>
          <a:bodyPr/>
          <a:lstStyle/>
          <a:p>
            <a:fld id="{574D8FD3-299B-674D-9D35-8775E630819E}" type="slidenum">
              <a:rPr lang="en-US" smtClean="0"/>
              <a:t>‹#›</a:t>
            </a:fld>
            <a:endParaRPr lang="en-US"/>
          </a:p>
        </p:txBody>
      </p:sp>
    </p:spTree>
    <p:extLst>
      <p:ext uri="{BB962C8B-B14F-4D97-AF65-F5344CB8AC3E}">
        <p14:creationId xmlns:p14="http://schemas.microsoft.com/office/powerpoint/2010/main" val="292567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A39A-2182-0148-A427-4D2694421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3AD144-23DA-9A49-82B8-9C5EC56087CD}"/>
              </a:ext>
            </a:extLst>
          </p:cNvPr>
          <p:cNvSpPr>
            <a:spLocks noGrp="1"/>
          </p:cNvSpPr>
          <p:nvPr>
            <p:ph type="dt" sz="half" idx="10"/>
          </p:nvPr>
        </p:nvSpPr>
        <p:spPr/>
        <p:txBody>
          <a:bodyPr/>
          <a:lstStyle/>
          <a:p>
            <a:fld id="{7F6B573C-0EBE-CE47-B39B-F38A2BA589C0}" type="datetimeFigureOut">
              <a:rPr lang="en-US" smtClean="0"/>
              <a:t>9/20/22</a:t>
            </a:fld>
            <a:endParaRPr lang="en-US"/>
          </a:p>
        </p:txBody>
      </p:sp>
      <p:sp>
        <p:nvSpPr>
          <p:cNvPr id="4" name="Footer Placeholder 3">
            <a:extLst>
              <a:ext uri="{FF2B5EF4-FFF2-40B4-BE49-F238E27FC236}">
                <a16:creationId xmlns:a16="http://schemas.microsoft.com/office/drawing/2014/main" id="{572DCC0A-4F73-014A-A5F5-54BE287032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902354-AD9B-444C-94AF-72FF47242913}"/>
              </a:ext>
            </a:extLst>
          </p:cNvPr>
          <p:cNvSpPr>
            <a:spLocks noGrp="1"/>
          </p:cNvSpPr>
          <p:nvPr>
            <p:ph type="sldNum" sz="quarter" idx="12"/>
          </p:nvPr>
        </p:nvSpPr>
        <p:spPr/>
        <p:txBody>
          <a:bodyPr/>
          <a:lstStyle/>
          <a:p>
            <a:fld id="{574D8FD3-299B-674D-9D35-8775E630819E}" type="slidenum">
              <a:rPr lang="en-US" smtClean="0"/>
              <a:t>‹#›</a:t>
            </a:fld>
            <a:endParaRPr lang="en-US"/>
          </a:p>
        </p:txBody>
      </p:sp>
    </p:spTree>
    <p:extLst>
      <p:ext uri="{BB962C8B-B14F-4D97-AF65-F5344CB8AC3E}">
        <p14:creationId xmlns:p14="http://schemas.microsoft.com/office/powerpoint/2010/main" val="411838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D1902F-5F90-744C-B90B-7487042DA716}"/>
              </a:ext>
            </a:extLst>
          </p:cNvPr>
          <p:cNvSpPr>
            <a:spLocks noGrp="1"/>
          </p:cNvSpPr>
          <p:nvPr>
            <p:ph type="dt" sz="half" idx="10"/>
          </p:nvPr>
        </p:nvSpPr>
        <p:spPr/>
        <p:txBody>
          <a:bodyPr/>
          <a:lstStyle/>
          <a:p>
            <a:fld id="{7F6B573C-0EBE-CE47-B39B-F38A2BA589C0}" type="datetimeFigureOut">
              <a:rPr lang="en-US" smtClean="0"/>
              <a:t>9/20/22</a:t>
            </a:fld>
            <a:endParaRPr lang="en-US"/>
          </a:p>
        </p:txBody>
      </p:sp>
      <p:sp>
        <p:nvSpPr>
          <p:cNvPr id="3" name="Footer Placeholder 2">
            <a:extLst>
              <a:ext uri="{FF2B5EF4-FFF2-40B4-BE49-F238E27FC236}">
                <a16:creationId xmlns:a16="http://schemas.microsoft.com/office/drawing/2014/main" id="{B8C63F15-2B32-5E47-B96B-6FC371B7B4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F08F04-72D7-0E48-9660-F9A7FA05A97E}"/>
              </a:ext>
            </a:extLst>
          </p:cNvPr>
          <p:cNvSpPr>
            <a:spLocks noGrp="1"/>
          </p:cNvSpPr>
          <p:nvPr>
            <p:ph type="sldNum" sz="quarter" idx="12"/>
          </p:nvPr>
        </p:nvSpPr>
        <p:spPr/>
        <p:txBody>
          <a:bodyPr/>
          <a:lstStyle/>
          <a:p>
            <a:fld id="{574D8FD3-299B-674D-9D35-8775E630819E}" type="slidenum">
              <a:rPr lang="en-US" smtClean="0"/>
              <a:t>‹#›</a:t>
            </a:fld>
            <a:endParaRPr lang="en-US"/>
          </a:p>
        </p:txBody>
      </p:sp>
    </p:spTree>
    <p:extLst>
      <p:ext uri="{BB962C8B-B14F-4D97-AF65-F5344CB8AC3E}">
        <p14:creationId xmlns:p14="http://schemas.microsoft.com/office/powerpoint/2010/main" val="231160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6145-B939-7D42-A4D6-0CDFB35AE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E3BEC2-76FA-AE44-B023-0100A4EE53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4B02D1-3743-2341-A35E-D7FD3A852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110DFD-96F7-C34F-BEFB-741E15310004}"/>
              </a:ext>
            </a:extLst>
          </p:cNvPr>
          <p:cNvSpPr>
            <a:spLocks noGrp="1"/>
          </p:cNvSpPr>
          <p:nvPr>
            <p:ph type="dt" sz="half" idx="10"/>
          </p:nvPr>
        </p:nvSpPr>
        <p:spPr/>
        <p:txBody>
          <a:bodyPr/>
          <a:lstStyle/>
          <a:p>
            <a:fld id="{7F6B573C-0EBE-CE47-B39B-F38A2BA589C0}" type="datetimeFigureOut">
              <a:rPr lang="en-US" smtClean="0"/>
              <a:t>9/20/22</a:t>
            </a:fld>
            <a:endParaRPr lang="en-US"/>
          </a:p>
        </p:txBody>
      </p:sp>
      <p:sp>
        <p:nvSpPr>
          <p:cNvPr id="6" name="Footer Placeholder 5">
            <a:extLst>
              <a:ext uri="{FF2B5EF4-FFF2-40B4-BE49-F238E27FC236}">
                <a16:creationId xmlns:a16="http://schemas.microsoft.com/office/drawing/2014/main" id="{8404A601-08B6-EF45-8FA3-0FF3F16A0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F5F0D-C433-3248-BCBC-089F5FE0482A}"/>
              </a:ext>
            </a:extLst>
          </p:cNvPr>
          <p:cNvSpPr>
            <a:spLocks noGrp="1"/>
          </p:cNvSpPr>
          <p:nvPr>
            <p:ph type="sldNum" sz="quarter" idx="12"/>
          </p:nvPr>
        </p:nvSpPr>
        <p:spPr/>
        <p:txBody>
          <a:bodyPr/>
          <a:lstStyle/>
          <a:p>
            <a:fld id="{574D8FD3-299B-674D-9D35-8775E630819E}" type="slidenum">
              <a:rPr lang="en-US" smtClean="0"/>
              <a:t>‹#›</a:t>
            </a:fld>
            <a:endParaRPr lang="en-US"/>
          </a:p>
        </p:txBody>
      </p:sp>
    </p:spTree>
    <p:extLst>
      <p:ext uri="{BB962C8B-B14F-4D97-AF65-F5344CB8AC3E}">
        <p14:creationId xmlns:p14="http://schemas.microsoft.com/office/powerpoint/2010/main" val="292622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7097-0F3B-F84C-AE0E-187CF4E4D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C6C900-BA75-2F49-8FDB-1D7951FB3D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AF3A6-FE58-DA4D-9040-B7954033E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8A21FE-1D19-184E-8A26-5AE245E4E0D8}"/>
              </a:ext>
            </a:extLst>
          </p:cNvPr>
          <p:cNvSpPr>
            <a:spLocks noGrp="1"/>
          </p:cNvSpPr>
          <p:nvPr>
            <p:ph type="dt" sz="half" idx="10"/>
          </p:nvPr>
        </p:nvSpPr>
        <p:spPr/>
        <p:txBody>
          <a:bodyPr/>
          <a:lstStyle/>
          <a:p>
            <a:fld id="{7F6B573C-0EBE-CE47-B39B-F38A2BA589C0}" type="datetimeFigureOut">
              <a:rPr lang="en-US" smtClean="0"/>
              <a:t>9/20/22</a:t>
            </a:fld>
            <a:endParaRPr lang="en-US"/>
          </a:p>
        </p:txBody>
      </p:sp>
      <p:sp>
        <p:nvSpPr>
          <p:cNvPr id="6" name="Footer Placeholder 5">
            <a:extLst>
              <a:ext uri="{FF2B5EF4-FFF2-40B4-BE49-F238E27FC236}">
                <a16:creationId xmlns:a16="http://schemas.microsoft.com/office/drawing/2014/main" id="{8908E956-D9F5-B048-AF9F-329E95E45E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174ED-1A83-5245-9703-E569BB9F9085}"/>
              </a:ext>
            </a:extLst>
          </p:cNvPr>
          <p:cNvSpPr>
            <a:spLocks noGrp="1"/>
          </p:cNvSpPr>
          <p:nvPr>
            <p:ph type="sldNum" sz="quarter" idx="12"/>
          </p:nvPr>
        </p:nvSpPr>
        <p:spPr/>
        <p:txBody>
          <a:bodyPr/>
          <a:lstStyle/>
          <a:p>
            <a:fld id="{574D8FD3-299B-674D-9D35-8775E630819E}" type="slidenum">
              <a:rPr lang="en-US" smtClean="0"/>
              <a:t>‹#›</a:t>
            </a:fld>
            <a:endParaRPr lang="en-US"/>
          </a:p>
        </p:txBody>
      </p:sp>
    </p:spTree>
    <p:extLst>
      <p:ext uri="{BB962C8B-B14F-4D97-AF65-F5344CB8AC3E}">
        <p14:creationId xmlns:p14="http://schemas.microsoft.com/office/powerpoint/2010/main" val="351602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970DF0-4C8E-C44B-8BA8-D410108C30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4768B2-78F8-2C47-9289-1CB7D22C5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F0EEA-BEA0-2543-B577-873A007D3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B573C-0EBE-CE47-B39B-F38A2BA589C0}" type="datetimeFigureOut">
              <a:rPr lang="en-US" smtClean="0"/>
              <a:t>9/20/22</a:t>
            </a:fld>
            <a:endParaRPr lang="en-US"/>
          </a:p>
        </p:txBody>
      </p:sp>
      <p:sp>
        <p:nvSpPr>
          <p:cNvPr id="5" name="Footer Placeholder 4">
            <a:extLst>
              <a:ext uri="{FF2B5EF4-FFF2-40B4-BE49-F238E27FC236}">
                <a16:creationId xmlns:a16="http://schemas.microsoft.com/office/drawing/2014/main" id="{66516786-62B4-A242-B16C-F5DB516DE8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7B38BC-D0B2-A14F-AD56-8C0CDF640A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D8FD3-299B-674D-9D35-8775E630819E}" type="slidenum">
              <a:rPr lang="en-US" smtClean="0"/>
              <a:t>‹#›</a:t>
            </a:fld>
            <a:endParaRPr lang="en-US"/>
          </a:p>
        </p:txBody>
      </p:sp>
    </p:spTree>
    <p:extLst>
      <p:ext uri="{BB962C8B-B14F-4D97-AF65-F5344CB8AC3E}">
        <p14:creationId xmlns:p14="http://schemas.microsoft.com/office/powerpoint/2010/main" val="3167242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nap.nationalacademies.org/catalog/6160/how-people-learn-brain-mind-experience-and-school" TargetMode="External"/><Relationship Id="rId2" Type="http://schemas.openxmlformats.org/officeDocument/2006/relationships/hyperlink" Target="https://en.wikipedia.org/wiki/How_People_Lear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forproblemsolving.net/design-thinking/home.htm#mini" TargetMode="External"/><Relationship Id="rId2" Type="http://schemas.openxmlformats.org/officeDocument/2006/relationships/hyperlink" Target="https://educationforproblemsolving.net/design-thinking/index.htm" TargetMode="External"/><Relationship Id="rId1" Type="http://schemas.openxmlformats.org/officeDocument/2006/relationships/slideLayout" Target="../slideLayouts/slideLayout2.xml"/><Relationship Id="rId4" Type="http://schemas.openxmlformats.org/officeDocument/2006/relationships/hyperlink" Target="https://educationforproblemsolving.net/e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forproblemsolving.net/design-thinking/index.htm#mini" TargetMode="External"/><Relationship Id="rId2" Type="http://schemas.openxmlformats.org/officeDocument/2006/relationships/hyperlink" Target="https://educationforproblemsolving.net/design-thinking/index.ht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ducationforproblemsolving.net/design-thinking/index.htm"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educationforproblemsolving.net/design-thinking/ws.htm#hwmini"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ducationforproblemsolving.net/design-thinking/dp-om.htm#sb"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3.xml.rels><?xml version="1.0" encoding="UTF-8" standalone="yes"?>
<Relationships xmlns="http://schemas.openxmlformats.org/package/2006/relationships"><Relationship Id="rId3" Type="http://schemas.openxmlformats.org/officeDocument/2006/relationships/hyperlink" Target="https://www.asa3.org/ASA/education/learn/tour.htm#diss" TargetMode="Externa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nuwrite.northwestern.edu/communities/edc/docs/design-presentation-and-poster-advice/atkinson_mayer_powerpoint_4_23_04.pdf"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ed.osu.edu/about/about-department"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educationforproblemsolving.net/design-thinking/index.htm#mini" TargetMode="External"/><Relationship Id="rId2" Type="http://schemas.openxmlformats.org/officeDocument/2006/relationships/hyperlink" Target="https://educationforproblemsolving.net/design-thinking/index.htm"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8973-A5C7-5E4A-B79B-182B9D43EECD}"/>
              </a:ext>
            </a:extLst>
          </p:cNvPr>
          <p:cNvSpPr>
            <a:spLocks noGrp="1"/>
          </p:cNvSpPr>
          <p:nvPr>
            <p:ph type="title"/>
          </p:nvPr>
        </p:nvSpPr>
        <p:spPr>
          <a:xfrm>
            <a:off x="838200" y="241300"/>
            <a:ext cx="10515600" cy="1012825"/>
          </a:xfrm>
        </p:spPr>
        <p:txBody>
          <a:bodyPr>
            <a:noAutofit/>
          </a:bodyPr>
          <a:lstStyle/>
          <a:p>
            <a:pPr algn="ctr"/>
            <a:r>
              <a:rPr lang="en-US" sz="3600" b="1" dirty="0">
                <a:solidFill>
                  <a:srgbClr val="0070C0"/>
                </a:solidFill>
                <a:latin typeface="Arial" panose="020B0604020202020204" pitchFamily="34" charset="0"/>
                <a:cs typeface="Arial" panose="020B0604020202020204" pitchFamily="34" charset="0"/>
              </a:rPr>
              <a:t>Building Bridges</a:t>
            </a:r>
            <a:r>
              <a:rPr lang="en-US" sz="3600" b="1" dirty="0">
                <a:solidFill>
                  <a:srgbClr val="7030A0"/>
                </a:solidFill>
                <a:latin typeface="Arial" panose="020B0604020202020204" pitchFamily="34" charset="0"/>
                <a:cs typeface="Arial" panose="020B0604020202020204" pitchFamily="34" charset="0"/>
              </a:rPr>
              <a:t> for All Students</a:t>
            </a:r>
            <a:br>
              <a:rPr lang="en-US" sz="3600" b="1" dirty="0">
                <a:solidFill>
                  <a:srgbClr val="7030A0"/>
                </a:solidFill>
                <a:latin typeface="Arial" panose="020B0604020202020204" pitchFamily="34" charset="0"/>
                <a:cs typeface="Arial" panose="020B0604020202020204" pitchFamily="34" charset="0"/>
              </a:rPr>
            </a:br>
            <a:r>
              <a:rPr lang="en-US" sz="3600" b="1" dirty="0">
                <a:solidFill>
                  <a:srgbClr val="0070C0"/>
                </a:solidFill>
                <a:latin typeface="Arial" panose="020B0604020202020204" pitchFamily="34" charset="0"/>
                <a:cs typeface="Arial" panose="020B0604020202020204" pitchFamily="34" charset="0"/>
              </a:rPr>
              <a:t>with Problem-Solving Education</a:t>
            </a:r>
            <a:endParaRPr lang="en-US" sz="3600" dirty="0">
              <a:solidFill>
                <a:srgbClr val="0070C0"/>
              </a:solidFill>
            </a:endParaRPr>
          </a:p>
        </p:txBody>
      </p:sp>
      <p:sp>
        <p:nvSpPr>
          <p:cNvPr id="3" name="Content Placeholder 2">
            <a:extLst>
              <a:ext uri="{FF2B5EF4-FFF2-40B4-BE49-F238E27FC236}">
                <a16:creationId xmlns:a16="http://schemas.microsoft.com/office/drawing/2014/main" id="{06AA6458-605B-A64F-A574-09E3DE9806EF}"/>
              </a:ext>
            </a:extLst>
          </p:cNvPr>
          <p:cNvSpPr>
            <a:spLocks noGrp="1"/>
          </p:cNvSpPr>
          <p:nvPr>
            <p:ph idx="1"/>
          </p:nvPr>
        </p:nvSpPr>
        <p:spPr>
          <a:xfrm>
            <a:off x="711200" y="1254125"/>
            <a:ext cx="10845800" cy="1920875"/>
          </a:xfrm>
        </p:spPr>
        <p:txBody>
          <a:bodyPr>
            <a:normAutofit/>
          </a:bodyPr>
          <a:lstStyle/>
          <a:p>
            <a:pPr marL="0" indent="0" algn="ctr">
              <a:buNone/>
            </a:pPr>
            <a:r>
              <a:rPr lang="en-US" sz="3200" b="1" dirty="0"/>
              <a:t>diagrams &amp; links  –  </a:t>
            </a:r>
            <a:r>
              <a:rPr lang="en-US" sz="3200" b="1" u="sng" dirty="0" err="1">
                <a:solidFill>
                  <a:srgbClr val="0070C0"/>
                </a:solidFill>
              </a:rPr>
              <a:t>Education</a:t>
            </a:r>
            <a:r>
              <a:rPr lang="en-US" sz="3200" b="1" dirty="0" err="1">
                <a:solidFill>
                  <a:srgbClr val="0070C0"/>
                </a:solidFill>
              </a:rPr>
              <a:t>For</a:t>
            </a:r>
            <a:r>
              <a:rPr lang="en-US" sz="3200" b="1" u="sng" dirty="0" err="1">
                <a:solidFill>
                  <a:srgbClr val="0070C0"/>
                </a:solidFill>
              </a:rPr>
              <a:t>Problem</a:t>
            </a:r>
            <a:r>
              <a:rPr lang="en-US" sz="3200" b="1" dirty="0" err="1">
                <a:solidFill>
                  <a:srgbClr val="0070C0"/>
                </a:solidFill>
              </a:rPr>
              <a:t>Solving.</a:t>
            </a:r>
            <a:r>
              <a:rPr lang="en-US" sz="3200" b="1" u="sng" dirty="0" err="1"/>
              <a:t>net</a:t>
            </a:r>
            <a:r>
              <a:rPr lang="en-US" sz="3200" b="1" u="sng" dirty="0">
                <a:solidFill>
                  <a:srgbClr val="0070C0"/>
                </a:solidFill>
              </a:rPr>
              <a:t>/</a:t>
            </a:r>
            <a:r>
              <a:rPr lang="en-US" sz="3200" b="1" u="sng" dirty="0" err="1">
                <a:solidFill>
                  <a:srgbClr val="C00000"/>
                </a:solidFill>
              </a:rPr>
              <a:t>eed</a:t>
            </a:r>
            <a:r>
              <a:rPr lang="en-US" sz="3200" b="1" dirty="0">
                <a:solidFill>
                  <a:srgbClr val="0070C0"/>
                </a:solidFill>
              </a:rPr>
              <a:t>/</a:t>
            </a:r>
          </a:p>
          <a:p>
            <a:pPr marL="0" indent="0" algn="ctr">
              <a:buNone/>
            </a:pPr>
            <a:r>
              <a:rPr lang="en-US" dirty="0"/>
              <a:t>How can we use our ideas for Problem-Solving Education in ways that will </a:t>
            </a:r>
            <a:r>
              <a:rPr lang="en-US" b="1" dirty="0">
                <a:solidFill>
                  <a:srgbClr val="7030A0"/>
                </a:solidFill>
              </a:rPr>
              <a:t>help all students improve</a:t>
            </a:r>
            <a:r>
              <a:rPr lang="en-US" dirty="0"/>
              <a:t> their problem-solving abilities, as part of our efforts to produce</a:t>
            </a:r>
            <a:r>
              <a:rPr lang="en-US" b="1" dirty="0">
                <a:solidFill>
                  <a:srgbClr val="0070C0"/>
                </a:solidFill>
              </a:rPr>
              <a:t> </a:t>
            </a:r>
            <a:r>
              <a:rPr lang="en-US" b="1" dirty="0">
                <a:solidFill>
                  <a:srgbClr val="7030A0"/>
                </a:solidFill>
              </a:rPr>
              <a:t>better diversity, equity, and inclusion?</a:t>
            </a:r>
            <a:r>
              <a:rPr lang="en-US" sz="3200" dirty="0"/>
              <a:t> </a:t>
            </a:r>
            <a:endParaRPr lang="en-US" sz="3200" b="1" u="sng" dirty="0">
              <a:solidFill>
                <a:srgbClr val="0070C0"/>
              </a:solidFill>
            </a:endParaRPr>
          </a:p>
          <a:p>
            <a:pPr marL="0" indent="0" algn="ctr">
              <a:buNone/>
            </a:pPr>
            <a:endParaRPr lang="en-US" sz="3200" b="1" u="sng" dirty="0">
              <a:solidFill>
                <a:srgbClr val="0070C0"/>
              </a:solidFill>
            </a:endParaRPr>
          </a:p>
          <a:p>
            <a:pPr marL="0" indent="0" algn="ctr">
              <a:buNone/>
            </a:pPr>
            <a:endParaRPr lang="en-US" sz="3200" b="1" u="sng" dirty="0">
              <a:solidFill>
                <a:srgbClr val="0070C0"/>
              </a:solidFill>
            </a:endParaRPr>
          </a:p>
          <a:p>
            <a:pPr marL="0" indent="0" algn="ctr">
              <a:buNone/>
            </a:pPr>
            <a:endParaRPr lang="en-US" sz="3200" b="1" u="sng" dirty="0">
              <a:solidFill>
                <a:srgbClr val="0070C0"/>
              </a:solidFill>
            </a:endParaRPr>
          </a:p>
          <a:p>
            <a:pPr marL="0" indent="0" algn="ctr">
              <a:buNone/>
            </a:pPr>
            <a:endParaRPr lang="en-US" sz="3200" b="1" u="sng" dirty="0">
              <a:solidFill>
                <a:srgbClr val="0070C0"/>
              </a:solidFill>
            </a:endParaRPr>
          </a:p>
        </p:txBody>
      </p:sp>
      <p:pic>
        <p:nvPicPr>
          <p:cNvPr id="5" name="Picture 4">
            <a:extLst>
              <a:ext uri="{FF2B5EF4-FFF2-40B4-BE49-F238E27FC236}">
                <a16:creationId xmlns:a16="http://schemas.microsoft.com/office/drawing/2014/main" id="{E6B42608-82C3-154F-BB24-9C345DF8B885}"/>
              </a:ext>
            </a:extLst>
          </p:cNvPr>
          <p:cNvPicPr>
            <a:picLocks noChangeAspect="1"/>
          </p:cNvPicPr>
          <p:nvPr/>
        </p:nvPicPr>
        <p:blipFill>
          <a:blip r:embed="rId2"/>
          <a:stretch>
            <a:fillRect/>
          </a:stretch>
        </p:blipFill>
        <p:spPr>
          <a:xfrm>
            <a:off x="1855665" y="3175000"/>
            <a:ext cx="8463085" cy="3438128"/>
          </a:xfrm>
          <a:prstGeom prst="rect">
            <a:avLst/>
          </a:prstGeom>
        </p:spPr>
      </p:pic>
    </p:spTree>
    <p:extLst>
      <p:ext uri="{BB962C8B-B14F-4D97-AF65-F5344CB8AC3E}">
        <p14:creationId xmlns:p14="http://schemas.microsoft.com/office/powerpoint/2010/main" val="352568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5773-FA1A-2846-99E1-7687240D2B00}"/>
              </a:ext>
            </a:extLst>
          </p:cNvPr>
          <p:cNvSpPr>
            <a:spLocks noGrp="1"/>
          </p:cNvSpPr>
          <p:nvPr>
            <p:ph type="title"/>
          </p:nvPr>
        </p:nvSpPr>
        <p:spPr>
          <a:xfrm>
            <a:off x="838200" y="635000"/>
            <a:ext cx="10515600" cy="660400"/>
          </a:xfrm>
        </p:spPr>
        <p:txBody>
          <a:bodyPr>
            <a:normAutofit/>
          </a:bodyPr>
          <a:lstStyle/>
          <a:p>
            <a:r>
              <a:rPr lang="en-US" sz="3200" b="1" dirty="0">
                <a:latin typeface="+mn-lt"/>
              </a:rPr>
              <a:t>my claims about Objectives and Process:</a:t>
            </a:r>
          </a:p>
        </p:txBody>
      </p:sp>
      <p:sp>
        <p:nvSpPr>
          <p:cNvPr id="3" name="Content Placeholder 2">
            <a:extLst>
              <a:ext uri="{FF2B5EF4-FFF2-40B4-BE49-F238E27FC236}">
                <a16:creationId xmlns:a16="http://schemas.microsoft.com/office/drawing/2014/main" id="{11509893-79A0-6647-8622-1A2EBF0CF73D}"/>
              </a:ext>
            </a:extLst>
          </p:cNvPr>
          <p:cNvSpPr>
            <a:spLocks noGrp="1"/>
          </p:cNvSpPr>
          <p:nvPr>
            <p:ph idx="1"/>
          </p:nvPr>
        </p:nvSpPr>
        <p:spPr>
          <a:xfrm>
            <a:off x="838200" y="1295400"/>
            <a:ext cx="10807700" cy="4351338"/>
          </a:xfrm>
        </p:spPr>
        <p:txBody>
          <a:bodyPr>
            <a:normAutofit/>
          </a:bodyPr>
          <a:lstStyle/>
          <a:p>
            <a:pPr marL="0" indent="0">
              <a:buNone/>
            </a:pPr>
            <a:r>
              <a:rPr lang="en-US" sz="3200" dirty="0"/>
              <a:t>I think</a:t>
            </a:r>
            <a:r>
              <a:rPr lang="en-US" sz="3200" b="1" dirty="0"/>
              <a:t> </a:t>
            </a:r>
            <a:r>
              <a:rPr lang="en-US" sz="3200" b="1" dirty="0">
                <a:solidFill>
                  <a:srgbClr val="C00000"/>
                </a:solidFill>
              </a:rPr>
              <a:t>people use a similar Process of Problem Solving</a:t>
            </a:r>
            <a:br>
              <a:rPr lang="en-US" sz="3200" dirty="0">
                <a:solidFill>
                  <a:srgbClr val="C00000"/>
                </a:solidFill>
              </a:rPr>
            </a:br>
            <a:r>
              <a:rPr lang="en-US" sz="3200" dirty="0">
                <a:solidFill>
                  <a:srgbClr val="C00000"/>
                </a:solidFill>
              </a:rPr>
              <a:t>for</a:t>
            </a:r>
            <a:r>
              <a:rPr lang="en-US" sz="3200" b="1" dirty="0">
                <a:solidFill>
                  <a:srgbClr val="C00000"/>
                </a:solidFill>
              </a:rPr>
              <a:t> almost everything we do in life,</a:t>
            </a:r>
            <a:r>
              <a:rPr lang="en-US" sz="3200" b="1" dirty="0"/>
              <a:t> </a:t>
            </a:r>
            <a:r>
              <a:rPr lang="en-US" sz="3200" dirty="0"/>
              <a:t>in most areas of life.</a:t>
            </a:r>
            <a:endParaRPr lang="en-US" sz="3200" b="1" dirty="0"/>
          </a:p>
          <a:p>
            <a:pPr marL="0" indent="0">
              <a:buNone/>
            </a:pPr>
            <a:r>
              <a:rPr lang="en-US" sz="3200" dirty="0"/>
              <a:t>This claim is based on</a:t>
            </a:r>
            <a:r>
              <a:rPr lang="en-US" sz="3200" b="1" dirty="0"/>
              <a:t> logically combining two sub-claims:</a:t>
            </a:r>
          </a:p>
          <a:p>
            <a:pPr marL="0" indent="0">
              <a:buNone/>
            </a:pPr>
            <a:r>
              <a:rPr lang="en-US" sz="3200" b="1" dirty="0">
                <a:solidFill>
                  <a:srgbClr val="0070C0"/>
                </a:solidFill>
              </a:rPr>
              <a:t>A)</a:t>
            </a:r>
            <a:r>
              <a:rPr lang="en-US" sz="3200" b="1" dirty="0"/>
              <a:t> </a:t>
            </a:r>
            <a:r>
              <a:rPr lang="en-US" sz="3200" dirty="0"/>
              <a:t>our</a:t>
            </a:r>
            <a:r>
              <a:rPr lang="en-US" sz="3200" b="1" dirty="0"/>
              <a:t> </a:t>
            </a:r>
            <a:r>
              <a:rPr lang="en-US" sz="3200" b="1" dirty="0">
                <a:solidFill>
                  <a:srgbClr val="0070C0"/>
                </a:solidFill>
              </a:rPr>
              <a:t>Problem-Solving </a:t>
            </a:r>
            <a:r>
              <a:rPr lang="en-US" sz="3200" b="1" u="sng" dirty="0">
                <a:solidFill>
                  <a:srgbClr val="0070C0"/>
                </a:solidFill>
              </a:rPr>
              <a:t>OBJECTIVES</a:t>
            </a:r>
            <a:r>
              <a:rPr lang="en-US" sz="3200" b="1" dirty="0"/>
              <a:t> </a:t>
            </a:r>
            <a:r>
              <a:rPr lang="en-US" sz="3200" dirty="0">
                <a:solidFill>
                  <a:srgbClr val="C00000"/>
                </a:solidFill>
              </a:rPr>
              <a:t>include</a:t>
            </a:r>
            <a:r>
              <a:rPr lang="en-US" sz="3200" b="1" dirty="0">
                <a:solidFill>
                  <a:srgbClr val="C00000"/>
                </a:solidFill>
              </a:rPr>
              <a:t> almost all we do,</a:t>
            </a:r>
          </a:p>
          <a:p>
            <a:pPr marL="0" indent="0">
              <a:buNone/>
            </a:pPr>
            <a:r>
              <a:rPr lang="en-US" sz="3200" b="1" dirty="0">
                <a:solidFill>
                  <a:srgbClr val="0070C0"/>
                </a:solidFill>
              </a:rPr>
              <a:t>B)</a:t>
            </a:r>
            <a:r>
              <a:rPr lang="en-US" sz="3200" b="1" dirty="0"/>
              <a:t> </a:t>
            </a:r>
            <a:r>
              <a:rPr lang="en-US" sz="3200" dirty="0"/>
              <a:t>our</a:t>
            </a:r>
            <a:r>
              <a:rPr lang="en-US" sz="3200" b="1" dirty="0"/>
              <a:t> </a:t>
            </a:r>
            <a:r>
              <a:rPr lang="en-US" sz="3200" b="1" dirty="0">
                <a:solidFill>
                  <a:srgbClr val="0070C0"/>
                </a:solidFill>
              </a:rPr>
              <a:t>Problem-Solving </a:t>
            </a:r>
            <a:r>
              <a:rPr lang="en-US" sz="3200" b="1" u="sng" dirty="0">
                <a:solidFill>
                  <a:srgbClr val="0070C0"/>
                </a:solidFill>
              </a:rPr>
              <a:t>PROCESS</a:t>
            </a:r>
            <a:r>
              <a:rPr lang="en-US" sz="3200" b="1" dirty="0"/>
              <a:t> </a:t>
            </a:r>
            <a:r>
              <a:rPr lang="en-US" sz="3200" dirty="0">
                <a:solidFill>
                  <a:srgbClr val="C00000"/>
                </a:solidFill>
              </a:rPr>
              <a:t>is similar for</a:t>
            </a:r>
            <a:r>
              <a:rPr lang="en-US" sz="3200" b="1" dirty="0">
                <a:solidFill>
                  <a:srgbClr val="C00000"/>
                </a:solidFill>
              </a:rPr>
              <a:t> almost all we do.</a:t>
            </a:r>
            <a:br>
              <a:rPr lang="en-US" sz="3200" dirty="0"/>
            </a:br>
            <a:endParaRPr lang="en-US" sz="3200" dirty="0"/>
          </a:p>
          <a:p>
            <a:pPr marL="0" indent="0">
              <a:buNone/>
            </a:pPr>
            <a:r>
              <a:rPr lang="en-US" sz="3200" dirty="0"/>
              <a:t>For awhile, these two claims will be our focus, beginning with</a:t>
            </a:r>
          </a:p>
          <a:p>
            <a:pPr marL="0" indent="0">
              <a:buNone/>
            </a:pPr>
            <a:r>
              <a:rPr lang="en-US" sz="3200" b="1" dirty="0">
                <a:solidFill>
                  <a:srgbClr val="0070C0"/>
                </a:solidFill>
              </a:rPr>
              <a:t>A)</a:t>
            </a:r>
            <a:r>
              <a:rPr lang="en-US" sz="3200" dirty="0"/>
              <a:t> why </a:t>
            </a:r>
            <a:r>
              <a:rPr lang="en-US" sz="3200" b="1" dirty="0">
                <a:solidFill>
                  <a:srgbClr val="0070C0"/>
                </a:solidFill>
              </a:rPr>
              <a:t>PS-</a:t>
            </a:r>
            <a:r>
              <a:rPr lang="en-US" sz="3200" b="1" u="sng" dirty="0">
                <a:solidFill>
                  <a:srgbClr val="0070C0"/>
                </a:solidFill>
              </a:rPr>
              <a:t>OBJECTIVES</a:t>
            </a:r>
            <a:r>
              <a:rPr lang="en-US" sz="3200" dirty="0"/>
              <a:t> include</a:t>
            </a:r>
            <a:r>
              <a:rPr lang="en-US" sz="3200" b="1" dirty="0"/>
              <a:t> almost everything we do.</a:t>
            </a:r>
          </a:p>
        </p:txBody>
      </p:sp>
    </p:spTree>
    <p:extLst>
      <p:ext uri="{BB962C8B-B14F-4D97-AF65-F5344CB8AC3E}">
        <p14:creationId xmlns:p14="http://schemas.microsoft.com/office/powerpoint/2010/main" val="567438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4189-8DAB-064C-81A6-4FC51F6B04BF}"/>
              </a:ext>
            </a:extLst>
          </p:cNvPr>
          <p:cNvSpPr>
            <a:spLocks noGrp="1"/>
          </p:cNvSpPr>
          <p:nvPr>
            <p:ph type="title"/>
          </p:nvPr>
        </p:nvSpPr>
        <p:spPr>
          <a:xfrm>
            <a:off x="825500" y="530225"/>
            <a:ext cx="10515600" cy="1044575"/>
          </a:xfrm>
        </p:spPr>
        <p:txBody>
          <a:bodyPr>
            <a:normAutofit fontScale="90000"/>
          </a:bodyPr>
          <a:lstStyle/>
          <a:p>
            <a:r>
              <a:rPr lang="en-US" u="sng" dirty="0">
                <a:solidFill>
                  <a:srgbClr val="0070C0"/>
                </a:solidFill>
                <a:latin typeface="Arial" panose="020B0604020202020204" pitchFamily="34" charset="0"/>
                <a:cs typeface="Arial" panose="020B0604020202020204" pitchFamily="34" charset="0"/>
              </a:rPr>
              <a:t>the scope</a:t>
            </a:r>
            <a:r>
              <a:rPr lang="en-US" dirty="0">
                <a:solidFill>
                  <a:srgbClr val="0070C0"/>
                </a:solidFill>
                <a:latin typeface="Arial" panose="020B0604020202020204" pitchFamily="34" charset="0"/>
                <a:cs typeface="Arial" panose="020B0604020202020204" pitchFamily="34" charset="0"/>
              </a:rPr>
              <a:t> of </a:t>
            </a:r>
            <a:r>
              <a:rPr lang="en-US" b="1" dirty="0">
                <a:solidFill>
                  <a:srgbClr val="0070C0"/>
                </a:solidFill>
                <a:latin typeface="Arial" panose="020B0604020202020204" pitchFamily="34" charset="0"/>
                <a:cs typeface="Arial" panose="020B0604020202020204" pitchFamily="34" charset="0"/>
              </a:rPr>
              <a:t>PS-Objectives</a:t>
            </a:r>
            <a:r>
              <a:rPr lang="en-US" dirty="0">
                <a:solidFill>
                  <a:srgbClr val="0070C0"/>
                </a:solidFill>
                <a:latin typeface="Arial" panose="020B0604020202020204" pitchFamily="34" charset="0"/>
                <a:cs typeface="Arial" panose="020B0604020202020204" pitchFamily="34" charset="0"/>
              </a:rPr>
              <a:t> </a:t>
            </a:r>
            <a:r>
              <a:rPr lang="en-US" u="sng" dirty="0">
                <a:solidFill>
                  <a:srgbClr val="0070C0"/>
                </a:solidFill>
                <a:latin typeface="Arial" panose="020B0604020202020204" pitchFamily="34" charset="0"/>
                <a:cs typeface="Arial" panose="020B0604020202020204" pitchFamily="34" charset="0"/>
              </a:rPr>
              <a:t>is wider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when we choose</a:t>
            </a:r>
            <a:r>
              <a:rPr lang="en-US" b="1" dirty="0">
                <a:latin typeface="Arial" panose="020B0604020202020204" pitchFamily="34" charset="0"/>
                <a:cs typeface="Arial" panose="020B0604020202020204" pitchFamily="34" charset="0"/>
              </a:rPr>
              <a:t> </a:t>
            </a:r>
            <a:r>
              <a:rPr lang="en-US" b="1" dirty="0">
                <a:solidFill>
                  <a:srgbClr val="00B0F0"/>
                </a:solidFill>
                <a:latin typeface="Arial" panose="020B0604020202020204" pitchFamily="34" charset="0"/>
                <a:cs typeface="Arial" panose="020B0604020202020204" pitchFamily="34" charset="0"/>
              </a:rPr>
              <a:t>broad definitions:</a:t>
            </a:r>
          </a:p>
        </p:txBody>
      </p:sp>
      <p:sp>
        <p:nvSpPr>
          <p:cNvPr id="3" name="Content Placeholder 2">
            <a:extLst>
              <a:ext uri="{FF2B5EF4-FFF2-40B4-BE49-F238E27FC236}">
                <a16:creationId xmlns:a16="http://schemas.microsoft.com/office/drawing/2014/main" id="{958055D7-46CD-1F45-B473-039A4E8948BA}"/>
              </a:ext>
            </a:extLst>
          </p:cNvPr>
          <p:cNvSpPr>
            <a:spLocks noGrp="1"/>
          </p:cNvSpPr>
          <p:nvPr>
            <p:ph idx="1"/>
          </p:nvPr>
        </p:nvSpPr>
        <p:spPr>
          <a:xfrm>
            <a:off x="825500" y="1965325"/>
            <a:ext cx="10515600" cy="4351338"/>
          </a:xfrm>
        </p:spPr>
        <p:txBody>
          <a:bodyPr>
            <a:normAutofit/>
          </a:bodyPr>
          <a:lstStyle/>
          <a:p>
            <a:pPr marL="0" indent="0">
              <a:buNone/>
            </a:pPr>
            <a:r>
              <a:rPr lang="en-US" sz="3800" b="1" u="sng" dirty="0">
                <a:solidFill>
                  <a:srgbClr val="00B0F0"/>
                </a:solidFill>
                <a:latin typeface="Arial" panose="020B0604020202020204" pitchFamily="34" charset="0"/>
                <a:cs typeface="Arial" panose="020B0604020202020204" pitchFamily="34" charset="0"/>
              </a:rPr>
              <a:t>EDUCATION</a:t>
            </a:r>
            <a:r>
              <a:rPr lang="en-US" sz="3800" dirty="0">
                <a:latin typeface="Arial" panose="020B0604020202020204" pitchFamily="34" charset="0"/>
                <a:cs typeface="Arial" panose="020B0604020202020204" pitchFamily="34" charset="0"/>
              </a:rPr>
              <a:t> is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a:t>
            </a:r>
            <a:r>
              <a:rPr lang="en-US" sz="3800" b="1" dirty="0">
                <a:latin typeface="Arial" panose="020B0604020202020204" pitchFamily="34" charset="0"/>
                <a:cs typeface="Arial" panose="020B0604020202020204" pitchFamily="34" charset="0"/>
              </a:rPr>
              <a:t>learning</a:t>
            </a:r>
            <a:r>
              <a:rPr lang="en-US" sz="3800" dirty="0">
                <a:latin typeface="Arial" panose="020B0604020202020204" pitchFamily="34" charset="0"/>
                <a:cs typeface="Arial" panose="020B0604020202020204" pitchFamily="34" charset="0"/>
              </a:rPr>
              <a:t> from life-experiences.</a:t>
            </a:r>
          </a:p>
          <a:p>
            <a:pPr marL="0" indent="0">
              <a:buNone/>
            </a:pPr>
            <a:r>
              <a:rPr lang="en-US" sz="900" dirty="0">
                <a:latin typeface="Arial" panose="020B0604020202020204" pitchFamily="34" charset="0"/>
                <a:cs typeface="Arial" panose="020B0604020202020204" pitchFamily="34" charset="0"/>
              </a:rPr>
              <a:t> </a:t>
            </a:r>
          </a:p>
          <a:p>
            <a:pPr marL="0" indent="0">
              <a:buNone/>
            </a:pPr>
            <a:r>
              <a:rPr lang="en-US" sz="3800" b="1" u="sng" dirty="0">
                <a:solidFill>
                  <a:srgbClr val="00B0F0"/>
                </a:solidFill>
                <a:latin typeface="Arial" panose="020B0604020202020204" pitchFamily="34" charset="0"/>
                <a:cs typeface="Arial" panose="020B0604020202020204" pitchFamily="34" charset="0"/>
              </a:rPr>
              <a:t>PROBLEM</a:t>
            </a:r>
            <a:r>
              <a:rPr lang="en-US" sz="3800" dirty="0">
                <a:latin typeface="Arial" panose="020B0604020202020204" pitchFamily="34" charset="0"/>
                <a:cs typeface="Arial" panose="020B0604020202020204" pitchFamily="34" charset="0"/>
              </a:rPr>
              <a:t> is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a:t>
            </a:r>
            <a:r>
              <a:rPr lang="en-US" sz="3800" b="1" dirty="0">
                <a:latin typeface="Arial" panose="020B0604020202020204" pitchFamily="34" charset="0"/>
                <a:cs typeface="Arial" panose="020B0604020202020204" pitchFamily="34" charset="0"/>
              </a:rPr>
              <a:t>an opportunity </a:t>
            </a:r>
            <a:r>
              <a:rPr lang="en-US" sz="3800" dirty="0">
                <a:latin typeface="Arial" panose="020B0604020202020204" pitchFamily="34" charset="0"/>
                <a:cs typeface="Arial" panose="020B0604020202020204" pitchFamily="34" charset="0"/>
              </a:rPr>
              <a:t>to</a:t>
            </a:r>
            <a:r>
              <a:rPr lang="en-US" sz="3800" b="1" dirty="0">
                <a:latin typeface="Arial" panose="020B0604020202020204" pitchFamily="34" charset="0"/>
                <a:cs typeface="Arial" panose="020B0604020202020204" pitchFamily="34" charset="0"/>
              </a:rPr>
              <a:t> </a:t>
            </a:r>
            <a:r>
              <a:rPr lang="en-US" sz="3800" b="1" u="sng" dirty="0">
                <a:latin typeface="Arial" panose="020B0604020202020204" pitchFamily="34" charset="0"/>
                <a:cs typeface="Arial" panose="020B0604020202020204" pitchFamily="34" charset="0"/>
              </a:rPr>
              <a:t>make something better</a:t>
            </a:r>
            <a:r>
              <a:rPr lang="en-US" sz="3800" b="1" dirty="0">
                <a:latin typeface="Arial" panose="020B0604020202020204" pitchFamily="34" charset="0"/>
                <a:cs typeface="Arial" panose="020B0604020202020204" pitchFamily="34" charset="0"/>
              </a:rPr>
              <a:t>.</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(better in any way, in any area of life)</a:t>
            </a:r>
          </a:p>
          <a:p>
            <a:pPr marL="0" indent="0">
              <a:buNone/>
            </a:pPr>
            <a:r>
              <a:rPr lang="en-US" sz="3800" b="1" u="sng" dirty="0">
                <a:solidFill>
                  <a:srgbClr val="00B0F0"/>
                </a:solidFill>
                <a:latin typeface="Arial" panose="020B0604020202020204" pitchFamily="34" charset="0"/>
                <a:cs typeface="Arial" panose="020B0604020202020204" pitchFamily="34" charset="0"/>
              </a:rPr>
              <a:t>PROBLEM SOLVING</a:t>
            </a:r>
            <a:r>
              <a:rPr lang="en-US" sz="3800" u="sng" dirty="0">
                <a:solidFill>
                  <a:srgbClr val="00B0F0"/>
                </a:solidFill>
                <a:latin typeface="Arial" panose="020B0604020202020204" pitchFamily="34" charset="0"/>
                <a:cs typeface="Arial" panose="020B0604020202020204" pitchFamily="34" charset="0"/>
              </a:rPr>
              <a:t> </a:t>
            </a:r>
            <a:r>
              <a:rPr lang="en-US" sz="3800" dirty="0">
                <a:latin typeface="Arial" panose="020B0604020202020204" pitchFamily="34" charset="0"/>
                <a:cs typeface="Arial" panose="020B0604020202020204" pitchFamily="34" charset="0"/>
              </a:rPr>
              <a:t>is</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whenever you do</a:t>
            </a:r>
            <a:r>
              <a:rPr lang="en-US" sz="3800" b="1" dirty="0">
                <a:latin typeface="Arial" panose="020B0604020202020204" pitchFamily="34" charset="0"/>
                <a:cs typeface="Arial" panose="020B0604020202020204" pitchFamily="34" charset="0"/>
              </a:rPr>
              <a:t> </a:t>
            </a:r>
            <a:r>
              <a:rPr lang="en-US" sz="3800" b="1" u="sng" dirty="0">
                <a:latin typeface="Arial" panose="020B0604020202020204" pitchFamily="34" charset="0"/>
                <a:cs typeface="Arial" panose="020B0604020202020204" pitchFamily="34" charset="0"/>
              </a:rPr>
              <a:t>make something better</a:t>
            </a:r>
            <a:r>
              <a:rPr lang="en-US" sz="3800" b="1" dirty="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301176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F0D4-4FDB-E946-9191-3931A74E01B2}"/>
              </a:ext>
            </a:extLst>
          </p:cNvPr>
          <p:cNvSpPr>
            <a:spLocks noGrp="1"/>
          </p:cNvSpPr>
          <p:nvPr>
            <p:ph type="title"/>
          </p:nvPr>
        </p:nvSpPr>
        <p:spPr>
          <a:xfrm>
            <a:off x="838200" y="247650"/>
            <a:ext cx="10515600" cy="561975"/>
          </a:xfrm>
        </p:spPr>
        <p:txBody>
          <a:bodyPr>
            <a:noAutofit/>
          </a:bodyPr>
          <a:lstStyle/>
          <a:p>
            <a:r>
              <a:rPr lang="en-US" sz="2800" b="1"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E7C41DF0-3CBF-544B-8EF2-F67D5EC60199}"/>
              </a:ext>
            </a:extLst>
          </p:cNvPr>
          <p:cNvSpPr>
            <a:spLocks noGrp="1"/>
          </p:cNvSpPr>
          <p:nvPr>
            <p:ph idx="1"/>
          </p:nvPr>
        </p:nvSpPr>
        <p:spPr>
          <a:xfrm>
            <a:off x="838200" y="566737"/>
            <a:ext cx="10896600" cy="5692775"/>
          </a:xfrm>
        </p:spPr>
        <p:txBody>
          <a:bodyPr>
            <a:normAutofit fontScale="25000" lnSpcReduction="20000"/>
          </a:bodyPr>
          <a:lstStyle/>
          <a:p>
            <a:pPr marL="0" indent="0">
              <a:buNone/>
            </a:pPr>
            <a:r>
              <a:rPr lang="en-US" sz="14400" b="1" dirty="0">
                <a:solidFill>
                  <a:srgbClr val="0070C0"/>
                </a:solidFill>
              </a:rPr>
              <a:t>A)</a:t>
            </a:r>
            <a:r>
              <a:rPr lang="en-US" sz="8000" b="1" dirty="0"/>
              <a:t>  </a:t>
            </a:r>
            <a:r>
              <a:rPr lang="en-US" sz="14400" dirty="0"/>
              <a:t>With these</a:t>
            </a:r>
            <a:r>
              <a:rPr lang="en-US" sz="14400" b="1" dirty="0"/>
              <a:t> broad definitions,</a:t>
            </a:r>
          </a:p>
          <a:p>
            <a:pPr marL="0" indent="0">
              <a:buNone/>
            </a:pPr>
            <a:r>
              <a:rPr lang="en-US" sz="14400" dirty="0"/>
              <a:t>your </a:t>
            </a:r>
            <a:r>
              <a:rPr lang="en-US" sz="14400" u="sng" dirty="0"/>
              <a:t>Problem-Solving</a:t>
            </a:r>
            <a:r>
              <a:rPr lang="en-US" sz="14400" b="1" u="sng" dirty="0"/>
              <a:t> </a:t>
            </a:r>
            <a:r>
              <a:rPr lang="en-US" sz="14400" b="1" u="sng" dirty="0">
                <a:solidFill>
                  <a:srgbClr val="00B050"/>
                </a:solidFill>
              </a:rPr>
              <a:t>OBJECTIVES</a:t>
            </a:r>
            <a:br>
              <a:rPr lang="en-US" sz="14400" dirty="0"/>
            </a:br>
            <a:r>
              <a:rPr lang="en-US" sz="14400" dirty="0"/>
              <a:t>     (</a:t>
            </a:r>
            <a:r>
              <a:rPr lang="en-US" sz="14400" b="1" dirty="0">
                <a:solidFill>
                  <a:srgbClr val="00B050"/>
                </a:solidFill>
              </a:rPr>
              <a:t>what you </a:t>
            </a:r>
            <a:r>
              <a:rPr lang="en-US" sz="14400" b="1" u="sng" dirty="0">
                <a:solidFill>
                  <a:srgbClr val="00B050"/>
                </a:solidFill>
              </a:rPr>
              <a:t>choose</a:t>
            </a:r>
            <a:r>
              <a:rPr lang="en-US" sz="14400" b="1" dirty="0">
                <a:solidFill>
                  <a:srgbClr val="00B050"/>
                </a:solidFill>
              </a:rPr>
              <a:t> to make better</a:t>
            </a:r>
            <a:r>
              <a:rPr lang="en-US" sz="14400" dirty="0"/>
              <a:t>)</a:t>
            </a:r>
            <a:r>
              <a:rPr lang="en-US" sz="17600" dirty="0"/>
              <a:t> </a:t>
            </a:r>
            <a:br>
              <a:rPr lang="en-US" sz="14400" dirty="0"/>
            </a:br>
            <a:r>
              <a:rPr lang="en-US" sz="14400" dirty="0"/>
              <a:t>     </a:t>
            </a:r>
            <a:r>
              <a:rPr lang="en-US" sz="14400" dirty="0">
                <a:solidFill>
                  <a:srgbClr val="C00000"/>
                </a:solidFill>
              </a:rPr>
              <a:t>can include </a:t>
            </a:r>
            <a:r>
              <a:rPr lang="en-US" sz="14400" b="1" u="sng" dirty="0">
                <a:solidFill>
                  <a:srgbClr val="C00000"/>
                </a:solidFill>
              </a:rPr>
              <a:t>almost everything in your life</a:t>
            </a:r>
            <a:r>
              <a:rPr lang="en-US" sz="14400" b="1" dirty="0">
                <a:solidFill>
                  <a:srgbClr val="C00000"/>
                </a:solidFill>
              </a:rPr>
              <a:t>.</a:t>
            </a:r>
            <a:r>
              <a:rPr lang="en-US" sz="16800" dirty="0"/>
              <a:t> </a:t>
            </a:r>
            <a:r>
              <a:rPr lang="en-US" sz="14400" dirty="0"/>
              <a:t> </a:t>
            </a:r>
          </a:p>
          <a:p>
            <a:pPr marL="0" indent="0">
              <a:buNone/>
            </a:pPr>
            <a:r>
              <a:rPr lang="en-US" sz="3200" dirty="0"/>
              <a:t> </a:t>
            </a:r>
          </a:p>
          <a:p>
            <a:pPr marL="0" indent="0">
              <a:buNone/>
            </a:pPr>
            <a:r>
              <a:rPr lang="en-US" sz="14400" dirty="0"/>
              <a:t>because</a:t>
            </a:r>
            <a:r>
              <a:rPr lang="en-US" sz="14400" b="1" dirty="0"/>
              <a:t> your </a:t>
            </a:r>
            <a:r>
              <a:rPr lang="en-US" sz="14400" b="1" dirty="0">
                <a:solidFill>
                  <a:srgbClr val="00B050"/>
                </a:solidFill>
              </a:rPr>
              <a:t>OBJECTIVE</a:t>
            </a:r>
            <a:r>
              <a:rPr lang="en-US" sz="14400" b="1" dirty="0"/>
              <a:t> </a:t>
            </a:r>
            <a:r>
              <a:rPr lang="en-US" sz="14400" dirty="0"/>
              <a:t>can be (with my categorizing) a</a:t>
            </a:r>
            <a:r>
              <a:rPr lang="en-US" sz="21600" dirty="0"/>
              <a:t> </a:t>
            </a:r>
            <a:endParaRPr lang="en-US" sz="14400" dirty="0"/>
          </a:p>
          <a:p>
            <a:pPr marL="0" indent="0">
              <a:buNone/>
            </a:pPr>
            <a:r>
              <a:rPr lang="en-US" sz="16000" b="1" u="sng" dirty="0">
                <a:solidFill>
                  <a:srgbClr val="00B050"/>
                </a:solidFill>
              </a:rPr>
              <a:t>product</a:t>
            </a:r>
            <a:r>
              <a:rPr lang="en-US" sz="16000" b="1" dirty="0">
                <a:solidFill>
                  <a:srgbClr val="00B050"/>
                </a:solidFill>
              </a:rPr>
              <a:t> - </a:t>
            </a:r>
            <a:r>
              <a:rPr lang="en-US" sz="16000" b="1" u="sng" dirty="0">
                <a:solidFill>
                  <a:srgbClr val="00B050"/>
                </a:solidFill>
              </a:rPr>
              <a:t>activity</a:t>
            </a:r>
            <a:r>
              <a:rPr lang="en-US" sz="16000" b="1" dirty="0">
                <a:solidFill>
                  <a:srgbClr val="00B050"/>
                </a:solidFill>
              </a:rPr>
              <a:t> - </a:t>
            </a:r>
            <a:r>
              <a:rPr lang="en-US" sz="16000" b="1" u="sng" dirty="0">
                <a:solidFill>
                  <a:srgbClr val="00B050"/>
                </a:solidFill>
              </a:rPr>
              <a:t>relationship</a:t>
            </a:r>
            <a:r>
              <a:rPr lang="en-US" sz="16000" b="1" dirty="0">
                <a:solidFill>
                  <a:srgbClr val="00B050"/>
                </a:solidFill>
              </a:rPr>
              <a:t> - </a:t>
            </a:r>
            <a:r>
              <a:rPr lang="en-US" sz="16000" b="1" u="sng" dirty="0">
                <a:solidFill>
                  <a:srgbClr val="00B050"/>
                </a:solidFill>
              </a:rPr>
              <a:t>strategy</a:t>
            </a:r>
            <a:r>
              <a:rPr lang="en-US" sz="16000" b="1" dirty="0">
                <a:solidFill>
                  <a:srgbClr val="00B050"/>
                </a:solidFill>
              </a:rPr>
              <a:t>  -  </a:t>
            </a:r>
            <a:r>
              <a:rPr lang="en-US" sz="16000" b="1" u="sng" dirty="0">
                <a:solidFill>
                  <a:srgbClr val="00B050"/>
                </a:solidFill>
              </a:rPr>
              <a:t>theory</a:t>
            </a:r>
            <a:endParaRPr lang="en-US" sz="16000" dirty="0">
              <a:solidFill>
                <a:srgbClr val="00B050"/>
              </a:solidFill>
            </a:endParaRPr>
          </a:p>
          <a:p>
            <a:pPr marL="0" indent="0">
              <a:buNone/>
            </a:pPr>
            <a:r>
              <a:rPr lang="en-US" sz="11200" dirty="0"/>
              <a:t>       (often there are overlaps, so it's </a:t>
            </a:r>
            <a:r>
              <a:rPr lang="en-US" sz="11200" u="sng" dirty="0"/>
              <a:t>product </a:t>
            </a:r>
            <a:r>
              <a:rPr lang="en-US" sz="11200" b="1" u="sng" dirty="0"/>
              <a:t>and/or</a:t>
            </a:r>
            <a:r>
              <a:rPr lang="en-US" sz="11200" u="sng" dirty="0"/>
              <a:t> activity </a:t>
            </a:r>
            <a:r>
              <a:rPr lang="en-US" sz="11200" b="1" u="sng" dirty="0"/>
              <a:t>and/or</a:t>
            </a:r>
            <a:r>
              <a:rPr lang="en-US" sz="11200" u="sng" dirty="0"/>
              <a:t>...</a:t>
            </a:r>
            <a:r>
              <a:rPr lang="en-US" sz="11200" dirty="0"/>
              <a:t>)</a:t>
            </a:r>
          </a:p>
          <a:p>
            <a:pPr marL="0" indent="0">
              <a:buNone/>
            </a:pPr>
            <a:r>
              <a:rPr lang="en-US" sz="14400" dirty="0"/>
              <a:t> </a:t>
            </a:r>
          </a:p>
        </p:txBody>
      </p:sp>
    </p:spTree>
    <p:extLst>
      <p:ext uri="{BB962C8B-B14F-4D97-AF65-F5344CB8AC3E}">
        <p14:creationId xmlns:p14="http://schemas.microsoft.com/office/powerpoint/2010/main" val="3311135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F0D4-4FDB-E946-9191-3931A74E01B2}"/>
              </a:ext>
            </a:extLst>
          </p:cNvPr>
          <p:cNvSpPr>
            <a:spLocks noGrp="1"/>
          </p:cNvSpPr>
          <p:nvPr>
            <p:ph type="title"/>
          </p:nvPr>
        </p:nvSpPr>
        <p:spPr>
          <a:xfrm>
            <a:off x="838200" y="247650"/>
            <a:ext cx="10515600" cy="561975"/>
          </a:xfrm>
        </p:spPr>
        <p:txBody>
          <a:bodyPr>
            <a:noAutofit/>
          </a:bodyPr>
          <a:lstStyle/>
          <a:p>
            <a:r>
              <a:rPr lang="en-US" sz="2800" b="1"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E7C41DF0-3CBF-544B-8EF2-F67D5EC60199}"/>
              </a:ext>
            </a:extLst>
          </p:cNvPr>
          <p:cNvSpPr>
            <a:spLocks noGrp="1"/>
          </p:cNvSpPr>
          <p:nvPr>
            <p:ph idx="1"/>
          </p:nvPr>
        </p:nvSpPr>
        <p:spPr>
          <a:xfrm>
            <a:off x="838200" y="566737"/>
            <a:ext cx="10896600" cy="5692775"/>
          </a:xfrm>
        </p:spPr>
        <p:txBody>
          <a:bodyPr>
            <a:normAutofit fontScale="25000" lnSpcReduction="20000"/>
          </a:bodyPr>
          <a:lstStyle/>
          <a:p>
            <a:pPr marL="0" indent="0">
              <a:buNone/>
            </a:pPr>
            <a:r>
              <a:rPr lang="en-US" sz="14400" dirty="0"/>
              <a:t>For many reasons, it's educationally useful to split</a:t>
            </a:r>
          </a:p>
          <a:p>
            <a:pPr marL="0" indent="0">
              <a:buNone/>
            </a:pPr>
            <a:r>
              <a:rPr lang="en-US" sz="14400" dirty="0"/>
              <a:t>these kinds of </a:t>
            </a:r>
            <a:r>
              <a:rPr lang="en-US" sz="14400" b="1" u="sng" dirty="0">
                <a:solidFill>
                  <a:srgbClr val="00B050"/>
                </a:solidFill>
              </a:rPr>
              <a:t>OBJECTIVES</a:t>
            </a:r>
            <a:r>
              <a:rPr lang="en-US" sz="14400" dirty="0"/>
              <a:t> into</a:t>
            </a:r>
            <a:r>
              <a:rPr lang="en-US" sz="14400" b="1" dirty="0">
                <a:solidFill>
                  <a:srgbClr val="FF0000"/>
                </a:solidFill>
              </a:rPr>
              <a:t> </a:t>
            </a:r>
            <a:r>
              <a:rPr lang="en-US" sz="14400" b="1" dirty="0">
                <a:solidFill>
                  <a:srgbClr val="C00000"/>
                </a:solidFill>
              </a:rPr>
              <a:t>two kinds of Design:</a:t>
            </a:r>
            <a:endParaRPr lang="en-US" sz="17600" b="1" dirty="0">
              <a:solidFill>
                <a:srgbClr val="C00000"/>
              </a:solidFill>
            </a:endParaRPr>
          </a:p>
          <a:p>
            <a:pPr marL="0" indent="0">
              <a:buNone/>
            </a:pPr>
            <a:r>
              <a:rPr lang="en-US" sz="3200" dirty="0"/>
              <a:t> </a:t>
            </a:r>
          </a:p>
          <a:p>
            <a:pPr marL="0" indent="0">
              <a:buNone/>
            </a:pPr>
            <a:br>
              <a:rPr lang="en-US" sz="14400" dirty="0"/>
            </a:br>
            <a:r>
              <a:rPr lang="en-US" sz="16000" b="1" u="sng" dirty="0">
                <a:solidFill>
                  <a:srgbClr val="00B050"/>
                </a:solidFill>
              </a:rPr>
              <a:t>product</a:t>
            </a:r>
            <a:r>
              <a:rPr lang="en-US" sz="16000" b="1" dirty="0">
                <a:solidFill>
                  <a:srgbClr val="00B050"/>
                </a:solidFill>
              </a:rPr>
              <a:t> - </a:t>
            </a:r>
            <a:r>
              <a:rPr lang="en-US" sz="16000" b="1" u="sng" dirty="0">
                <a:solidFill>
                  <a:srgbClr val="00B050"/>
                </a:solidFill>
              </a:rPr>
              <a:t>activity</a:t>
            </a:r>
            <a:r>
              <a:rPr lang="en-US" sz="16000" b="1" dirty="0">
                <a:solidFill>
                  <a:srgbClr val="00B050"/>
                </a:solidFill>
              </a:rPr>
              <a:t> - </a:t>
            </a:r>
            <a:r>
              <a:rPr lang="en-US" sz="16000" b="1" u="sng" dirty="0">
                <a:solidFill>
                  <a:srgbClr val="00B050"/>
                </a:solidFill>
              </a:rPr>
              <a:t>relationship</a:t>
            </a:r>
            <a:r>
              <a:rPr lang="en-US" sz="16000" b="1" dirty="0">
                <a:solidFill>
                  <a:srgbClr val="00B050"/>
                </a:solidFill>
              </a:rPr>
              <a:t> - </a:t>
            </a:r>
            <a:r>
              <a:rPr lang="en-US" sz="16000" b="1" u="sng" dirty="0">
                <a:solidFill>
                  <a:srgbClr val="00B050"/>
                </a:solidFill>
              </a:rPr>
              <a:t>strategy</a:t>
            </a:r>
            <a:r>
              <a:rPr lang="en-US" sz="16000" b="1" dirty="0">
                <a:solidFill>
                  <a:srgbClr val="00B050"/>
                </a:solidFill>
              </a:rPr>
              <a:t> – </a:t>
            </a:r>
            <a:r>
              <a:rPr lang="en-US" sz="16000" b="1" u="sng" dirty="0">
                <a:solidFill>
                  <a:srgbClr val="00B050"/>
                </a:solidFill>
              </a:rPr>
              <a:t>theory</a:t>
            </a:r>
          </a:p>
          <a:p>
            <a:pPr marL="0" indent="0" algn="ctr">
              <a:buNone/>
            </a:pPr>
            <a:r>
              <a:rPr lang="en-US" sz="8000" b="1" dirty="0"/>
              <a:t> </a:t>
            </a:r>
            <a:br>
              <a:rPr lang="en-US" sz="14400" b="1" dirty="0"/>
            </a:br>
            <a:r>
              <a:rPr lang="en-US" sz="14400" b="1" dirty="0"/>
              <a:t>can be categorized into two kinds of design:</a:t>
            </a:r>
            <a:br>
              <a:rPr lang="en-US" sz="14400" b="1" dirty="0"/>
            </a:br>
            <a:r>
              <a:rPr lang="en-US" sz="8000" b="1" dirty="0"/>
              <a:t> </a:t>
            </a:r>
            <a:endParaRPr lang="en-US" sz="8000" dirty="0"/>
          </a:p>
          <a:p>
            <a:pPr marL="0" indent="0">
              <a:buNone/>
            </a:pPr>
            <a:r>
              <a:rPr lang="en-US" sz="16000" b="1" u="sng" dirty="0">
                <a:solidFill>
                  <a:srgbClr val="00B050"/>
                </a:solidFill>
              </a:rPr>
              <a:t>product</a:t>
            </a:r>
            <a:r>
              <a:rPr lang="en-US" sz="16000" b="1" dirty="0">
                <a:solidFill>
                  <a:srgbClr val="00B050"/>
                </a:solidFill>
              </a:rPr>
              <a:t> - </a:t>
            </a:r>
            <a:r>
              <a:rPr lang="en-US" sz="16000" b="1" u="sng" dirty="0">
                <a:solidFill>
                  <a:srgbClr val="00B050"/>
                </a:solidFill>
              </a:rPr>
              <a:t>activity</a:t>
            </a:r>
            <a:r>
              <a:rPr lang="en-US" sz="16000" b="1" dirty="0">
                <a:solidFill>
                  <a:srgbClr val="00B050"/>
                </a:solidFill>
              </a:rPr>
              <a:t> - </a:t>
            </a:r>
            <a:r>
              <a:rPr lang="en-US" sz="16000" b="1" u="sng" dirty="0">
                <a:solidFill>
                  <a:srgbClr val="00B050"/>
                </a:solidFill>
              </a:rPr>
              <a:t>relationship</a:t>
            </a:r>
            <a:r>
              <a:rPr lang="en-US" sz="16000" b="1" dirty="0">
                <a:solidFill>
                  <a:srgbClr val="00B050"/>
                </a:solidFill>
              </a:rPr>
              <a:t> - </a:t>
            </a:r>
            <a:r>
              <a:rPr lang="en-US" sz="16000" b="1" u="sng" dirty="0">
                <a:solidFill>
                  <a:srgbClr val="00B050"/>
                </a:solidFill>
              </a:rPr>
              <a:t>strategy</a:t>
            </a:r>
            <a:endParaRPr lang="en-US" sz="16000" dirty="0">
              <a:solidFill>
                <a:srgbClr val="00B050"/>
              </a:solidFill>
            </a:endParaRPr>
          </a:p>
          <a:p>
            <a:pPr marL="0" indent="0">
              <a:buNone/>
            </a:pPr>
            <a:r>
              <a:rPr lang="en-US" sz="14400" dirty="0"/>
              <a:t>    in </a:t>
            </a:r>
            <a:r>
              <a:rPr lang="en-US" sz="14400" b="1" u="sng" dirty="0">
                <a:solidFill>
                  <a:srgbClr val="C00000"/>
                </a:solidFill>
              </a:rPr>
              <a:t>GENERAL</a:t>
            </a:r>
            <a:r>
              <a:rPr lang="en-US" sz="14400" b="1" dirty="0">
                <a:solidFill>
                  <a:srgbClr val="C00000"/>
                </a:solidFill>
              </a:rPr>
              <a:t> Design </a:t>
            </a:r>
            <a:r>
              <a:rPr lang="en-US" sz="14400" dirty="0"/>
              <a:t>(in </a:t>
            </a:r>
            <a:r>
              <a:rPr lang="en-US" sz="14400" b="1" dirty="0">
                <a:solidFill>
                  <a:srgbClr val="C00000"/>
                </a:solidFill>
              </a:rPr>
              <a:t>Engineering</a:t>
            </a:r>
            <a:r>
              <a:rPr lang="en-US" sz="14400" dirty="0"/>
              <a:t> &amp; other Areas)</a:t>
            </a:r>
          </a:p>
          <a:p>
            <a:pPr marL="0" indent="0">
              <a:buNone/>
            </a:pPr>
            <a:r>
              <a:rPr lang="en-US" sz="3200" dirty="0"/>
              <a:t> </a:t>
            </a:r>
          </a:p>
          <a:p>
            <a:pPr marL="0" indent="0">
              <a:buNone/>
            </a:pPr>
            <a:r>
              <a:rPr lang="en-US" sz="16000" b="1" u="sng" dirty="0">
                <a:solidFill>
                  <a:schemeClr val="bg1"/>
                </a:solidFill>
              </a:rPr>
              <a:t>product</a:t>
            </a:r>
            <a:r>
              <a:rPr lang="en-US" sz="16000" b="1" dirty="0">
                <a:solidFill>
                  <a:schemeClr val="bg1"/>
                </a:solidFill>
              </a:rPr>
              <a:t> - </a:t>
            </a:r>
            <a:r>
              <a:rPr lang="en-US" sz="16000" b="1" u="sng" dirty="0">
                <a:solidFill>
                  <a:schemeClr val="bg1"/>
                </a:solidFill>
              </a:rPr>
              <a:t>activity</a:t>
            </a:r>
            <a:r>
              <a:rPr lang="en-US" sz="16000" b="1" dirty="0">
                <a:solidFill>
                  <a:schemeClr val="bg1"/>
                </a:solidFill>
              </a:rPr>
              <a:t> - </a:t>
            </a:r>
            <a:r>
              <a:rPr lang="en-US" sz="16000" b="1" u="sng" dirty="0">
                <a:solidFill>
                  <a:schemeClr val="bg1"/>
                </a:solidFill>
              </a:rPr>
              <a:t>relationship</a:t>
            </a:r>
            <a:r>
              <a:rPr lang="en-US" sz="16000" b="1" dirty="0">
                <a:solidFill>
                  <a:schemeClr val="bg1"/>
                </a:solidFill>
              </a:rPr>
              <a:t> - </a:t>
            </a:r>
            <a:r>
              <a:rPr lang="en-US" sz="16000" b="1" u="sng" dirty="0">
                <a:solidFill>
                  <a:schemeClr val="bg1"/>
                </a:solidFill>
              </a:rPr>
              <a:t>strategy</a:t>
            </a:r>
            <a:r>
              <a:rPr lang="en-US" sz="16000" b="1" dirty="0">
                <a:solidFill>
                  <a:schemeClr val="bg1"/>
                </a:solidFill>
              </a:rPr>
              <a:t> – </a:t>
            </a:r>
            <a:r>
              <a:rPr lang="en-US" sz="16000" b="1" u="sng" dirty="0">
                <a:solidFill>
                  <a:srgbClr val="00B050"/>
                </a:solidFill>
              </a:rPr>
              <a:t>theory</a:t>
            </a:r>
            <a:endParaRPr lang="en-US" sz="14400" b="1" u="sng" dirty="0">
              <a:solidFill>
                <a:srgbClr val="00B050"/>
              </a:solidFill>
            </a:endParaRPr>
          </a:p>
          <a:p>
            <a:pPr marL="0" indent="0">
              <a:buNone/>
            </a:pPr>
            <a:r>
              <a:rPr lang="en-US" sz="14400" dirty="0"/>
              <a:t>    in</a:t>
            </a:r>
            <a:r>
              <a:rPr lang="en-US" sz="14400" b="1" dirty="0"/>
              <a:t> </a:t>
            </a:r>
            <a:r>
              <a:rPr lang="en-US" sz="14400" b="1" u="sng" dirty="0">
                <a:solidFill>
                  <a:srgbClr val="C00000"/>
                </a:solidFill>
              </a:rPr>
              <a:t>SCIENCE</a:t>
            </a:r>
            <a:r>
              <a:rPr lang="en-US" sz="14400" b="1" dirty="0">
                <a:solidFill>
                  <a:srgbClr val="C00000"/>
                </a:solidFill>
              </a:rPr>
              <a:t>-Design </a:t>
            </a:r>
            <a:r>
              <a:rPr lang="en-US" sz="14400" dirty="0"/>
              <a:t>(in Science, </a:t>
            </a:r>
            <a:r>
              <a:rPr lang="en-US" sz="14400" b="1" dirty="0"/>
              <a:t>Engineering</a:t>
            </a:r>
            <a:r>
              <a:rPr lang="en-US" sz="14400" dirty="0"/>
              <a:t>,...)</a:t>
            </a:r>
          </a:p>
          <a:p>
            <a:endParaRPr lang="en-US" dirty="0"/>
          </a:p>
        </p:txBody>
      </p:sp>
    </p:spTree>
    <p:extLst>
      <p:ext uri="{BB962C8B-B14F-4D97-AF65-F5344CB8AC3E}">
        <p14:creationId xmlns:p14="http://schemas.microsoft.com/office/powerpoint/2010/main" val="419038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7B508-9D5C-E54E-95C9-6CC03748F002}"/>
              </a:ext>
            </a:extLst>
          </p:cNvPr>
          <p:cNvSpPr>
            <a:spLocks noGrp="1"/>
          </p:cNvSpPr>
          <p:nvPr>
            <p:ph type="title"/>
          </p:nvPr>
        </p:nvSpPr>
        <p:spPr>
          <a:xfrm>
            <a:off x="723900" y="479425"/>
            <a:ext cx="10909300" cy="561975"/>
          </a:xfrm>
        </p:spPr>
        <p:txBody>
          <a:bodyPr>
            <a:normAutofit/>
          </a:bodyPr>
          <a:lstStyle/>
          <a:p>
            <a:r>
              <a:rPr lang="en-US" sz="3200" b="1" u="sng" dirty="0">
                <a:latin typeface="+mn-lt"/>
                <a:cs typeface="Arial" panose="020B0604020202020204" pitchFamily="34" charset="0"/>
              </a:rPr>
              <a:t>HOW</a:t>
            </a:r>
            <a:r>
              <a:rPr lang="en-US" sz="3200" dirty="0">
                <a:latin typeface="+mn-lt"/>
                <a:cs typeface="Arial" panose="020B0604020202020204" pitchFamily="34" charset="0"/>
              </a:rPr>
              <a:t> can Educational Bridges</a:t>
            </a:r>
            <a:r>
              <a:rPr lang="en-US" sz="3200" b="1" dirty="0">
                <a:latin typeface="+mn-lt"/>
                <a:cs typeface="Arial" panose="020B0604020202020204" pitchFamily="34" charset="0"/>
              </a:rPr>
              <a:t> </a:t>
            </a:r>
            <a:r>
              <a:rPr lang="en-US" sz="3200" b="1" dirty="0">
                <a:solidFill>
                  <a:srgbClr val="C00000"/>
                </a:solidFill>
                <a:latin typeface="+mn-lt"/>
                <a:cs typeface="Arial" panose="020B0604020202020204" pitchFamily="34" charset="0"/>
              </a:rPr>
              <a:t>increase </a:t>
            </a:r>
            <a:r>
              <a:rPr lang="en-US" sz="3200" b="1" u="sng" dirty="0">
                <a:solidFill>
                  <a:srgbClr val="C00000"/>
                </a:solidFill>
                <a:latin typeface="+mn-lt"/>
                <a:cs typeface="Arial" panose="020B0604020202020204" pitchFamily="34" charset="0"/>
              </a:rPr>
              <a:t>Transfers Across Areas</a:t>
            </a:r>
            <a:r>
              <a:rPr lang="en-US" sz="3200" b="1" dirty="0">
                <a:solidFill>
                  <a:srgbClr val="C00000"/>
                </a:solidFill>
                <a:latin typeface="+mn-lt"/>
                <a:cs typeface="Arial" panose="020B0604020202020204" pitchFamily="34" charset="0"/>
              </a:rPr>
              <a:t>?</a:t>
            </a:r>
          </a:p>
        </p:txBody>
      </p:sp>
      <p:sp>
        <p:nvSpPr>
          <p:cNvPr id="3" name="Content Placeholder 2">
            <a:extLst>
              <a:ext uri="{FF2B5EF4-FFF2-40B4-BE49-F238E27FC236}">
                <a16:creationId xmlns:a16="http://schemas.microsoft.com/office/drawing/2014/main" id="{5283A942-D849-AC44-B530-378AD7448E09}"/>
              </a:ext>
            </a:extLst>
          </p:cNvPr>
          <p:cNvSpPr>
            <a:spLocks noGrp="1"/>
          </p:cNvSpPr>
          <p:nvPr>
            <p:ph idx="1"/>
          </p:nvPr>
        </p:nvSpPr>
        <p:spPr>
          <a:xfrm>
            <a:off x="723900" y="1228724"/>
            <a:ext cx="11036300" cy="4968875"/>
          </a:xfrm>
        </p:spPr>
        <p:txBody>
          <a:bodyPr/>
          <a:lstStyle/>
          <a:p>
            <a:pPr marL="0" indent="0">
              <a:buNone/>
            </a:pPr>
            <a:r>
              <a:rPr lang="en-US" sz="3200" b="1" dirty="0">
                <a:solidFill>
                  <a:srgbClr val="0070C0"/>
                </a:solidFill>
              </a:rPr>
              <a:t>A)</a:t>
            </a:r>
            <a:r>
              <a:rPr lang="en-US" sz="3200" dirty="0"/>
              <a:t> By using</a:t>
            </a:r>
            <a:r>
              <a:rPr lang="en-US" sz="3200" b="1" dirty="0">
                <a:solidFill>
                  <a:srgbClr val="00B0F0"/>
                </a:solidFill>
              </a:rPr>
              <a:t> broad definitions </a:t>
            </a:r>
            <a:r>
              <a:rPr lang="en-US" sz="3200" dirty="0"/>
              <a:t>for</a:t>
            </a:r>
            <a:r>
              <a:rPr lang="en-US" sz="3200" b="1" dirty="0"/>
              <a:t> </a:t>
            </a:r>
            <a:r>
              <a:rPr lang="en-US" sz="3200" b="1" dirty="0">
                <a:solidFill>
                  <a:srgbClr val="00B0F0"/>
                </a:solidFill>
              </a:rPr>
              <a:t>Problems</a:t>
            </a:r>
            <a:r>
              <a:rPr lang="en-US" sz="3200" b="1" dirty="0"/>
              <a:t> </a:t>
            </a:r>
            <a:r>
              <a:rPr lang="en-US" sz="3200" dirty="0"/>
              <a:t>&amp;</a:t>
            </a:r>
            <a:r>
              <a:rPr lang="en-US" sz="3200" b="1" dirty="0"/>
              <a:t> </a:t>
            </a:r>
            <a:r>
              <a:rPr lang="en-US" sz="3200" b="1" dirty="0">
                <a:solidFill>
                  <a:srgbClr val="00B0F0"/>
                </a:solidFill>
              </a:rPr>
              <a:t>Problem Solving,</a:t>
            </a:r>
            <a:br>
              <a:rPr lang="en-US" sz="3200" dirty="0"/>
            </a:br>
            <a:r>
              <a:rPr lang="en-US" sz="3200" dirty="0"/>
              <a:t>     </a:t>
            </a:r>
            <a:r>
              <a:rPr lang="en-US" sz="3200" u="sng" dirty="0">
                <a:solidFill>
                  <a:srgbClr val="0070C0"/>
                </a:solidFill>
              </a:rPr>
              <a:t>Problem-Solving</a:t>
            </a:r>
            <a:r>
              <a:rPr lang="en-US" sz="3200" b="1" u="sng" dirty="0">
                <a:solidFill>
                  <a:srgbClr val="0070C0"/>
                </a:solidFill>
              </a:rPr>
              <a:t> OBJECTIVES</a:t>
            </a:r>
            <a:r>
              <a:rPr lang="en-US" sz="3200" u="sng" dirty="0">
                <a:solidFill>
                  <a:srgbClr val="7030A0"/>
                </a:solidFill>
              </a:rPr>
              <a:t> </a:t>
            </a:r>
            <a:r>
              <a:rPr lang="en-US" sz="3200" u="sng" dirty="0">
                <a:solidFill>
                  <a:srgbClr val="C00000"/>
                </a:solidFill>
              </a:rPr>
              <a:t>include almost everything we do</a:t>
            </a:r>
            <a:r>
              <a:rPr lang="en-US" sz="3200" dirty="0">
                <a:solidFill>
                  <a:srgbClr val="C00000"/>
                </a:solidFill>
              </a:rPr>
              <a:t>.</a:t>
            </a:r>
            <a:br>
              <a:rPr lang="en-US" sz="3200" dirty="0"/>
            </a:br>
            <a:br>
              <a:rPr lang="en-US" sz="3200" dirty="0"/>
            </a:br>
            <a:r>
              <a:rPr lang="en-US" sz="3200" dirty="0"/>
              <a:t>     And in a second wide scope,</a:t>
            </a:r>
          </a:p>
          <a:p>
            <a:pPr marL="0" indent="0">
              <a:buNone/>
            </a:pPr>
            <a:r>
              <a:rPr lang="en-US" sz="3200" b="1" dirty="0">
                <a:solidFill>
                  <a:srgbClr val="0070C0"/>
                </a:solidFill>
              </a:rPr>
              <a:t>B)</a:t>
            </a:r>
            <a:r>
              <a:rPr lang="en-US" sz="3200" dirty="0"/>
              <a:t> my model for</a:t>
            </a:r>
            <a:r>
              <a:rPr lang="en-US" sz="3200" b="1" dirty="0"/>
              <a:t> </a:t>
            </a:r>
            <a:r>
              <a:rPr lang="en-US" sz="3200" b="1" dirty="0">
                <a:solidFill>
                  <a:srgbClr val="0070C0"/>
                </a:solidFill>
              </a:rPr>
              <a:t>Design Process</a:t>
            </a:r>
            <a:r>
              <a:rPr lang="en-US" sz="3200" b="1" dirty="0"/>
              <a:t> </a:t>
            </a:r>
            <a:r>
              <a:rPr lang="en-US" sz="3200" dirty="0"/>
              <a:t>shows how </a:t>
            </a:r>
            <a:r>
              <a:rPr lang="en-US" sz="3200" u="sng" dirty="0"/>
              <a:t>we use a similar</a:t>
            </a:r>
            <a:br>
              <a:rPr lang="en-US" sz="3200" dirty="0"/>
            </a:br>
            <a:r>
              <a:rPr lang="en-US" sz="3200" dirty="0"/>
              <a:t>     </a:t>
            </a:r>
            <a:r>
              <a:rPr lang="en-US" sz="3200" u="sng" dirty="0">
                <a:solidFill>
                  <a:srgbClr val="0070C0"/>
                </a:solidFill>
              </a:rPr>
              <a:t>Problem-Solving</a:t>
            </a:r>
            <a:r>
              <a:rPr lang="en-US" sz="3200" b="1" u="sng" dirty="0">
                <a:solidFill>
                  <a:srgbClr val="0070C0"/>
                </a:solidFill>
              </a:rPr>
              <a:t> PROCESS</a:t>
            </a:r>
            <a:r>
              <a:rPr lang="en-US" sz="3200" u="sng" dirty="0"/>
              <a:t> </a:t>
            </a:r>
            <a:r>
              <a:rPr lang="en-US" sz="3200" u="sng" dirty="0">
                <a:solidFill>
                  <a:srgbClr val="C00000"/>
                </a:solidFill>
              </a:rPr>
              <a:t>for almost everything we do</a:t>
            </a:r>
            <a:r>
              <a:rPr lang="en-US" sz="3200" dirty="0">
                <a:solidFill>
                  <a:srgbClr val="C00000"/>
                </a:solidFill>
              </a:rPr>
              <a:t>.</a:t>
            </a:r>
            <a:br>
              <a:rPr lang="en-US" sz="3200" dirty="0"/>
            </a:br>
            <a:r>
              <a:rPr lang="en-US" sz="4800" dirty="0"/>
              <a:t> </a:t>
            </a:r>
            <a:br>
              <a:rPr lang="en-US" sz="3200" dirty="0"/>
            </a:br>
            <a:r>
              <a:rPr lang="en-US" dirty="0"/>
              <a:t>Notice that, in my model ,</a:t>
            </a:r>
            <a:br>
              <a:rPr lang="en-US" dirty="0"/>
            </a:br>
            <a:r>
              <a:rPr lang="en-US" b="1" u="sng" dirty="0"/>
              <a:t>Problem-Solving</a:t>
            </a:r>
            <a:r>
              <a:rPr lang="en-US" b="1" dirty="0"/>
              <a:t> Process</a:t>
            </a:r>
            <a:br>
              <a:rPr lang="en-US" dirty="0"/>
            </a:br>
            <a:r>
              <a:rPr lang="en-US" dirty="0"/>
              <a:t>is</a:t>
            </a:r>
            <a:r>
              <a:rPr lang="en-US" b="1" dirty="0"/>
              <a:t>               </a:t>
            </a:r>
            <a:r>
              <a:rPr lang="en-US" b="1" u="sng" dirty="0"/>
              <a:t>Design</a:t>
            </a:r>
            <a:r>
              <a:rPr lang="en-US" b="1" dirty="0"/>
              <a:t> Process</a:t>
            </a:r>
          </a:p>
        </p:txBody>
      </p:sp>
    </p:spTree>
    <p:extLst>
      <p:ext uri="{BB962C8B-B14F-4D97-AF65-F5344CB8AC3E}">
        <p14:creationId xmlns:p14="http://schemas.microsoft.com/office/powerpoint/2010/main" val="206246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B8AE-AFC3-7E42-85B6-879DC27751DC}"/>
              </a:ext>
            </a:extLst>
          </p:cNvPr>
          <p:cNvSpPr>
            <a:spLocks noGrp="1"/>
          </p:cNvSpPr>
          <p:nvPr>
            <p:ph type="title"/>
          </p:nvPr>
        </p:nvSpPr>
        <p:spPr>
          <a:xfrm>
            <a:off x="838200" y="504825"/>
            <a:ext cx="10515600" cy="498475"/>
          </a:xfrm>
        </p:spPr>
        <p:txBody>
          <a:bodyPr/>
          <a:lstStyle/>
          <a:p>
            <a:r>
              <a:rPr lang="en-US" sz="3200" b="1" dirty="0">
                <a:latin typeface="+mn-lt"/>
              </a:rPr>
              <a:t>   </a:t>
            </a:r>
            <a:r>
              <a:rPr lang="en-US" sz="1600" b="1" dirty="0">
                <a:latin typeface="+mn-lt"/>
              </a:rPr>
              <a:t>  </a:t>
            </a:r>
            <a:r>
              <a:rPr lang="en-US" sz="3200" b="1" dirty="0">
                <a:latin typeface="+mn-lt"/>
              </a:rPr>
              <a:t>Why should you </a:t>
            </a:r>
            <a:r>
              <a:rPr lang="en-US" sz="3200" b="1" dirty="0">
                <a:latin typeface="+mn-lt"/>
                <a:cs typeface="Arial" panose="020B0604020202020204" pitchFamily="34" charset="0"/>
              </a:rPr>
              <a:t>accept</a:t>
            </a:r>
            <a:r>
              <a:rPr lang="en-US" sz="3200" b="1" dirty="0">
                <a:latin typeface="+mn-lt"/>
              </a:rPr>
              <a:t> these two claims?</a:t>
            </a:r>
            <a:endParaRPr lang="en-US" dirty="0">
              <a:latin typeface="+mn-lt"/>
            </a:endParaRPr>
          </a:p>
        </p:txBody>
      </p:sp>
      <p:sp>
        <p:nvSpPr>
          <p:cNvPr id="3" name="Content Placeholder 2">
            <a:extLst>
              <a:ext uri="{FF2B5EF4-FFF2-40B4-BE49-F238E27FC236}">
                <a16:creationId xmlns:a16="http://schemas.microsoft.com/office/drawing/2014/main" id="{0D8A2D69-DAD7-CD4F-AF02-AD6EE7A3CBE5}"/>
              </a:ext>
            </a:extLst>
          </p:cNvPr>
          <p:cNvSpPr>
            <a:spLocks noGrp="1"/>
          </p:cNvSpPr>
          <p:nvPr>
            <p:ph idx="1"/>
          </p:nvPr>
        </p:nvSpPr>
        <p:spPr>
          <a:xfrm>
            <a:off x="749300" y="1165224"/>
            <a:ext cx="10833100" cy="5133976"/>
          </a:xfrm>
        </p:spPr>
        <p:txBody>
          <a:bodyPr/>
          <a:lstStyle/>
          <a:p>
            <a:pPr marL="0" indent="0">
              <a:buNone/>
            </a:pPr>
            <a:r>
              <a:rPr lang="en-US" sz="3200" b="1" dirty="0">
                <a:solidFill>
                  <a:srgbClr val="0070C0"/>
                </a:solidFill>
              </a:rPr>
              <a:t>A)</a:t>
            </a:r>
            <a:r>
              <a:rPr lang="en-US" sz="3200" dirty="0"/>
              <a:t> A wide scope for </a:t>
            </a:r>
            <a:r>
              <a:rPr lang="en-US" sz="3200" u="sng" dirty="0"/>
              <a:t>Problem-Solving</a:t>
            </a:r>
            <a:r>
              <a:rPr lang="en-US" sz="3200" b="1" u="sng" dirty="0"/>
              <a:t> </a:t>
            </a:r>
            <a:r>
              <a:rPr lang="en-US" sz="3200" b="1" u="sng" dirty="0">
                <a:solidFill>
                  <a:srgbClr val="0070C0"/>
                </a:solidFill>
              </a:rPr>
              <a:t>OBJECTIVES</a:t>
            </a:r>
            <a:r>
              <a:rPr lang="en-US" sz="3200" b="1" dirty="0"/>
              <a:t> </a:t>
            </a:r>
            <a:r>
              <a:rPr lang="en-US" sz="3200" dirty="0"/>
              <a:t>is easy to show</a:t>
            </a:r>
            <a:br>
              <a:rPr lang="en-US" sz="3200" dirty="0"/>
            </a:br>
            <a:r>
              <a:rPr lang="en-US" sz="3200" dirty="0"/>
              <a:t>     — IF you think</a:t>
            </a:r>
            <a:r>
              <a:rPr lang="en-US" sz="3200" b="1" dirty="0">
                <a:solidFill>
                  <a:srgbClr val="00B0F0"/>
                </a:solidFill>
              </a:rPr>
              <a:t> my broad definitions </a:t>
            </a:r>
            <a:r>
              <a:rPr lang="en-US" sz="3200" dirty="0"/>
              <a:t>are reasonable — and </a:t>
            </a:r>
            <a:br>
              <a:rPr lang="en-US" sz="3200" dirty="0"/>
            </a:br>
            <a:r>
              <a:rPr lang="en-US" sz="3200" dirty="0"/>
              <a:t>     the wide scope of</a:t>
            </a:r>
            <a:r>
              <a:rPr lang="en-US" sz="3200" b="1" dirty="0"/>
              <a:t> </a:t>
            </a:r>
            <a:r>
              <a:rPr lang="en-US" sz="3200" dirty="0"/>
              <a:t>PS</a:t>
            </a:r>
            <a:r>
              <a:rPr lang="en-US" sz="3200" b="1" dirty="0"/>
              <a:t>-</a:t>
            </a:r>
            <a:r>
              <a:rPr lang="en-US" sz="3200" b="1" dirty="0">
                <a:solidFill>
                  <a:srgbClr val="0070C0"/>
                </a:solidFill>
              </a:rPr>
              <a:t>Objectives</a:t>
            </a:r>
            <a:r>
              <a:rPr lang="en-US" sz="3200" b="1" dirty="0"/>
              <a:t> </a:t>
            </a:r>
            <a:r>
              <a:rPr lang="en-US" sz="3200" dirty="0"/>
              <a:t>lets us design PS</a:t>
            </a:r>
            <a:r>
              <a:rPr lang="en-US" sz="3200" b="1" dirty="0"/>
              <a:t>-Activities</a:t>
            </a:r>
            <a:br>
              <a:rPr lang="en-US" sz="3200" dirty="0"/>
            </a:br>
            <a:r>
              <a:rPr lang="en-US" sz="3200" dirty="0"/>
              <a:t>     that are</a:t>
            </a:r>
            <a:r>
              <a:rPr lang="en-US" sz="3200" b="1" dirty="0"/>
              <a:t> </a:t>
            </a:r>
            <a:r>
              <a:rPr lang="en-US" sz="3200" b="1" dirty="0">
                <a:solidFill>
                  <a:srgbClr val="C00000"/>
                </a:solidFill>
              </a:rPr>
              <a:t>FUN</a:t>
            </a:r>
            <a:r>
              <a:rPr lang="en-US" sz="3200" dirty="0"/>
              <a:t> and (</a:t>
            </a:r>
            <a:r>
              <a:rPr lang="en-US" sz="3200" u="sng" dirty="0"/>
              <a:t>as</a:t>
            </a:r>
            <a:r>
              <a:rPr lang="en-US" sz="3200" b="1" u="sng" dirty="0"/>
              <a:t> perceived by students</a:t>
            </a:r>
            <a:r>
              <a:rPr lang="en-US" sz="3200" dirty="0"/>
              <a:t>) are</a:t>
            </a:r>
            <a:r>
              <a:rPr lang="en-US" sz="3200" b="1" dirty="0"/>
              <a:t> </a:t>
            </a:r>
            <a:r>
              <a:rPr lang="en-US" sz="3200" b="1" dirty="0">
                <a:solidFill>
                  <a:srgbClr val="C00000"/>
                </a:solidFill>
              </a:rPr>
              <a:t>USEFUL.</a:t>
            </a:r>
            <a:br>
              <a:rPr lang="en-US" sz="3200" b="1" dirty="0">
                <a:solidFill>
                  <a:srgbClr val="C00000"/>
                </a:solidFill>
              </a:rPr>
            </a:br>
            <a:r>
              <a:rPr lang="en-US" sz="1600" b="1" dirty="0">
                <a:solidFill>
                  <a:srgbClr val="C00000"/>
                </a:solidFill>
              </a:rPr>
              <a:t> </a:t>
            </a:r>
            <a:br>
              <a:rPr lang="en-US" sz="3200" b="1" dirty="0">
                <a:solidFill>
                  <a:srgbClr val="C00000"/>
                </a:solidFill>
              </a:rPr>
            </a:br>
            <a:r>
              <a:rPr lang="en-US" sz="3200" b="1" dirty="0">
                <a:solidFill>
                  <a:srgbClr val="0070C0"/>
                </a:solidFill>
              </a:rPr>
              <a:t>B) </a:t>
            </a:r>
            <a:r>
              <a:rPr lang="en-US" sz="3200" b="1" dirty="0">
                <a:solidFill>
                  <a:schemeClr val="accent4">
                    <a:lumMod val="75000"/>
                  </a:schemeClr>
                </a:solidFill>
                <a:hlinkClick r:id="rId2" action="ppaction://hlinksldjump">
                  <a:extLst>
                    <a:ext uri="{A12FA001-AC4F-418D-AE19-62706E023703}">
                      <ahyp:hlinkClr xmlns:ahyp="http://schemas.microsoft.com/office/drawing/2018/hyperlinkcolor" val="tx"/>
                    </a:ext>
                  </a:extLst>
                </a:hlinkClick>
              </a:rPr>
              <a:t>Later</a:t>
            </a:r>
            <a:r>
              <a:rPr lang="en-US" sz="3200" dirty="0"/>
              <a:t> I'll show how my model for</a:t>
            </a:r>
            <a:r>
              <a:rPr lang="en-US" sz="3200" b="1" dirty="0"/>
              <a:t> </a:t>
            </a:r>
            <a:r>
              <a:rPr lang="en-US" sz="3200" b="1" dirty="0">
                <a:solidFill>
                  <a:srgbClr val="0070C0"/>
                </a:solidFill>
              </a:rPr>
              <a:t>Design Process</a:t>
            </a:r>
            <a:r>
              <a:rPr lang="en-US" sz="3200" dirty="0"/>
              <a:t> – for the </a:t>
            </a:r>
            <a:br>
              <a:rPr lang="en-US" sz="3200" dirty="0"/>
            </a:br>
            <a:r>
              <a:rPr lang="en-US" sz="3200" dirty="0"/>
              <a:t>     </a:t>
            </a:r>
            <a:r>
              <a:rPr lang="en-US" sz="3200" u="sng" dirty="0">
                <a:solidFill>
                  <a:srgbClr val="0070C0"/>
                </a:solidFill>
              </a:rPr>
              <a:t>Problem-Solving </a:t>
            </a:r>
            <a:r>
              <a:rPr lang="en-US" sz="3200" b="1" u="sng" dirty="0">
                <a:solidFill>
                  <a:srgbClr val="0070C0"/>
                </a:solidFill>
              </a:rPr>
              <a:t>PROCESS</a:t>
            </a:r>
            <a:r>
              <a:rPr lang="en-US" sz="3200" b="1" dirty="0"/>
              <a:t> </a:t>
            </a:r>
            <a:r>
              <a:rPr lang="en-US" sz="3200" dirty="0"/>
              <a:t>that people use for most things</a:t>
            </a:r>
            <a:br>
              <a:rPr lang="en-US" sz="3200" dirty="0"/>
            </a:br>
            <a:r>
              <a:rPr lang="en-US" sz="3200" dirty="0"/>
              <a:t>     we do in life — is an accurate description of </a:t>
            </a:r>
            <a:r>
              <a:rPr lang="en-US" sz="3200" u="sng" dirty="0">
                <a:solidFill>
                  <a:srgbClr val="0070C0"/>
                </a:solidFill>
              </a:rPr>
              <a:t>how we actually</a:t>
            </a:r>
            <a:br>
              <a:rPr lang="en-US" sz="3200" dirty="0">
                <a:solidFill>
                  <a:srgbClr val="0070C0"/>
                </a:solidFill>
              </a:rPr>
            </a:br>
            <a:r>
              <a:rPr lang="en-US" sz="3200" dirty="0">
                <a:solidFill>
                  <a:srgbClr val="0070C0"/>
                </a:solidFill>
              </a:rPr>
              <a:t>     </a:t>
            </a:r>
            <a:r>
              <a:rPr lang="en-US" sz="3200" u="sng" dirty="0">
                <a:solidFill>
                  <a:srgbClr val="0070C0"/>
                </a:solidFill>
              </a:rPr>
              <a:t>use</a:t>
            </a:r>
            <a:r>
              <a:rPr lang="en-US" sz="3200" b="1" u="sng" dirty="0">
                <a:solidFill>
                  <a:srgbClr val="0070C0"/>
                </a:solidFill>
              </a:rPr>
              <a:t> creative-and-critical thinking</a:t>
            </a:r>
            <a:r>
              <a:rPr lang="en-US" sz="3200" b="1" dirty="0"/>
              <a:t> </a:t>
            </a:r>
            <a:r>
              <a:rPr lang="en-US" sz="3200" dirty="0"/>
              <a:t>while we solve problems.</a:t>
            </a:r>
            <a:br>
              <a:rPr lang="en-US" sz="3200" dirty="0"/>
            </a:br>
            <a:r>
              <a:rPr lang="en-US" sz="3200" dirty="0"/>
              <a:t>     </a:t>
            </a:r>
            <a:r>
              <a:rPr lang="en-US" sz="3200" b="1" dirty="0"/>
              <a:t>If </a:t>
            </a:r>
            <a:r>
              <a:rPr lang="en-US" sz="3200" b="1" u="sng" dirty="0"/>
              <a:t>students believe</a:t>
            </a:r>
            <a:r>
              <a:rPr lang="en-US" sz="3200" dirty="0"/>
              <a:t> that PS-Process (used by them</a:t>
            </a:r>
            <a:r>
              <a:rPr lang="en-US" sz="3200" dirty="0">
                <a:solidFill>
                  <a:srgbClr val="0070C0"/>
                </a:solidFill>
              </a:rPr>
              <a:t> in </a:t>
            </a:r>
            <a:r>
              <a:rPr lang="en-US" sz="3200" b="1" u="sng" dirty="0">
                <a:solidFill>
                  <a:srgbClr val="0070C0"/>
                </a:solidFill>
              </a:rPr>
              <a:t>School</a:t>
            </a:r>
            <a:r>
              <a:rPr lang="en-US" sz="3200" dirty="0"/>
              <a:t>)</a:t>
            </a:r>
            <a:br>
              <a:rPr lang="en-US" sz="3200" dirty="0"/>
            </a:br>
            <a:r>
              <a:rPr lang="en-US" sz="3200" dirty="0"/>
              <a:t>     will be </a:t>
            </a:r>
            <a:r>
              <a:rPr lang="en-US" sz="3200" b="1" u="sng" dirty="0">
                <a:solidFill>
                  <a:srgbClr val="C00000"/>
                </a:solidFill>
              </a:rPr>
              <a:t>Personally</a:t>
            </a:r>
            <a:r>
              <a:rPr lang="en-US" sz="3200" b="1" dirty="0">
                <a:solidFill>
                  <a:srgbClr val="C00000"/>
                </a:solidFill>
              </a:rPr>
              <a:t> Useful</a:t>
            </a:r>
            <a:r>
              <a:rPr lang="en-US" sz="3200" dirty="0">
                <a:solidFill>
                  <a:srgbClr val="C00000"/>
                </a:solidFill>
              </a:rPr>
              <a:t> </a:t>
            </a:r>
            <a:r>
              <a:rPr lang="en-US" sz="3200" dirty="0"/>
              <a:t>(</a:t>
            </a:r>
            <a:r>
              <a:rPr lang="en-US" sz="3200" dirty="0">
                <a:solidFill>
                  <a:srgbClr val="0070C0"/>
                </a:solidFill>
              </a:rPr>
              <a:t>in </a:t>
            </a:r>
            <a:r>
              <a:rPr lang="en-US" sz="3200" b="1" u="sng" dirty="0">
                <a:solidFill>
                  <a:srgbClr val="0070C0"/>
                </a:solidFill>
              </a:rPr>
              <a:t>Life</a:t>
            </a:r>
            <a:r>
              <a:rPr lang="en-US" sz="3200" dirty="0"/>
              <a:t>), they will be motivated to</a:t>
            </a:r>
            <a:br>
              <a:rPr lang="en-US" sz="3200" dirty="0"/>
            </a:br>
            <a:r>
              <a:rPr lang="en-US" sz="3200" dirty="0"/>
              <a:t>     invest in their own</a:t>
            </a:r>
            <a:r>
              <a:rPr lang="en-US" sz="3200" b="1" dirty="0">
                <a:solidFill>
                  <a:srgbClr val="C00000"/>
                </a:solidFill>
              </a:rPr>
              <a:t> </a:t>
            </a:r>
            <a:r>
              <a:rPr lang="en-US" sz="3200" b="1" u="sng" dirty="0">
                <a:solidFill>
                  <a:srgbClr val="C00000"/>
                </a:solidFill>
              </a:rPr>
              <a:t>Personal</a:t>
            </a:r>
            <a:r>
              <a:rPr lang="en-US" sz="3200" b="1" dirty="0">
                <a:solidFill>
                  <a:srgbClr val="C00000"/>
                </a:solidFill>
              </a:rPr>
              <a:t> Education.</a:t>
            </a:r>
          </a:p>
          <a:p>
            <a:pPr marL="0" indent="0">
              <a:buNone/>
            </a:pPr>
            <a:endParaRPr lang="en-US" dirty="0"/>
          </a:p>
        </p:txBody>
      </p:sp>
    </p:spTree>
    <p:extLst>
      <p:ext uri="{BB962C8B-B14F-4D97-AF65-F5344CB8AC3E}">
        <p14:creationId xmlns:p14="http://schemas.microsoft.com/office/powerpoint/2010/main" val="2262055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7B508-9D5C-E54E-95C9-6CC03748F002}"/>
              </a:ext>
            </a:extLst>
          </p:cNvPr>
          <p:cNvSpPr>
            <a:spLocks noGrp="1"/>
          </p:cNvSpPr>
          <p:nvPr>
            <p:ph type="title"/>
          </p:nvPr>
        </p:nvSpPr>
        <p:spPr>
          <a:xfrm>
            <a:off x="876300" y="390525"/>
            <a:ext cx="10668000" cy="561975"/>
          </a:xfrm>
        </p:spPr>
        <p:txBody>
          <a:bodyPr>
            <a:normAutofit/>
          </a:bodyPr>
          <a:lstStyle/>
          <a:p>
            <a:r>
              <a:rPr lang="en-US" sz="3200" b="1" u="sng" dirty="0">
                <a:latin typeface="+mn-lt"/>
                <a:cs typeface="Arial" panose="020B0604020202020204" pitchFamily="34" charset="0"/>
              </a:rPr>
              <a:t>HOW</a:t>
            </a:r>
            <a:r>
              <a:rPr lang="en-US" sz="800" b="1" u="sng" dirty="0">
                <a:latin typeface="+mn-lt"/>
                <a:cs typeface="Arial" panose="020B0604020202020204" pitchFamily="34" charset="0"/>
              </a:rPr>
              <a:t> </a:t>
            </a:r>
            <a:r>
              <a:rPr lang="en-US" sz="3200" b="1" u="sng" dirty="0">
                <a:latin typeface="+mn-lt"/>
                <a:cs typeface="Arial" panose="020B0604020202020204" pitchFamily="34" charset="0"/>
              </a:rPr>
              <a:t>?</a:t>
            </a:r>
            <a:r>
              <a:rPr lang="en-US" sz="3200" dirty="0">
                <a:latin typeface="+mn-lt"/>
                <a:cs typeface="Arial" panose="020B0604020202020204" pitchFamily="34" charset="0"/>
              </a:rPr>
              <a:t>  using</a:t>
            </a:r>
            <a:r>
              <a:rPr lang="en-US" sz="3200" b="1" dirty="0">
                <a:latin typeface="+mn-lt"/>
                <a:cs typeface="Arial" panose="020B0604020202020204" pitchFamily="34" charset="0"/>
              </a:rPr>
              <a:t> Design Process </a:t>
            </a:r>
            <a:r>
              <a:rPr lang="en-US" sz="3200" dirty="0">
                <a:latin typeface="+mn-lt"/>
                <a:cs typeface="Arial" panose="020B0604020202020204" pitchFamily="34" charset="0"/>
              </a:rPr>
              <a:t>leads to</a:t>
            </a:r>
            <a:r>
              <a:rPr lang="en-US" sz="3200" b="1" dirty="0">
                <a:latin typeface="+mn-lt"/>
                <a:cs typeface="Arial" panose="020B0604020202020204" pitchFamily="34" charset="0"/>
              </a:rPr>
              <a:t> </a:t>
            </a:r>
            <a:r>
              <a:rPr lang="en-US" sz="3200" b="1" u="sng" dirty="0">
                <a:latin typeface="+mn-lt"/>
                <a:cs typeface="Arial" panose="020B0604020202020204" pitchFamily="34" charset="0"/>
              </a:rPr>
              <a:t>wide scopes</a:t>
            </a:r>
            <a:r>
              <a:rPr lang="en-US" sz="3200" b="1" dirty="0">
                <a:latin typeface="+mn-lt"/>
                <a:cs typeface="Arial" panose="020B0604020202020204" pitchFamily="34" charset="0"/>
              </a:rPr>
              <a:t> </a:t>
            </a:r>
            <a:r>
              <a:rPr lang="en-US" sz="3200" dirty="0">
                <a:latin typeface="+mn-lt"/>
                <a:cs typeface="Arial" panose="020B0604020202020204" pitchFamily="34" charset="0"/>
              </a:rPr>
              <a:t>for...</a:t>
            </a:r>
          </a:p>
        </p:txBody>
      </p:sp>
      <p:sp>
        <p:nvSpPr>
          <p:cNvPr id="3" name="Content Placeholder 2">
            <a:extLst>
              <a:ext uri="{FF2B5EF4-FFF2-40B4-BE49-F238E27FC236}">
                <a16:creationId xmlns:a16="http://schemas.microsoft.com/office/drawing/2014/main" id="{5283A942-D849-AC44-B530-378AD7448E09}"/>
              </a:ext>
            </a:extLst>
          </p:cNvPr>
          <p:cNvSpPr>
            <a:spLocks noGrp="1"/>
          </p:cNvSpPr>
          <p:nvPr>
            <p:ph idx="1"/>
          </p:nvPr>
        </p:nvSpPr>
        <p:spPr>
          <a:xfrm>
            <a:off x="876300" y="898524"/>
            <a:ext cx="10515600" cy="5553076"/>
          </a:xfrm>
        </p:spPr>
        <p:txBody>
          <a:bodyPr/>
          <a:lstStyle/>
          <a:p>
            <a:pPr marL="0" indent="0">
              <a:buNone/>
            </a:pPr>
            <a:r>
              <a:rPr lang="en-US" sz="3200" b="1" dirty="0">
                <a:solidFill>
                  <a:srgbClr val="0070C0"/>
                </a:solidFill>
              </a:rPr>
              <a:t>A)</a:t>
            </a:r>
            <a:r>
              <a:rPr lang="en-US" sz="3200" dirty="0">
                <a:solidFill>
                  <a:srgbClr val="0070C0"/>
                </a:solidFill>
              </a:rPr>
              <a:t> </a:t>
            </a:r>
            <a:r>
              <a:rPr lang="en-US" sz="3200" b="1" dirty="0">
                <a:solidFill>
                  <a:srgbClr val="0070C0"/>
                </a:solidFill>
              </a:rPr>
              <a:t>Problem-Solving </a:t>
            </a:r>
            <a:r>
              <a:rPr lang="en-US" sz="3200" b="1" u="sng" dirty="0">
                <a:solidFill>
                  <a:srgbClr val="0070C0"/>
                </a:solidFill>
              </a:rPr>
              <a:t>OBJECTIVES</a:t>
            </a:r>
            <a:r>
              <a:rPr lang="en-US" sz="1200" dirty="0">
                <a:solidFill>
                  <a:srgbClr val="0070C0"/>
                </a:solidFill>
              </a:rPr>
              <a:t> </a:t>
            </a:r>
            <a:r>
              <a:rPr lang="en-US" sz="3200" b="1" dirty="0">
                <a:solidFill>
                  <a:srgbClr val="0070C0"/>
                </a:solidFill>
              </a:rPr>
              <a:t>,</a:t>
            </a:r>
            <a:br>
              <a:rPr lang="en-US" sz="3200" dirty="0">
                <a:solidFill>
                  <a:srgbClr val="0070C0"/>
                </a:solidFill>
              </a:rPr>
            </a:br>
            <a:r>
              <a:rPr lang="en-US" sz="3200" b="1" dirty="0">
                <a:solidFill>
                  <a:srgbClr val="0070C0"/>
                </a:solidFill>
              </a:rPr>
              <a:t>B)</a:t>
            </a:r>
            <a:r>
              <a:rPr lang="en-US" sz="3200" dirty="0">
                <a:solidFill>
                  <a:srgbClr val="0070C0"/>
                </a:solidFill>
              </a:rPr>
              <a:t> </a:t>
            </a:r>
            <a:r>
              <a:rPr lang="en-US" sz="3200" b="1" dirty="0">
                <a:solidFill>
                  <a:srgbClr val="0070C0"/>
                </a:solidFill>
              </a:rPr>
              <a:t>Problem-Solving </a:t>
            </a:r>
            <a:r>
              <a:rPr lang="en-US" sz="3200" b="1" u="sng" dirty="0">
                <a:solidFill>
                  <a:srgbClr val="0070C0"/>
                </a:solidFill>
              </a:rPr>
              <a:t>PROCESS</a:t>
            </a:r>
            <a:r>
              <a:rPr lang="en-US" sz="3200" b="1" dirty="0">
                <a:solidFill>
                  <a:srgbClr val="0070C0"/>
                </a:solidFill>
              </a:rPr>
              <a:t>.</a:t>
            </a:r>
          </a:p>
          <a:p>
            <a:pPr marL="0" indent="0">
              <a:buNone/>
            </a:pPr>
            <a:r>
              <a:rPr lang="en-US" sz="3200" b="1" dirty="0">
                <a:solidFill>
                  <a:srgbClr val="7030A0"/>
                </a:solidFill>
              </a:rPr>
              <a:t>     </a:t>
            </a:r>
            <a:r>
              <a:rPr lang="en-US" sz="3200" b="1" u="sng" dirty="0">
                <a:solidFill>
                  <a:srgbClr val="7030A0"/>
                </a:solidFill>
              </a:rPr>
              <a:t>PLUS</a:t>
            </a:r>
            <a:r>
              <a:rPr lang="en-US" sz="3200" b="1" dirty="0">
                <a:solidFill>
                  <a:srgbClr val="7030A0"/>
                </a:solidFill>
              </a:rPr>
              <a:t> – </a:t>
            </a:r>
            <a:r>
              <a:rPr lang="en-US" b="1" dirty="0">
                <a:solidFill>
                  <a:srgbClr val="7030A0"/>
                </a:solidFill>
              </a:rPr>
              <a:t>How People Learn: Brain, Mind, Experience, and School</a:t>
            </a:r>
            <a:endParaRPr lang="en-US" sz="3200" b="1" dirty="0">
              <a:solidFill>
                <a:srgbClr val="7030A0"/>
              </a:solidFill>
            </a:endParaRPr>
          </a:p>
          <a:p>
            <a:pPr marL="0" indent="0">
              <a:buNone/>
            </a:pPr>
            <a:r>
              <a:rPr lang="en-US" sz="3200" b="1" i="1" dirty="0">
                <a:solidFill>
                  <a:srgbClr val="7030A0"/>
                </a:solidFill>
              </a:rPr>
              <a:t>How People Learn</a:t>
            </a:r>
            <a:r>
              <a:rPr lang="en-US" sz="3200" b="1" dirty="0"/>
              <a:t> </a:t>
            </a:r>
            <a:r>
              <a:rPr lang="en-US" sz="3200" dirty="0"/>
              <a:t>(</a:t>
            </a:r>
            <a:r>
              <a:rPr lang="en-US" sz="3200" b="1" dirty="0">
                <a:solidFill>
                  <a:schemeClr val="accent4">
                    <a:lumMod val="75000"/>
                  </a:schemeClr>
                </a:solidFill>
                <a:hlinkClick r:id="rId2">
                  <a:extLst>
                    <a:ext uri="{A12FA001-AC4F-418D-AE19-62706E023703}">
                      <ahyp:hlinkClr xmlns:ahyp="http://schemas.microsoft.com/office/drawing/2018/hyperlinkcolor" val="tx"/>
                    </a:ext>
                  </a:extLst>
                </a:hlinkClick>
              </a:rPr>
              <a:t>from</a:t>
            </a:r>
            <a:r>
              <a:rPr lang="en-US" sz="3200" b="1" dirty="0"/>
              <a:t> </a:t>
            </a:r>
            <a:r>
              <a:rPr lang="en-US" sz="3200" b="1" dirty="0">
                <a:solidFill>
                  <a:schemeClr val="accent4">
                    <a:lumMod val="75000"/>
                  </a:schemeClr>
                </a:solidFill>
                <a:hlinkClick r:id="rId3">
                  <a:extLst>
                    <a:ext uri="{A12FA001-AC4F-418D-AE19-62706E023703}">
                      <ahyp:hlinkClr xmlns:ahyp="http://schemas.microsoft.com/office/drawing/2018/hyperlinkcolor" val="tx"/>
                    </a:ext>
                  </a:extLst>
                </a:hlinkClick>
              </a:rPr>
              <a:t>National Research Council</a:t>
            </a:r>
            <a:r>
              <a:rPr lang="en-US" sz="3200" dirty="0"/>
              <a:t>) says</a:t>
            </a:r>
            <a:br>
              <a:rPr lang="en-US" sz="3200" dirty="0"/>
            </a:br>
            <a:r>
              <a:rPr lang="en-US" sz="3200" b="1" dirty="0">
                <a:solidFill>
                  <a:srgbClr val="7030A0"/>
                </a:solidFill>
              </a:rPr>
              <a:t>transfer </a:t>
            </a:r>
            <a:r>
              <a:rPr lang="en-US" sz="3200" dirty="0"/>
              <a:t>is "the ultimate goal of learning" so it's "a major</a:t>
            </a:r>
            <a:br>
              <a:rPr lang="en-US" sz="3200" dirty="0"/>
            </a:br>
            <a:r>
              <a:rPr lang="en-US" sz="3200" dirty="0"/>
              <a:t>goal of schooling," and recommend (</a:t>
            </a:r>
            <a:r>
              <a:rPr lang="en-US" sz="3200" u="sng" dirty="0"/>
              <a:t>based on </a:t>
            </a:r>
            <a:r>
              <a:rPr lang="en-US" sz="3200" b="1" u="sng" dirty="0"/>
              <a:t>research</a:t>
            </a:r>
            <a:r>
              <a:rPr lang="en-US" sz="3200" u="sng" dirty="0"/>
              <a:t> </a:t>
            </a:r>
            <a:br>
              <a:rPr lang="en-US" sz="3200" u="sng" dirty="0"/>
            </a:br>
            <a:r>
              <a:rPr lang="en-US" sz="3200" b="1" u="sng" dirty="0"/>
              <a:t>about learning</a:t>
            </a:r>
            <a:r>
              <a:rPr lang="en-US" sz="3200" dirty="0"/>
              <a:t>) that</a:t>
            </a:r>
            <a:r>
              <a:rPr lang="en-US" sz="3200" b="1" dirty="0">
                <a:solidFill>
                  <a:srgbClr val="7030A0"/>
                </a:solidFill>
              </a:rPr>
              <a:t> to increase transfer, we should:</a:t>
            </a:r>
            <a:br>
              <a:rPr lang="en-US" sz="3200" dirty="0">
                <a:solidFill>
                  <a:srgbClr val="0070C0"/>
                </a:solidFill>
              </a:rPr>
            </a:br>
            <a:r>
              <a:rPr lang="en-US" sz="3200" b="1" dirty="0">
                <a:solidFill>
                  <a:srgbClr val="7030A0"/>
                </a:solidFill>
              </a:rPr>
              <a:t>A)</a:t>
            </a:r>
            <a:r>
              <a:rPr lang="en-US" sz="3200" dirty="0">
                <a:solidFill>
                  <a:srgbClr val="7030A0"/>
                </a:solidFill>
              </a:rPr>
              <a:t> </a:t>
            </a:r>
            <a:r>
              <a:rPr lang="en-US" sz="3200" b="1" dirty="0">
                <a:solidFill>
                  <a:srgbClr val="7030A0"/>
                </a:solidFill>
              </a:rPr>
              <a:t>teach knowledge in multiple contexts;</a:t>
            </a:r>
            <a:br>
              <a:rPr lang="en-US" sz="3200" b="1" dirty="0"/>
            </a:br>
            <a:r>
              <a:rPr lang="en-US" sz="3200" b="1" dirty="0"/>
              <a:t>     </a:t>
            </a:r>
            <a:r>
              <a:rPr lang="en-US" sz="3200" dirty="0"/>
              <a:t>this is encouraged by </a:t>
            </a:r>
            <a:r>
              <a:rPr lang="en-US" sz="3200" u="sng" dirty="0"/>
              <a:t>the wide scope of </a:t>
            </a:r>
            <a:r>
              <a:rPr lang="en-US" sz="3200" b="1" u="sng" dirty="0">
                <a:solidFill>
                  <a:srgbClr val="0070C0"/>
                </a:solidFill>
              </a:rPr>
              <a:t>PS-Objectives</a:t>
            </a:r>
            <a:r>
              <a:rPr lang="en-US" sz="3200" b="1" dirty="0">
                <a:solidFill>
                  <a:srgbClr val="0070C0"/>
                </a:solidFill>
              </a:rPr>
              <a:t>;</a:t>
            </a:r>
            <a:br>
              <a:rPr lang="en-US" sz="3200" b="1" dirty="0"/>
            </a:br>
            <a:r>
              <a:rPr lang="en-US" sz="3200" b="1" dirty="0">
                <a:solidFill>
                  <a:srgbClr val="7030A0"/>
                </a:solidFill>
              </a:rPr>
              <a:t>B) teach knowledge in a form that's easy to generalize;</a:t>
            </a:r>
            <a:br>
              <a:rPr lang="en-US" sz="3200" dirty="0"/>
            </a:br>
            <a:r>
              <a:rPr lang="en-US" sz="3200" dirty="0"/>
              <a:t>     </a:t>
            </a:r>
            <a:r>
              <a:rPr lang="en-US" sz="3200" b="1" dirty="0">
                <a:solidFill>
                  <a:srgbClr val="0070C0"/>
                </a:solidFill>
              </a:rPr>
              <a:t>Design Process</a:t>
            </a:r>
            <a:r>
              <a:rPr lang="en-US" sz="3200" b="1" dirty="0"/>
              <a:t> </a:t>
            </a:r>
            <a:r>
              <a:rPr lang="en-US" sz="3200" dirty="0"/>
              <a:t>does this by </a:t>
            </a:r>
            <a:r>
              <a:rPr lang="en-US" sz="3200" u="sng" dirty="0"/>
              <a:t>using a</a:t>
            </a:r>
            <a:r>
              <a:rPr lang="en-US" sz="3200" b="1" u="sng" dirty="0"/>
              <a:t> similar </a:t>
            </a:r>
            <a:r>
              <a:rPr lang="en-US" sz="3200" b="1" u="sng" dirty="0">
                <a:solidFill>
                  <a:srgbClr val="0070C0"/>
                </a:solidFill>
              </a:rPr>
              <a:t>PS-Process</a:t>
            </a:r>
            <a:r>
              <a:rPr lang="en-US" sz="3200" dirty="0"/>
              <a:t> </a:t>
            </a:r>
            <a:br>
              <a:rPr lang="en-US" sz="3200" dirty="0"/>
            </a:br>
            <a:r>
              <a:rPr lang="en-US" sz="3200" dirty="0"/>
              <a:t>     across </a:t>
            </a:r>
            <a:r>
              <a:rPr lang="en-US" sz="3200" u="sng" dirty="0"/>
              <a:t>the wide range of</a:t>
            </a:r>
            <a:r>
              <a:rPr lang="en-US" sz="3200" b="1" u="sng" dirty="0"/>
              <a:t> </a:t>
            </a:r>
            <a:r>
              <a:rPr lang="en-US" sz="3200" b="1" u="sng" dirty="0">
                <a:solidFill>
                  <a:srgbClr val="0070C0"/>
                </a:solidFill>
              </a:rPr>
              <a:t>PS-Objectives</a:t>
            </a:r>
            <a:r>
              <a:rPr lang="en-US" sz="3200" b="1" dirty="0"/>
              <a:t> </a:t>
            </a:r>
            <a:r>
              <a:rPr lang="en-US" sz="3200" dirty="0"/>
              <a:t>and</a:t>
            </a:r>
            <a:r>
              <a:rPr lang="en-US" sz="3200" b="1" dirty="0"/>
              <a:t> </a:t>
            </a:r>
            <a:r>
              <a:rPr lang="en-US" sz="3200" b="1" dirty="0">
                <a:solidFill>
                  <a:srgbClr val="0070C0"/>
                </a:solidFill>
              </a:rPr>
              <a:t>PS-Activities.</a:t>
            </a:r>
          </a:p>
        </p:txBody>
      </p:sp>
    </p:spTree>
    <p:extLst>
      <p:ext uri="{BB962C8B-B14F-4D97-AF65-F5344CB8AC3E}">
        <p14:creationId xmlns:p14="http://schemas.microsoft.com/office/powerpoint/2010/main" val="68512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3B92F-B02E-AE44-B33A-9A0BEACF2B3C}"/>
              </a:ext>
            </a:extLst>
          </p:cNvPr>
          <p:cNvSpPr>
            <a:spLocks noGrp="1"/>
          </p:cNvSpPr>
          <p:nvPr>
            <p:ph type="title"/>
          </p:nvPr>
        </p:nvSpPr>
        <p:spPr>
          <a:xfrm>
            <a:off x="762000" y="1371600"/>
            <a:ext cx="10515600" cy="3683001"/>
          </a:xfrm>
        </p:spPr>
        <p:txBody>
          <a:bodyPr>
            <a:noAutofit/>
          </a:bodyPr>
          <a:lstStyle/>
          <a:p>
            <a:pPr algn="ctr"/>
            <a:r>
              <a:rPr lang="en-US" sz="3600" b="1" dirty="0">
                <a:solidFill>
                  <a:srgbClr val="7030A0"/>
                </a:solidFill>
                <a:latin typeface="+mn-lt"/>
                <a:cs typeface="Arial" panose="020B0604020202020204" pitchFamily="34" charset="0"/>
              </a:rPr>
              <a:t>How People Learn</a:t>
            </a:r>
            <a:br>
              <a:rPr lang="en-US" sz="3600" b="1" dirty="0">
                <a:solidFill>
                  <a:srgbClr val="7030A0"/>
                </a:solidFill>
                <a:latin typeface="+mn-lt"/>
                <a:cs typeface="Arial" panose="020B0604020202020204" pitchFamily="34" charset="0"/>
              </a:rPr>
            </a:br>
            <a:r>
              <a:rPr lang="en-US" sz="3600" dirty="0">
                <a:solidFill>
                  <a:srgbClr val="7030A0"/>
                </a:solidFill>
                <a:latin typeface="+mn-lt"/>
                <a:cs typeface="Arial" panose="020B0604020202020204" pitchFamily="34" charset="0"/>
              </a:rPr>
              <a:t>says that – </a:t>
            </a:r>
            <a:r>
              <a:rPr lang="en-US" sz="3600" u="sng" dirty="0">
                <a:solidFill>
                  <a:srgbClr val="7030A0"/>
                </a:solidFill>
                <a:latin typeface="+mn-lt"/>
                <a:cs typeface="Arial" panose="020B0604020202020204" pitchFamily="34" charset="0"/>
              </a:rPr>
              <a:t>to</a:t>
            </a:r>
            <a:r>
              <a:rPr lang="en-US" sz="3600" b="1" u="sng" dirty="0">
                <a:solidFill>
                  <a:srgbClr val="7030A0"/>
                </a:solidFill>
                <a:latin typeface="+mn-lt"/>
                <a:cs typeface="Arial" panose="020B0604020202020204" pitchFamily="34" charset="0"/>
              </a:rPr>
              <a:t> increase transfer</a:t>
            </a:r>
            <a:r>
              <a:rPr lang="en-US" sz="3600" b="1" dirty="0">
                <a:solidFill>
                  <a:srgbClr val="7030A0"/>
                </a:solidFill>
                <a:latin typeface="+mn-lt"/>
                <a:cs typeface="Arial" panose="020B0604020202020204" pitchFamily="34" charset="0"/>
              </a:rPr>
              <a:t> </a:t>
            </a:r>
            <a:r>
              <a:rPr lang="en-US" sz="3600" dirty="0">
                <a:solidFill>
                  <a:srgbClr val="7030A0"/>
                </a:solidFill>
                <a:latin typeface="+mn-lt"/>
                <a:cs typeface="Arial" panose="020B0604020202020204" pitchFamily="34" charset="0"/>
              </a:rPr>
              <a:t>– we should</a:t>
            </a:r>
            <a:br>
              <a:rPr lang="en-US" sz="3600" b="1" dirty="0">
                <a:solidFill>
                  <a:srgbClr val="7030A0"/>
                </a:solidFill>
                <a:latin typeface="+mn-lt"/>
                <a:cs typeface="Arial" panose="020B0604020202020204" pitchFamily="34" charset="0"/>
              </a:rPr>
            </a:br>
            <a:r>
              <a:rPr lang="en-US" sz="3600" dirty="0">
                <a:solidFill>
                  <a:srgbClr val="7030A0"/>
                </a:solidFill>
                <a:latin typeface="+mn-lt"/>
                <a:cs typeface="Arial" panose="020B0604020202020204" pitchFamily="34" charset="0"/>
              </a:rPr>
              <a:t>"</a:t>
            </a:r>
            <a:r>
              <a:rPr lang="en-US" sz="3600" u="sng" dirty="0">
                <a:solidFill>
                  <a:srgbClr val="7030A0"/>
                </a:solidFill>
                <a:latin typeface="+mn-lt"/>
              </a:rPr>
              <a:t>teach knowledge in a form that's</a:t>
            </a:r>
            <a:r>
              <a:rPr lang="en-US" sz="3600" b="1" u="sng" dirty="0">
                <a:solidFill>
                  <a:srgbClr val="7030A0"/>
                </a:solidFill>
                <a:latin typeface="+mn-lt"/>
              </a:rPr>
              <a:t> easy to generalize</a:t>
            </a:r>
            <a:r>
              <a:rPr lang="en-US" sz="3600" dirty="0">
                <a:solidFill>
                  <a:srgbClr val="7030A0"/>
                </a:solidFill>
                <a:latin typeface="+mn-lt"/>
              </a:rPr>
              <a:t>"</a:t>
            </a:r>
            <a:br>
              <a:rPr lang="en-US" sz="3600" b="1" dirty="0">
                <a:solidFill>
                  <a:srgbClr val="7030A0"/>
                </a:solidFill>
                <a:latin typeface="+mn-lt"/>
              </a:rPr>
            </a:br>
            <a:r>
              <a:rPr lang="en-US" sz="3600" dirty="0">
                <a:latin typeface="+mn-lt"/>
              </a:rPr>
              <a:t>and</a:t>
            </a:r>
            <a:br>
              <a:rPr lang="en-US" sz="3600" b="1" dirty="0">
                <a:solidFill>
                  <a:srgbClr val="7030A0"/>
                </a:solidFill>
                <a:latin typeface="+mn-lt"/>
              </a:rPr>
            </a:br>
            <a:r>
              <a:rPr lang="en-US" sz="3600" b="1" u="sng" dirty="0">
                <a:solidFill>
                  <a:srgbClr val="C00000"/>
                </a:solidFill>
                <a:latin typeface="+mn-lt"/>
              </a:rPr>
              <a:t>easy-to-generalize</a:t>
            </a:r>
            <a:r>
              <a:rPr lang="en-US" sz="3600" b="1" dirty="0">
                <a:solidFill>
                  <a:srgbClr val="0070C0"/>
                </a:solidFill>
                <a:latin typeface="+mn-lt"/>
              </a:rPr>
              <a:t> occurs with my model</a:t>
            </a:r>
            <a:br>
              <a:rPr lang="en-US" sz="3600" b="1" dirty="0">
                <a:solidFill>
                  <a:srgbClr val="0070C0"/>
                </a:solidFill>
                <a:latin typeface="+mn-lt"/>
              </a:rPr>
            </a:br>
            <a:r>
              <a:rPr lang="en-US" sz="3600" b="1" dirty="0">
                <a:solidFill>
                  <a:srgbClr val="0070C0"/>
                </a:solidFill>
                <a:latin typeface="+mn-lt"/>
              </a:rPr>
              <a:t>for                   </a:t>
            </a:r>
            <a:r>
              <a:rPr lang="en-US" sz="3600" b="1" u="sng" dirty="0">
                <a:solidFill>
                  <a:srgbClr val="C00000"/>
                </a:solidFill>
                <a:latin typeface="+mn-lt"/>
              </a:rPr>
              <a:t>Design</a:t>
            </a:r>
            <a:r>
              <a:rPr lang="en-US" sz="3600" b="1" dirty="0">
                <a:solidFill>
                  <a:srgbClr val="C00000"/>
                </a:solidFill>
                <a:latin typeface="+mn-lt"/>
              </a:rPr>
              <a:t> PROCESS,</a:t>
            </a:r>
            <a:br>
              <a:rPr lang="en-US" sz="3600" b="1" dirty="0">
                <a:solidFill>
                  <a:srgbClr val="0070C0"/>
                </a:solidFill>
                <a:latin typeface="+mn-lt"/>
              </a:rPr>
            </a:br>
            <a:r>
              <a:rPr lang="en-US" sz="3600" b="1" dirty="0">
                <a:solidFill>
                  <a:srgbClr val="0070C0"/>
                </a:solidFill>
                <a:latin typeface="+mn-lt"/>
              </a:rPr>
              <a:t>for </a:t>
            </a:r>
            <a:r>
              <a:rPr lang="en-US" sz="3600" b="1" u="sng" dirty="0">
                <a:solidFill>
                  <a:srgbClr val="0070C0"/>
                </a:solidFill>
                <a:latin typeface="+mn-lt"/>
              </a:rPr>
              <a:t>Problem-Solving</a:t>
            </a:r>
            <a:r>
              <a:rPr lang="en-US" sz="3600" b="1" dirty="0">
                <a:solidFill>
                  <a:srgbClr val="0070C0"/>
                </a:solidFill>
                <a:latin typeface="+mn-lt"/>
              </a:rPr>
              <a:t> PROCESS.</a:t>
            </a:r>
            <a:endParaRPr lang="en-US" sz="3600" b="1" dirty="0">
              <a:solidFill>
                <a:srgbClr val="0070C0"/>
              </a:solidFill>
              <a:latin typeface="+mn-lt"/>
              <a:cs typeface="Arial" panose="020B0604020202020204" pitchFamily="34" charset="0"/>
            </a:endParaRPr>
          </a:p>
        </p:txBody>
      </p:sp>
    </p:spTree>
    <p:extLst>
      <p:ext uri="{BB962C8B-B14F-4D97-AF65-F5344CB8AC3E}">
        <p14:creationId xmlns:p14="http://schemas.microsoft.com/office/powerpoint/2010/main" val="3235377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C234-89DE-2D40-8D81-5AC5427DBA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A0E93A-8078-8942-ACCF-D1BA006D5F1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65711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87C5D-1CBE-4348-8C27-3459A981BACF}"/>
              </a:ext>
            </a:extLst>
          </p:cNvPr>
          <p:cNvSpPr>
            <a:spLocks noGrp="1"/>
          </p:cNvSpPr>
          <p:nvPr>
            <p:ph type="title"/>
          </p:nvPr>
        </p:nvSpPr>
        <p:spPr>
          <a:xfrm>
            <a:off x="838200" y="555625"/>
            <a:ext cx="10515600" cy="574675"/>
          </a:xfrm>
        </p:spPr>
        <p:txBody>
          <a:bodyPr>
            <a:normAutofit/>
          </a:bodyPr>
          <a:lstStyle/>
          <a:p>
            <a:r>
              <a:rPr lang="en-US" sz="3200" b="1" dirty="0">
                <a:latin typeface="Arial" panose="020B0604020202020204" pitchFamily="34" charset="0"/>
                <a:cs typeface="Arial" panose="020B0604020202020204" pitchFamily="34" charset="0"/>
              </a:rPr>
              <a:t>Why should you accept my bold claims?</a:t>
            </a:r>
          </a:p>
        </p:txBody>
      </p:sp>
      <p:sp>
        <p:nvSpPr>
          <p:cNvPr id="3" name="Content Placeholder 2">
            <a:extLst>
              <a:ext uri="{FF2B5EF4-FFF2-40B4-BE49-F238E27FC236}">
                <a16:creationId xmlns:a16="http://schemas.microsoft.com/office/drawing/2014/main" id="{F3D44AAF-79DD-1C4A-889A-93C9ED0EF9A5}"/>
              </a:ext>
            </a:extLst>
          </p:cNvPr>
          <p:cNvSpPr>
            <a:spLocks noGrp="1"/>
          </p:cNvSpPr>
          <p:nvPr>
            <p:ph idx="1"/>
          </p:nvPr>
        </p:nvSpPr>
        <p:spPr>
          <a:xfrm>
            <a:off x="838200" y="1152525"/>
            <a:ext cx="10756900" cy="4765675"/>
          </a:xfrm>
        </p:spPr>
        <p:txBody>
          <a:bodyPr/>
          <a:lstStyle/>
          <a:p>
            <a:pPr marL="0" indent="0">
              <a:buNone/>
            </a:pPr>
            <a:r>
              <a:rPr lang="en-US" sz="3200" dirty="0"/>
              <a:t>Is there "</a:t>
            </a:r>
            <a:r>
              <a:rPr lang="en-US" sz="3200" b="1" u="sng" dirty="0">
                <a:solidFill>
                  <a:srgbClr val="C00000"/>
                </a:solidFill>
              </a:rPr>
              <a:t>PROOF</a:t>
            </a:r>
            <a:r>
              <a:rPr lang="en-US" sz="3200" b="1" dirty="0"/>
              <a:t> </a:t>
            </a:r>
            <a:r>
              <a:rPr lang="en-US" sz="3200" dirty="0"/>
              <a:t>beyond a reasonable doubt"?  –  </a:t>
            </a:r>
            <a:r>
              <a:rPr lang="en-US" sz="3200" b="1" u="sng" dirty="0"/>
              <a:t>NO</a:t>
            </a:r>
            <a:r>
              <a:rPr lang="en-US" sz="3200" b="1" dirty="0"/>
              <a:t>.</a:t>
            </a:r>
            <a:br>
              <a:rPr lang="en-US" sz="3200" dirty="0"/>
            </a:br>
            <a:r>
              <a:rPr lang="en-US" sz="3200" dirty="0"/>
              <a:t>Are there</a:t>
            </a:r>
            <a:r>
              <a:rPr lang="en-US" sz="3200" b="1" dirty="0"/>
              <a:t> </a:t>
            </a:r>
            <a:r>
              <a:rPr lang="en-US" sz="3200" b="1" dirty="0">
                <a:solidFill>
                  <a:srgbClr val="C00000"/>
                </a:solidFill>
              </a:rPr>
              <a:t>logical </a:t>
            </a:r>
            <a:r>
              <a:rPr lang="en-US" sz="3200" b="1" u="sng" dirty="0">
                <a:solidFill>
                  <a:srgbClr val="C00000"/>
                </a:solidFill>
              </a:rPr>
              <a:t>REASONS</a:t>
            </a:r>
            <a:r>
              <a:rPr lang="en-US" sz="3200" b="1" dirty="0"/>
              <a:t> </a:t>
            </a:r>
            <a:r>
              <a:rPr lang="en-US" sz="3200" dirty="0"/>
              <a:t>for "</a:t>
            </a:r>
            <a:r>
              <a:rPr lang="en-US" sz="3200" b="1" dirty="0"/>
              <a:t>a good way to bet</a:t>
            </a:r>
            <a:r>
              <a:rPr lang="en-US" sz="3200" dirty="0"/>
              <a:t>"?  –  </a:t>
            </a:r>
            <a:r>
              <a:rPr lang="en-US" sz="3200" b="1" u="sng" dirty="0"/>
              <a:t>YES</a:t>
            </a:r>
            <a:r>
              <a:rPr lang="en-US" sz="3200" b="1" dirty="0"/>
              <a:t>.</a:t>
            </a:r>
          </a:p>
          <a:p>
            <a:pPr marL="0" indent="0">
              <a:buNone/>
            </a:pPr>
            <a:r>
              <a:rPr lang="en-US" sz="3200" dirty="0"/>
              <a:t>We have</a:t>
            </a:r>
            <a:r>
              <a:rPr lang="en-US" sz="3200" b="1" dirty="0"/>
              <a:t> </a:t>
            </a:r>
            <a:r>
              <a:rPr lang="en-US" sz="3200" b="1" u="sng" dirty="0"/>
              <a:t>logical reasons</a:t>
            </a:r>
            <a:r>
              <a:rPr lang="en-US" sz="3200" b="1" dirty="0"/>
              <a:t> </a:t>
            </a:r>
            <a:r>
              <a:rPr lang="en-US" sz="3200" dirty="0"/>
              <a:t>to predict that</a:t>
            </a:r>
            <a:r>
              <a:rPr lang="en-US" sz="3200" b="1" dirty="0"/>
              <a:t> using Design Process</a:t>
            </a:r>
            <a:br>
              <a:rPr lang="en-US" sz="3200" dirty="0"/>
            </a:br>
            <a:r>
              <a:rPr lang="en-US" sz="3200" dirty="0"/>
              <a:t>    is</a:t>
            </a:r>
            <a:r>
              <a:rPr lang="en-US" sz="3200" b="1" dirty="0"/>
              <a:t> a good way to bet,</a:t>
            </a:r>
            <a:r>
              <a:rPr lang="en-US" sz="3200" dirty="0"/>
              <a:t> can be</a:t>
            </a:r>
            <a:r>
              <a:rPr lang="en-US" sz="3200" b="1" dirty="0"/>
              <a:t> useful in educational projects,</a:t>
            </a:r>
            <a:br>
              <a:rPr lang="en-US" sz="3200" dirty="0"/>
            </a:br>
            <a:r>
              <a:rPr lang="en-US" sz="3200" dirty="0"/>
              <a:t>    </a:t>
            </a:r>
            <a:r>
              <a:rPr lang="en-US" sz="3200" b="1" dirty="0"/>
              <a:t>is worth developing </a:t>
            </a:r>
            <a:r>
              <a:rPr lang="en-US" sz="3200" dirty="0"/>
              <a:t>with investments of time, money,...</a:t>
            </a:r>
          </a:p>
          <a:p>
            <a:pPr marL="0" indent="0">
              <a:buNone/>
            </a:pPr>
            <a:endParaRPr lang="en-US" dirty="0"/>
          </a:p>
        </p:txBody>
      </p:sp>
    </p:spTree>
    <p:extLst>
      <p:ext uri="{BB962C8B-B14F-4D97-AF65-F5344CB8AC3E}">
        <p14:creationId xmlns:p14="http://schemas.microsoft.com/office/powerpoint/2010/main" val="379452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84885-42E9-5D40-9C51-0C36F6A931CF}"/>
              </a:ext>
            </a:extLst>
          </p:cNvPr>
          <p:cNvSpPr>
            <a:spLocks noGrp="1"/>
          </p:cNvSpPr>
          <p:nvPr>
            <p:ph idx="1"/>
          </p:nvPr>
        </p:nvSpPr>
        <p:spPr>
          <a:xfrm>
            <a:off x="812073" y="1655806"/>
            <a:ext cx="10630989" cy="3686902"/>
          </a:xfrm>
        </p:spPr>
        <p:txBody>
          <a:bodyPr>
            <a:normAutofit/>
          </a:bodyPr>
          <a:lstStyle/>
          <a:p>
            <a:pPr marL="0" indent="0" algn="ctr">
              <a:buNone/>
            </a:pPr>
            <a:r>
              <a:rPr lang="en-US" sz="3200" b="1" dirty="0"/>
              <a:t>The next few slides</a:t>
            </a:r>
            <a:br>
              <a:rPr lang="en-US" sz="3200" dirty="0"/>
            </a:br>
            <a:r>
              <a:rPr lang="en-US" sz="3200" dirty="0"/>
              <a:t>(before the first "blank slide" that shows a topic-change)</a:t>
            </a:r>
            <a:br>
              <a:rPr lang="en-US" sz="3200" dirty="0"/>
            </a:br>
            <a:r>
              <a:rPr lang="en-US" sz="3200" b="1" dirty="0"/>
              <a:t>are explanatory comments that I'm making after the seminar.</a:t>
            </a:r>
            <a:br>
              <a:rPr lang="en-US" sz="3200" b="1" dirty="0"/>
            </a:br>
            <a:r>
              <a:rPr lang="en-US" sz="3200" b="1" dirty="0"/>
              <a:t> </a:t>
            </a:r>
            <a:br>
              <a:rPr lang="en-US" sz="3200" b="1" dirty="0"/>
            </a:br>
            <a:r>
              <a:rPr lang="en-US" sz="3200" dirty="0"/>
              <a:t>My purpose for the first slide (above) was</a:t>
            </a:r>
            <a:br>
              <a:rPr lang="en-US" sz="3200" dirty="0"/>
            </a:br>
            <a:r>
              <a:rPr lang="en-US" sz="3200" dirty="0"/>
              <a:t>giving people </a:t>
            </a:r>
            <a:r>
              <a:rPr lang="en-US" sz="3200" u="sng" dirty="0"/>
              <a:t>in the seminar room</a:t>
            </a:r>
            <a:r>
              <a:rPr lang="en-US" sz="3200" dirty="0"/>
              <a:t> (or </a:t>
            </a:r>
            <a:r>
              <a:rPr lang="en-US" sz="3200" u="sng" dirty="0"/>
              <a:t>on Zoom</a:t>
            </a:r>
            <a:r>
              <a:rPr lang="en-US" sz="3200" dirty="0"/>
              <a:t>)</a:t>
            </a:r>
            <a:br>
              <a:rPr lang="en-US" sz="3200" dirty="0"/>
            </a:br>
            <a:r>
              <a:rPr lang="en-US" sz="3200" dirty="0"/>
              <a:t>something interesting to</a:t>
            </a:r>
            <a:r>
              <a:rPr lang="en-US" sz="3200" b="1" dirty="0"/>
              <a:t> look at </a:t>
            </a:r>
            <a:r>
              <a:rPr lang="en-US" sz="3200" dirty="0"/>
              <a:t>and</a:t>
            </a:r>
            <a:r>
              <a:rPr lang="en-US" sz="3200" b="1" dirty="0"/>
              <a:t> think about</a:t>
            </a:r>
            <a:br>
              <a:rPr lang="en-US" sz="3200" dirty="0"/>
            </a:br>
            <a:r>
              <a:rPr lang="en-US" sz="3200" dirty="0"/>
              <a:t>while they were waiting, before I began talking.</a:t>
            </a:r>
          </a:p>
        </p:txBody>
      </p:sp>
    </p:spTree>
    <p:extLst>
      <p:ext uri="{BB962C8B-B14F-4D97-AF65-F5344CB8AC3E}">
        <p14:creationId xmlns:p14="http://schemas.microsoft.com/office/powerpoint/2010/main" val="369833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B977-3C59-7342-833F-B49F8D82C883}"/>
              </a:ext>
            </a:extLst>
          </p:cNvPr>
          <p:cNvSpPr>
            <a:spLocks noGrp="1"/>
          </p:cNvSpPr>
          <p:nvPr>
            <p:ph type="title"/>
          </p:nvPr>
        </p:nvSpPr>
        <p:spPr>
          <a:xfrm>
            <a:off x="838200" y="555625"/>
            <a:ext cx="10515600" cy="473075"/>
          </a:xfrm>
        </p:spPr>
        <p:txBody>
          <a:bodyPr>
            <a:normAutofit/>
          </a:bodyPr>
          <a:lstStyle/>
          <a:p>
            <a:r>
              <a:rPr lang="en-US" sz="3200" b="1" dirty="0"/>
              <a:t>The logical reasons are analogous to logic in my PhD project,</a:t>
            </a:r>
          </a:p>
        </p:txBody>
      </p:sp>
      <p:sp>
        <p:nvSpPr>
          <p:cNvPr id="3" name="Content Placeholder 2">
            <a:extLst>
              <a:ext uri="{FF2B5EF4-FFF2-40B4-BE49-F238E27FC236}">
                <a16:creationId xmlns:a16="http://schemas.microsoft.com/office/drawing/2014/main" id="{9AD665AA-3A54-F04A-8F44-71AFBA72B894}"/>
              </a:ext>
            </a:extLst>
          </p:cNvPr>
          <p:cNvSpPr>
            <a:spLocks noGrp="1"/>
          </p:cNvSpPr>
          <p:nvPr>
            <p:ph idx="1"/>
          </p:nvPr>
        </p:nvSpPr>
        <p:spPr>
          <a:xfrm>
            <a:off x="838200" y="1025524"/>
            <a:ext cx="10693400" cy="4321175"/>
          </a:xfrm>
        </p:spPr>
        <p:txBody>
          <a:bodyPr/>
          <a:lstStyle/>
          <a:p>
            <a:pPr marL="0" indent="0">
              <a:buNone/>
            </a:pPr>
            <a:r>
              <a:rPr lang="en-US" sz="3200" dirty="0">
                <a:cs typeface="Arial" panose="020B0604020202020204" pitchFamily="34" charset="0"/>
              </a:rPr>
              <a:t>    when my two sub-projects were ...</a:t>
            </a:r>
            <a:br>
              <a:rPr lang="en-US" sz="3200" dirty="0">
                <a:cs typeface="Arial" panose="020B0604020202020204" pitchFamily="34" charset="0"/>
              </a:rPr>
            </a:br>
            <a:r>
              <a:rPr lang="en-US" sz="3200" dirty="0">
                <a:cs typeface="Arial" panose="020B0604020202020204" pitchFamily="34" charset="0"/>
              </a:rPr>
              <a:t>1. </a:t>
            </a:r>
            <a:r>
              <a:rPr lang="en-US" sz="3200" b="1" dirty="0">
                <a:cs typeface="Arial" panose="020B0604020202020204" pitchFamily="34" charset="0"/>
              </a:rPr>
              <a:t>developing a model </a:t>
            </a:r>
            <a:r>
              <a:rPr lang="en-US" sz="3200" dirty="0">
                <a:cs typeface="Arial" panose="020B0604020202020204" pitchFamily="34" charset="0"/>
              </a:rPr>
              <a:t>for Scientific Method,</a:t>
            </a:r>
            <a:br>
              <a:rPr lang="en-US" sz="3200" dirty="0">
                <a:cs typeface="Arial" panose="020B0604020202020204" pitchFamily="34" charset="0"/>
              </a:rPr>
            </a:br>
            <a:r>
              <a:rPr lang="en-US" sz="3200" dirty="0">
                <a:cs typeface="Arial" panose="020B0604020202020204" pitchFamily="34" charset="0"/>
              </a:rPr>
              <a:t>2. then </a:t>
            </a:r>
            <a:r>
              <a:rPr lang="en-US" sz="3200" b="1" dirty="0">
                <a:cs typeface="Arial" panose="020B0604020202020204" pitchFamily="34" charset="0"/>
              </a:rPr>
              <a:t>using this model to analyze instruction.</a:t>
            </a:r>
          </a:p>
          <a:p>
            <a:pPr marL="0" indent="0">
              <a:buNone/>
            </a:pPr>
            <a:r>
              <a:rPr lang="en-US" sz="3200" u="sng" dirty="0">
                <a:solidFill>
                  <a:srgbClr val="00B050"/>
                </a:solidFill>
                <a:cs typeface="Arial" panose="020B0604020202020204" pitchFamily="34" charset="0"/>
              </a:rPr>
              <a:t>During that time</a:t>
            </a:r>
            <a:r>
              <a:rPr lang="en-US" sz="3200" dirty="0">
                <a:cs typeface="Arial" panose="020B0604020202020204" pitchFamily="34" charset="0"/>
              </a:rPr>
              <a:t> the logic was:</a:t>
            </a:r>
            <a:br>
              <a:rPr lang="en-US" sz="3200" dirty="0">
                <a:cs typeface="Arial" panose="020B0604020202020204" pitchFamily="34" charset="0"/>
              </a:rPr>
            </a:br>
            <a:r>
              <a:rPr lang="en-US" sz="3200" dirty="0">
                <a:cs typeface="Arial" panose="020B0604020202020204" pitchFamily="34" charset="0"/>
              </a:rPr>
              <a:t>     Scientific Method(s) </a:t>
            </a:r>
            <a:r>
              <a:rPr lang="en-US" b="1" dirty="0">
                <a:cs typeface="Arial" panose="020B0604020202020204" pitchFamily="34" charset="0"/>
                <a:sym typeface="Wingdings" pitchFamily="2" charset="2"/>
              </a:rPr>
              <a:t></a:t>
            </a:r>
            <a:r>
              <a:rPr lang="en-US" sz="3200" dirty="0">
                <a:cs typeface="Arial" panose="020B0604020202020204" pitchFamily="34" charset="0"/>
                <a:sym typeface="Wingdings" pitchFamily="2" charset="2"/>
              </a:rPr>
              <a:t> </a:t>
            </a:r>
            <a:r>
              <a:rPr lang="en-US" sz="3200" b="1" dirty="0">
                <a:cs typeface="Arial" panose="020B0604020202020204" pitchFamily="34" charset="0"/>
              </a:rPr>
              <a:t>scientists do Science-Actions.</a:t>
            </a:r>
            <a:br>
              <a:rPr lang="en-US" sz="3200" dirty="0">
                <a:cs typeface="Arial" panose="020B0604020202020204" pitchFamily="34" charset="0"/>
              </a:rPr>
            </a:br>
            <a:r>
              <a:rPr lang="en-US" sz="3200" dirty="0">
                <a:cs typeface="Arial" panose="020B0604020202020204" pitchFamily="34" charset="0"/>
              </a:rPr>
              <a:t>     </a:t>
            </a:r>
            <a:r>
              <a:rPr lang="en-US" sz="3200" b="1" dirty="0">
                <a:cs typeface="Arial" panose="020B0604020202020204" pitchFamily="34" charset="0"/>
              </a:rPr>
              <a:t>IF students do these Actions </a:t>
            </a:r>
            <a:r>
              <a:rPr lang="en-US" sz="3200" dirty="0">
                <a:cs typeface="Arial" panose="020B0604020202020204" pitchFamily="34" charset="0"/>
              </a:rPr>
              <a:t>during the instruction,  </a:t>
            </a:r>
            <a:br>
              <a:rPr lang="en-US" sz="3200" dirty="0">
                <a:cs typeface="Arial" panose="020B0604020202020204" pitchFamily="34" charset="0"/>
              </a:rPr>
            </a:br>
            <a:r>
              <a:rPr lang="en-US" sz="3200" dirty="0">
                <a:cs typeface="Arial" panose="020B0604020202020204" pitchFamily="34" charset="0"/>
              </a:rPr>
              <a:t>     </a:t>
            </a:r>
            <a:r>
              <a:rPr lang="en-US" sz="3200" b="1" u="sng" dirty="0">
                <a:cs typeface="Arial" panose="020B0604020202020204" pitchFamily="34" charset="0"/>
              </a:rPr>
              <a:t>probably</a:t>
            </a:r>
            <a:r>
              <a:rPr lang="en-US" sz="3200" dirty="0">
                <a:cs typeface="Arial" panose="020B0604020202020204" pitchFamily="34" charset="0"/>
              </a:rPr>
              <a:t> they will improve their Science-</a:t>
            </a:r>
            <a:r>
              <a:rPr lang="en-US" sz="3200" b="1" dirty="0">
                <a:cs typeface="Arial" panose="020B0604020202020204" pitchFamily="34" charset="0"/>
              </a:rPr>
              <a:t>Actions</a:t>
            </a:r>
            <a:r>
              <a:rPr lang="en-US" sz="3200" dirty="0">
                <a:cs typeface="Arial" panose="020B0604020202020204" pitchFamily="34" charset="0"/>
              </a:rPr>
              <a:t>.</a:t>
            </a:r>
            <a:br>
              <a:rPr lang="en-US" sz="3200" dirty="0">
                <a:cs typeface="Arial" panose="020B0604020202020204" pitchFamily="34" charset="0"/>
              </a:rPr>
            </a:br>
            <a:r>
              <a:rPr lang="en-US" sz="3200" dirty="0">
                <a:cs typeface="Arial" panose="020B0604020202020204" pitchFamily="34" charset="0"/>
              </a:rPr>
              <a:t>But this is a</a:t>
            </a:r>
            <a:r>
              <a:rPr lang="en-US" sz="3200" b="1" dirty="0">
                <a:cs typeface="Arial" panose="020B0604020202020204" pitchFamily="34" charset="0"/>
              </a:rPr>
              <a:t> logic-based PREDICTION</a:t>
            </a:r>
            <a:r>
              <a:rPr lang="en-US" sz="3200" dirty="0">
                <a:cs typeface="Arial" panose="020B0604020202020204" pitchFamily="34" charset="0"/>
              </a:rPr>
              <a:t> (re: a good way to bet),</a:t>
            </a:r>
            <a:br>
              <a:rPr lang="en-US" sz="3200" dirty="0">
                <a:cs typeface="Arial" panose="020B0604020202020204" pitchFamily="34" charset="0"/>
              </a:rPr>
            </a:br>
            <a:r>
              <a:rPr lang="en-US" sz="3200" dirty="0">
                <a:cs typeface="Arial" panose="020B0604020202020204" pitchFamily="34" charset="0"/>
              </a:rPr>
              <a:t>not an </a:t>
            </a:r>
            <a:r>
              <a:rPr lang="en-US" sz="3200" b="1" dirty="0">
                <a:cs typeface="Arial" panose="020B0604020202020204" pitchFamily="34" charset="0"/>
              </a:rPr>
              <a:t>OBSERVATION</a:t>
            </a:r>
            <a:r>
              <a:rPr lang="en-US" sz="3200" dirty="0">
                <a:cs typeface="Arial" panose="020B0604020202020204" pitchFamily="34" charset="0"/>
              </a:rPr>
              <a:t> that using D-Process improves Actions.</a:t>
            </a:r>
          </a:p>
        </p:txBody>
      </p:sp>
    </p:spTree>
    <p:extLst>
      <p:ext uri="{BB962C8B-B14F-4D97-AF65-F5344CB8AC3E}">
        <p14:creationId xmlns:p14="http://schemas.microsoft.com/office/powerpoint/2010/main" val="3983348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714B-DB58-3841-86B2-A82B2552FD43}"/>
              </a:ext>
            </a:extLst>
          </p:cNvPr>
          <p:cNvSpPr>
            <a:spLocks noGrp="1"/>
          </p:cNvSpPr>
          <p:nvPr>
            <p:ph type="title"/>
          </p:nvPr>
        </p:nvSpPr>
        <p:spPr>
          <a:xfrm>
            <a:off x="838200" y="520700"/>
            <a:ext cx="10515600" cy="571500"/>
          </a:xfrm>
        </p:spPr>
        <p:txBody>
          <a:bodyPr>
            <a:normAutofit/>
          </a:bodyPr>
          <a:lstStyle/>
          <a:p>
            <a:r>
              <a:rPr lang="en-US" sz="3200" dirty="0">
                <a:latin typeface="+mn-lt"/>
              </a:rPr>
              <a:t>And </a:t>
            </a:r>
            <a:r>
              <a:rPr lang="en-US" sz="3200" u="sng" dirty="0">
                <a:solidFill>
                  <a:srgbClr val="00B050"/>
                </a:solidFill>
                <a:latin typeface="+mn-lt"/>
              </a:rPr>
              <a:t>now</a:t>
            </a:r>
            <a:r>
              <a:rPr lang="en-US" sz="3200" dirty="0">
                <a:latin typeface="+mn-lt"/>
              </a:rPr>
              <a:t> these logical reasons are analogous to my claims:</a:t>
            </a:r>
            <a:endParaRPr lang="en-US" sz="3200" dirty="0"/>
          </a:p>
        </p:txBody>
      </p:sp>
      <p:sp>
        <p:nvSpPr>
          <p:cNvPr id="3" name="Content Placeholder 2">
            <a:extLst>
              <a:ext uri="{FF2B5EF4-FFF2-40B4-BE49-F238E27FC236}">
                <a16:creationId xmlns:a16="http://schemas.microsoft.com/office/drawing/2014/main" id="{C056BA38-3495-C746-BE52-ACCAC27B39C5}"/>
              </a:ext>
            </a:extLst>
          </p:cNvPr>
          <p:cNvSpPr>
            <a:spLocks noGrp="1"/>
          </p:cNvSpPr>
          <p:nvPr>
            <p:ph idx="1"/>
          </p:nvPr>
        </p:nvSpPr>
        <p:spPr>
          <a:xfrm>
            <a:off x="838200" y="1104900"/>
            <a:ext cx="10515600" cy="4351338"/>
          </a:xfrm>
        </p:spPr>
        <p:txBody>
          <a:bodyPr/>
          <a:lstStyle/>
          <a:p>
            <a:pPr marL="0" indent="0">
              <a:buNone/>
            </a:pPr>
            <a:r>
              <a:rPr lang="en-US" sz="3200" b="1" i="1" dirty="0">
                <a:solidFill>
                  <a:srgbClr val="7030A0"/>
                </a:solidFill>
                <a:cs typeface="Arial" panose="020B0604020202020204" pitchFamily="34" charset="0"/>
              </a:rPr>
              <a:t>     How People Learn</a:t>
            </a:r>
            <a:r>
              <a:rPr lang="en-US" sz="3200" dirty="0">
                <a:cs typeface="Arial" panose="020B0604020202020204" pitchFamily="34" charset="0"/>
              </a:rPr>
              <a:t> (with its basis in educational research) </a:t>
            </a:r>
            <a:r>
              <a:rPr lang="en-US" sz="3200" u="sng" dirty="0">
                <a:cs typeface="Arial" panose="020B0604020202020204" pitchFamily="34" charset="0"/>
              </a:rPr>
              <a:t>provides logical support</a:t>
            </a:r>
            <a:r>
              <a:rPr lang="en-US" sz="3200" dirty="0">
                <a:cs typeface="Arial" panose="020B0604020202020204" pitchFamily="34" charset="0"/>
              </a:rPr>
              <a:t> — because </a:t>
            </a:r>
            <a:r>
              <a:rPr lang="en-US" sz="3200" b="1" u="sng" dirty="0">
                <a:solidFill>
                  <a:srgbClr val="7030A0"/>
                </a:solidFill>
                <a:cs typeface="Arial" panose="020B0604020202020204" pitchFamily="34" charset="0"/>
              </a:rPr>
              <a:t>HPL claims</a:t>
            </a:r>
            <a:r>
              <a:rPr lang="en-US" sz="3200" dirty="0">
                <a:cs typeface="Arial" panose="020B0604020202020204" pitchFamily="34" charset="0"/>
              </a:rPr>
              <a:t> that transfer</a:t>
            </a:r>
            <a:br>
              <a:rPr lang="en-US" sz="3200" dirty="0">
                <a:cs typeface="Arial" panose="020B0604020202020204" pitchFamily="34" charset="0"/>
              </a:rPr>
            </a:br>
            <a:r>
              <a:rPr lang="en-US" sz="3200" dirty="0">
                <a:cs typeface="Arial" panose="020B0604020202020204" pitchFamily="34" charset="0"/>
              </a:rPr>
              <a:t>can be increased by   </a:t>
            </a:r>
            <a:r>
              <a:rPr lang="en-US" sz="3200" b="1" dirty="0">
                <a:solidFill>
                  <a:srgbClr val="7030A0"/>
                </a:solidFill>
                <a:cs typeface="Arial" panose="020B0604020202020204" pitchFamily="34" charset="0"/>
              </a:rPr>
              <a:t>A) teaching in multiple contexts,</a:t>
            </a:r>
            <a:r>
              <a:rPr lang="en-US" sz="3200" dirty="0">
                <a:cs typeface="Arial" panose="020B0604020202020204" pitchFamily="34" charset="0"/>
              </a:rPr>
              <a:t> and</a:t>
            </a:r>
            <a:br>
              <a:rPr lang="en-US" sz="3200" dirty="0">
                <a:cs typeface="Arial" panose="020B0604020202020204" pitchFamily="34" charset="0"/>
              </a:rPr>
            </a:br>
            <a:r>
              <a:rPr lang="en-US" sz="3200" b="1" dirty="0">
                <a:solidFill>
                  <a:srgbClr val="7030A0"/>
                </a:solidFill>
                <a:cs typeface="Arial" panose="020B0604020202020204" pitchFamily="34" charset="0"/>
              </a:rPr>
              <a:t>B) teaching generalized principles,</a:t>
            </a:r>
          </a:p>
          <a:p>
            <a:pPr marL="0" indent="0">
              <a:buNone/>
            </a:pPr>
            <a:r>
              <a:rPr lang="en-US" sz="3200" dirty="0">
                <a:cs typeface="Arial" panose="020B0604020202020204" pitchFamily="34" charset="0"/>
              </a:rPr>
              <a:t>     </a:t>
            </a:r>
            <a:r>
              <a:rPr lang="en-US" sz="3200" b="1" dirty="0">
                <a:cs typeface="Arial" panose="020B0604020202020204" pitchFamily="34" charset="0"/>
              </a:rPr>
              <a:t>similar to</a:t>
            </a:r>
            <a:r>
              <a:rPr lang="en-US" sz="3200" b="1" dirty="0">
                <a:solidFill>
                  <a:srgbClr val="0070C0"/>
                </a:solidFill>
                <a:cs typeface="Arial" panose="020B0604020202020204" pitchFamily="34" charset="0"/>
              </a:rPr>
              <a:t> </a:t>
            </a:r>
            <a:r>
              <a:rPr lang="en-US" sz="3200" b="1" u="sng" dirty="0">
                <a:solidFill>
                  <a:srgbClr val="0070C0"/>
                </a:solidFill>
                <a:cs typeface="Arial" panose="020B0604020202020204" pitchFamily="34" charset="0"/>
              </a:rPr>
              <a:t>my claims</a:t>
            </a:r>
            <a:r>
              <a:rPr lang="en-US" sz="3200" b="1" dirty="0">
                <a:solidFill>
                  <a:srgbClr val="0070C0"/>
                </a:solidFill>
                <a:cs typeface="Arial" panose="020B0604020202020204" pitchFamily="34" charset="0"/>
              </a:rPr>
              <a:t> </a:t>
            </a:r>
            <a:r>
              <a:rPr lang="en-US" sz="3200" dirty="0">
                <a:cs typeface="Arial" panose="020B0604020202020204" pitchFamily="34" charset="0"/>
              </a:rPr>
              <a:t>that we can use Design Process to</a:t>
            </a:r>
            <a:br>
              <a:rPr lang="en-US" sz="3200" dirty="0">
                <a:cs typeface="Arial" panose="020B0604020202020204" pitchFamily="34" charset="0"/>
              </a:rPr>
            </a:br>
            <a:r>
              <a:rPr lang="en-US" sz="3200" dirty="0">
                <a:cs typeface="Arial" panose="020B0604020202020204" pitchFamily="34" charset="0"/>
              </a:rPr>
              <a:t>make wide scopes for  </a:t>
            </a:r>
            <a:r>
              <a:rPr lang="en-US" sz="3200" b="1" dirty="0">
                <a:solidFill>
                  <a:srgbClr val="0070C0"/>
                </a:solidFill>
                <a:cs typeface="Arial" panose="020B0604020202020204" pitchFamily="34" charset="0"/>
              </a:rPr>
              <a:t>A) PS-Objectives,</a:t>
            </a:r>
            <a:r>
              <a:rPr lang="en-US" sz="3200" dirty="0">
                <a:cs typeface="Arial" panose="020B0604020202020204" pitchFamily="34" charset="0"/>
              </a:rPr>
              <a:t> and  </a:t>
            </a:r>
            <a:r>
              <a:rPr lang="en-US" sz="3200" b="1" dirty="0">
                <a:solidFill>
                  <a:srgbClr val="0070C0"/>
                </a:solidFill>
                <a:cs typeface="Arial" panose="020B0604020202020204" pitchFamily="34" charset="0"/>
              </a:rPr>
              <a:t>B) PS-Process,</a:t>
            </a:r>
            <a:br>
              <a:rPr lang="en-US" sz="3200" b="1" dirty="0">
                <a:solidFill>
                  <a:srgbClr val="0070C0"/>
                </a:solidFill>
                <a:cs typeface="Arial" panose="020B0604020202020204" pitchFamily="34" charset="0"/>
              </a:rPr>
            </a:br>
            <a:r>
              <a:rPr lang="en-US" sz="3200" dirty="0">
                <a:cs typeface="Arial" panose="020B0604020202020204" pitchFamily="34" charset="0"/>
              </a:rPr>
              <a:t>and that</a:t>
            </a:r>
            <a:r>
              <a:rPr lang="en-US" sz="3200" b="1" dirty="0">
                <a:cs typeface="Arial" panose="020B0604020202020204" pitchFamily="34" charset="0"/>
              </a:rPr>
              <a:t> </a:t>
            </a:r>
            <a:r>
              <a:rPr lang="en-US" sz="3200" b="1" u="sng" dirty="0">
                <a:cs typeface="Arial" panose="020B0604020202020204" pitchFamily="34" charset="0"/>
              </a:rPr>
              <a:t>together</a:t>
            </a:r>
            <a:r>
              <a:rPr lang="en-US" sz="3200" b="1" dirty="0">
                <a:cs typeface="Arial" panose="020B0604020202020204" pitchFamily="34" charset="0"/>
              </a:rPr>
              <a:t> </a:t>
            </a:r>
            <a:r>
              <a:rPr lang="en-US" sz="3200" dirty="0">
                <a:cs typeface="Arial" panose="020B0604020202020204" pitchFamily="34" charset="0"/>
              </a:rPr>
              <a:t>(with</a:t>
            </a:r>
            <a:r>
              <a:rPr lang="en-US" sz="3200" b="1" dirty="0">
                <a:cs typeface="Arial" panose="020B0604020202020204" pitchFamily="34" charset="0"/>
              </a:rPr>
              <a:t> </a:t>
            </a:r>
            <a:r>
              <a:rPr lang="en-US" sz="3200" b="1" dirty="0">
                <a:solidFill>
                  <a:srgbClr val="7030A0"/>
                </a:solidFill>
                <a:cs typeface="Arial" panose="020B0604020202020204" pitchFamily="34" charset="0"/>
              </a:rPr>
              <a:t>their A+B</a:t>
            </a:r>
            <a:r>
              <a:rPr lang="en-US" sz="3200" b="1" dirty="0">
                <a:cs typeface="Arial" panose="020B0604020202020204" pitchFamily="34" charset="0"/>
              </a:rPr>
              <a:t> and </a:t>
            </a:r>
            <a:r>
              <a:rPr lang="en-US" sz="3200" b="1" dirty="0">
                <a:solidFill>
                  <a:srgbClr val="0070C0"/>
                </a:solidFill>
                <a:cs typeface="Arial" panose="020B0604020202020204" pitchFamily="34" charset="0"/>
              </a:rPr>
              <a:t>my A+B</a:t>
            </a:r>
            <a:r>
              <a:rPr lang="en-US" sz="3200" dirty="0">
                <a:cs typeface="Arial" panose="020B0604020202020204" pitchFamily="34" charset="0"/>
              </a:rPr>
              <a:t>)</a:t>
            </a:r>
            <a:r>
              <a:rPr lang="en-US" sz="3200" b="1" dirty="0">
                <a:cs typeface="Arial" panose="020B0604020202020204" pitchFamily="34" charset="0"/>
              </a:rPr>
              <a:t> </a:t>
            </a:r>
            <a:r>
              <a:rPr lang="en-US" sz="3200" u="sng" dirty="0">
                <a:cs typeface="Arial" panose="020B0604020202020204" pitchFamily="34" charset="0"/>
              </a:rPr>
              <a:t>this provides</a:t>
            </a:r>
            <a:br>
              <a:rPr lang="en-US" sz="3200" dirty="0">
                <a:cs typeface="Arial" panose="020B0604020202020204" pitchFamily="34" charset="0"/>
              </a:rPr>
            </a:br>
            <a:r>
              <a:rPr lang="en-US" sz="3200" u="sng" dirty="0">
                <a:cs typeface="Arial" panose="020B0604020202020204" pitchFamily="34" charset="0"/>
              </a:rPr>
              <a:t>a logical reason</a:t>
            </a:r>
            <a:r>
              <a:rPr lang="en-US" sz="3200" dirty="0">
                <a:cs typeface="Arial" panose="020B0604020202020204" pitchFamily="34" charset="0"/>
              </a:rPr>
              <a:t> to think Design Process may increase transfer.</a:t>
            </a:r>
          </a:p>
          <a:p>
            <a:pPr marL="0" indent="0">
              <a:buNone/>
            </a:pPr>
            <a:endParaRPr lang="en-US" dirty="0"/>
          </a:p>
        </p:txBody>
      </p:sp>
    </p:spTree>
    <p:extLst>
      <p:ext uri="{BB962C8B-B14F-4D97-AF65-F5344CB8AC3E}">
        <p14:creationId xmlns:p14="http://schemas.microsoft.com/office/powerpoint/2010/main" val="2235233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438017-EF84-C44F-AFFB-48ED026001B8}"/>
              </a:ext>
            </a:extLst>
          </p:cNvPr>
          <p:cNvSpPr>
            <a:spLocks noGrp="1"/>
          </p:cNvSpPr>
          <p:nvPr>
            <p:ph idx="1"/>
          </p:nvPr>
        </p:nvSpPr>
        <p:spPr/>
        <p:txBody>
          <a:bodyPr>
            <a:normAutofit/>
          </a:bodyPr>
          <a:lstStyle/>
          <a:p>
            <a:pPr marL="0" indent="0">
              <a:buNone/>
            </a:pPr>
            <a:endParaRPr lang="en-US" sz="4000" b="1" dirty="0"/>
          </a:p>
        </p:txBody>
      </p:sp>
    </p:spTree>
    <p:extLst>
      <p:ext uri="{BB962C8B-B14F-4D97-AF65-F5344CB8AC3E}">
        <p14:creationId xmlns:p14="http://schemas.microsoft.com/office/powerpoint/2010/main" val="1427509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60ADDA-0A43-0546-A4E3-3B2A5243B7BC}"/>
              </a:ext>
            </a:extLst>
          </p:cNvPr>
          <p:cNvSpPr>
            <a:spLocks noGrp="1"/>
          </p:cNvSpPr>
          <p:nvPr>
            <p:ph idx="1"/>
          </p:nvPr>
        </p:nvSpPr>
        <p:spPr>
          <a:xfrm>
            <a:off x="838200" y="408664"/>
            <a:ext cx="10515600" cy="5879402"/>
          </a:xfrm>
        </p:spPr>
        <p:txBody>
          <a:bodyPr/>
          <a:lstStyle/>
          <a:p>
            <a:pPr marL="0" indent="0" algn="ctr">
              <a:buNone/>
            </a:pPr>
            <a:r>
              <a:rPr lang="en-US" sz="3200" b="1" dirty="0"/>
              <a:t>I want to work cooperatively with other educators</a:t>
            </a:r>
            <a:br>
              <a:rPr lang="en-US" sz="3200" b="1" dirty="0"/>
            </a:br>
            <a:r>
              <a:rPr lang="en-US" sz="3200" b="1" dirty="0"/>
              <a:t>to develop </a:t>
            </a:r>
            <a:r>
              <a:rPr lang="en-US" sz="3200" b="1" u="sng" dirty="0"/>
              <a:t>our ideas</a:t>
            </a:r>
            <a:r>
              <a:rPr lang="en-US" sz="3200" b="1" dirty="0"/>
              <a:t> for improving education,</a:t>
            </a:r>
            <a:br>
              <a:rPr lang="en-US" sz="3200" b="1" dirty="0"/>
            </a:br>
            <a:r>
              <a:rPr lang="en-US" sz="3200" b="1" dirty="0"/>
              <a:t>by creatively-and-synergistically combining</a:t>
            </a:r>
            <a:br>
              <a:rPr lang="en-US" sz="3200" b="1" dirty="0"/>
            </a:br>
            <a:r>
              <a:rPr lang="en-US" sz="3200" b="1" u="sng" dirty="0">
                <a:solidFill>
                  <a:srgbClr val="0070C0"/>
                </a:solidFill>
              </a:rPr>
              <a:t>MY</a:t>
            </a:r>
            <a:r>
              <a:rPr lang="en-US" sz="3200" b="1" dirty="0">
                <a:solidFill>
                  <a:srgbClr val="0070C0"/>
                </a:solidFill>
              </a:rPr>
              <a:t> experiences-understandings-skills</a:t>
            </a:r>
            <a:br>
              <a:rPr lang="en-US" sz="3200" b="1" dirty="0"/>
            </a:br>
            <a:r>
              <a:rPr lang="en-US" sz="3200" b="1" dirty="0"/>
              <a:t>with</a:t>
            </a:r>
            <a:br>
              <a:rPr lang="en-US" sz="3200" b="1" dirty="0"/>
            </a:br>
            <a:r>
              <a:rPr lang="en-US" sz="3200" b="1" u="sng" dirty="0">
                <a:solidFill>
                  <a:srgbClr val="7030A0"/>
                </a:solidFill>
              </a:rPr>
              <a:t>YOUR</a:t>
            </a:r>
            <a:r>
              <a:rPr lang="en-US" sz="3200" b="1" dirty="0">
                <a:solidFill>
                  <a:srgbClr val="7030A0"/>
                </a:solidFill>
              </a:rPr>
              <a:t> experiences-understandings-skills.</a:t>
            </a:r>
            <a:br>
              <a:rPr lang="en-US" dirty="0"/>
            </a:br>
            <a:r>
              <a:rPr lang="en-US" sz="2000" dirty="0"/>
              <a:t> </a:t>
            </a:r>
            <a:br>
              <a:rPr lang="en-US" dirty="0"/>
            </a:br>
            <a:r>
              <a:rPr lang="en-US" sz="3200" b="1" dirty="0"/>
              <a:t>I've been thinking mainly about </a:t>
            </a:r>
            <a:r>
              <a:rPr lang="en-US" sz="3200" b="1" u="sng" dirty="0"/>
              <a:t>education for K-12</a:t>
            </a:r>
            <a:r>
              <a:rPr lang="en-US" sz="3200" b="1" dirty="0"/>
              <a:t>,</a:t>
            </a:r>
            <a:br>
              <a:rPr lang="en-US" sz="3200" b="1" dirty="0"/>
            </a:br>
            <a:r>
              <a:rPr lang="en-US" sz="3200" b="1" dirty="0"/>
              <a:t>but most ideas also can be used for </a:t>
            </a:r>
            <a:r>
              <a:rPr lang="en-US" sz="3200" b="1" u="sng" dirty="0"/>
              <a:t>college education</a:t>
            </a:r>
            <a:r>
              <a:rPr lang="en-US" sz="3200" b="1" dirty="0"/>
              <a:t>.</a:t>
            </a:r>
            <a:endParaRPr lang="en-US" sz="3200" dirty="0"/>
          </a:p>
          <a:p>
            <a:pPr marL="0" indent="0" algn="ctr">
              <a:buNone/>
            </a:pPr>
            <a:r>
              <a:rPr lang="en-US" sz="800" dirty="0"/>
              <a:t> </a:t>
            </a:r>
          </a:p>
          <a:p>
            <a:pPr marL="0" indent="0" algn="ctr">
              <a:buNone/>
            </a:pPr>
            <a:r>
              <a:rPr lang="en-US" sz="3200" dirty="0"/>
              <a:t>If you find my ideas interesting – </a:t>
            </a:r>
            <a:r>
              <a:rPr lang="en-US" sz="3200" u="sng" dirty="0"/>
              <a:t>even if</a:t>
            </a:r>
            <a:r>
              <a:rPr lang="en-US" sz="3200" dirty="0"/>
              <a:t> (maybe </a:t>
            </a:r>
            <a:r>
              <a:rPr lang="en-US" sz="3200" u="sng" dirty="0"/>
              <a:t>especially if</a:t>
            </a:r>
            <a:r>
              <a:rPr lang="en-US" sz="3200" dirty="0"/>
              <a:t>) you're thinking "</a:t>
            </a:r>
            <a:r>
              <a:rPr lang="en-US" sz="3200" b="1" dirty="0"/>
              <a:t>yes, but...</a:t>
            </a:r>
            <a:r>
              <a:rPr lang="en-US" sz="3200" dirty="0"/>
              <a:t>" because you </a:t>
            </a:r>
            <a:r>
              <a:rPr lang="en-US" sz="3200" b="1" dirty="0"/>
              <a:t>agree partially</a:t>
            </a:r>
            <a:r>
              <a:rPr lang="en-US" sz="3200" dirty="0"/>
              <a:t> (yes)</a:t>
            </a:r>
            <a:br>
              <a:rPr lang="en-US" sz="3200" dirty="0"/>
            </a:br>
            <a:r>
              <a:rPr lang="en-US" sz="3200" dirty="0"/>
              <a:t>but</a:t>
            </a:r>
            <a:r>
              <a:rPr lang="en-US" sz="3200" b="1" dirty="0"/>
              <a:t> not totally.</a:t>
            </a:r>
            <a:r>
              <a:rPr lang="en-US" sz="3200" dirty="0"/>
              <a:t>  Of course that's ok, and it could help both</a:t>
            </a:r>
            <a:br>
              <a:rPr lang="en-US" sz="3200" dirty="0"/>
            </a:br>
            <a:r>
              <a:rPr lang="en-US" sz="3200" dirty="0"/>
              <a:t>of us learn if we discuss your reasons for "yes" and also "but".</a:t>
            </a:r>
          </a:p>
        </p:txBody>
      </p:sp>
    </p:spTree>
    <p:extLst>
      <p:ext uri="{BB962C8B-B14F-4D97-AF65-F5344CB8AC3E}">
        <p14:creationId xmlns:p14="http://schemas.microsoft.com/office/powerpoint/2010/main" val="349727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3000-873F-024C-9CC8-5356E9DA1FB6}"/>
              </a:ext>
            </a:extLst>
          </p:cNvPr>
          <p:cNvSpPr>
            <a:spLocks noGrp="1"/>
          </p:cNvSpPr>
          <p:nvPr>
            <p:ph type="title"/>
          </p:nvPr>
        </p:nvSpPr>
        <p:spPr>
          <a:xfrm>
            <a:off x="838200" y="431800"/>
            <a:ext cx="10515600" cy="952500"/>
          </a:xfrm>
        </p:spPr>
        <p:txBody>
          <a:bodyPr>
            <a:normAutofit/>
          </a:bodyPr>
          <a:lstStyle/>
          <a:p>
            <a:pPr algn="ctr"/>
            <a:r>
              <a:rPr lang="en-US" sz="3200" b="1" dirty="0">
                <a:solidFill>
                  <a:srgbClr val="0070C0"/>
                </a:solidFill>
                <a:latin typeface="+mn-lt"/>
              </a:rPr>
              <a:t>Building Bridges</a:t>
            </a:r>
            <a:r>
              <a:rPr lang="en-US" sz="3200" b="1" dirty="0">
                <a:solidFill>
                  <a:srgbClr val="7030A0"/>
                </a:solidFill>
                <a:latin typeface="+mn-lt"/>
              </a:rPr>
              <a:t> for All Students,</a:t>
            </a:r>
            <a:br>
              <a:rPr lang="en-US" sz="3200" b="1" dirty="0">
                <a:solidFill>
                  <a:srgbClr val="7030A0"/>
                </a:solidFill>
                <a:latin typeface="+mn-lt"/>
              </a:rPr>
            </a:br>
            <a:r>
              <a:rPr lang="en-US" sz="3200" b="1" dirty="0">
                <a:solidFill>
                  <a:srgbClr val="0070C0"/>
                </a:solidFill>
                <a:latin typeface="+mn-lt"/>
              </a:rPr>
              <a:t>with Problem-Solving Education </a:t>
            </a:r>
            <a:endParaRPr lang="en-US" sz="3200" dirty="0">
              <a:latin typeface="+mn-lt"/>
            </a:endParaRPr>
          </a:p>
        </p:txBody>
      </p:sp>
      <p:sp>
        <p:nvSpPr>
          <p:cNvPr id="3" name="Content Placeholder 2">
            <a:extLst>
              <a:ext uri="{FF2B5EF4-FFF2-40B4-BE49-F238E27FC236}">
                <a16:creationId xmlns:a16="http://schemas.microsoft.com/office/drawing/2014/main" id="{F560ADDA-0A43-0546-A4E3-3B2A5243B7BC}"/>
              </a:ext>
            </a:extLst>
          </p:cNvPr>
          <p:cNvSpPr>
            <a:spLocks noGrp="1"/>
          </p:cNvSpPr>
          <p:nvPr>
            <p:ph idx="1"/>
          </p:nvPr>
        </p:nvSpPr>
        <p:spPr>
          <a:xfrm>
            <a:off x="838200" y="1485900"/>
            <a:ext cx="10515600" cy="4800600"/>
          </a:xfrm>
        </p:spPr>
        <p:txBody>
          <a:bodyPr/>
          <a:lstStyle/>
          <a:p>
            <a:pPr marL="0" indent="0" algn="ctr">
              <a:buNone/>
            </a:pPr>
            <a:r>
              <a:rPr lang="en-US" sz="3200" b="1" dirty="0">
                <a:solidFill>
                  <a:srgbClr val="0070C0"/>
                </a:solidFill>
              </a:rPr>
              <a:t>Building Bridges with Problem-Solving Education,</a:t>
            </a:r>
            <a:br>
              <a:rPr lang="en-US" sz="3200" dirty="0"/>
            </a:br>
            <a:r>
              <a:rPr lang="en-US" sz="3200" b="1" dirty="0">
                <a:solidFill>
                  <a:srgbClr val="7030A0"/>
                </a:solidFill>
              </a:rPr>
              <a:t>for All Students</a:t>
            </a:r>
            <a:br>
              <a:rPr lang="en-US" sz="3200" b="1" dirty="0">
                <a:solidFill>
                  <a:srgbClr val="7030A0"/>
                </a:solidFill>
              </a:rPr>
            </a:br>
            <a:r>
              <a:rPr lang="en-US" sz="2000" b="1" dirty="0">
                <a:solidFill>
                  <a:srgbClr val="7030A0"/>
                </a:solidFill>
              </a:rPr>
              <a:t> </a:t>
            </a:r>
            <a:br>
              <a:rPr lang="en-US" sz="3200" b="1" dirty="0">
                <a:solidFill>
                  <a:srgbClr val="7030A0"/>
                </a:solidFill>
              </a:rPr>
            </a:br>
            <a:r>
              <a:rPr lang="en-US" sz="3200" dirty="0"/>
              <a:t>The two</a:t>
            </a:r>
            <a:r>
              <a:rPr lang="en-US" sz="3200" b="1" dirty="0"/>
              <a:t> </a:t>
            </a:r>
            <a:r>
              <a:rPr lang="en-US" sz="3200" b="1" dirty="0">
                <a:solidFill>
                  <a:srgbClr val="0070C0"/>
                </a:solidFill>
              </a:rPr>
              <a:t>title</a:t>
            </a:r>
            <a:r>
              <a:rPr lang="en-US" sz="3200" b="1" dirty="0"/>
              <a:t>-</a:t>
            </a:r>
            <a:r>
              <a:rPr lang="en-US" sz="3200" b="1" dirty="0">
                <a:solidFill>
                  <a:srgbClr val="7030A0"/>
                </a:solidFill>
              </a:rPr>
              <a:t>colors</a:t>
            </a:r>
            <a:r>
              <a:rPr lang="en-US" sz="3200" b="1" dirty="0"/>
              <a:t> </a:t>
            </a:r>
            <a:r>
              <a:rPr lang="en-US" sz="3200" dirty="0"/>
              <a:t>show two fairly-independent ideas</a:t>
            </a:r>
            <a:br>
              <a:rPr lang="en-US" sz="3200" dirty="0"/>
            </a:br>
            <a:r>
              <a:rPr lang="en-US" sz="3200" dirty="0"/>
              <a:t>(and I think both ways-to-arrange have similar meanings?)</a:t>
            </a:r>
            <a:br>
              <a:rPr lang="en-US" sz="3200" dirty="0"/>
            </a:br>
            <a:r>
              <a:rPr lang="en-US" sz="3200" dirty="0"/>
              <a:t>because</a:t>
            </a:r>
            <a:r>
              <a:rPr lang="en-US" sz="3200" b="1" dirty="0"/>
              <a:t> we could improve Problem-Solving Education</a:t>
            </a:r>
            <a:br>
              <a:rPr lang="en-US" sz="3200" b="1" dirty="0"/>
            </a:br>
            <a:r>
              <a:rPr lang="en-US" sz="3200" u="sng" dirty="0"/>
              <a:t>but</a:t>
            </a:r>
            <a:r>
              <a:rPr lang="en-US" sz="3200" b="1" dirty="0"/>
              <a:t> do it in ways that don't help "all students" and</a:t>
            </a:r>
            <a:br>
              <a:rPr lang="en-US" sz="3200" b="1" dirty="0"/>
            </a:br>
            <a:r>
              <a:rPr lang="en-US" sz="3200" b="1" dirty="0"/>
              <a:t>instead lead to LESS diversity-equity-inclusion.</a:t>
            </a:r>
          </a:p>
          <a:p>
            <a:pPr marL="0" indent="0" algn="ctr">
              <a:buNone/>
            </a:pPr>
            <a:r>
              <a:rPr lang="en-US" sz="3200" dirty="0"/>
              <a:t>The colors also show</a:t>
            </a:r>
            <a:r>
              <a:rPr lang="en-US" sz="3200" b="1" dirty="0"/>
              <a:t> </a:t>
            </a:r>
            <a:r>
              <a:rPr lang="en-US" sz="3200" b="1" dirty="0">
                <a:solidFill>
                  <a:srgbClr val="0070C0"/>
                </a:solidFill>
              </a:rPr>
              <a:t>areas where I feel competent,</a:t>
            </a:r>
            <a:r>
              <a:rPr lang="en-US" sz="3200" b="1" dirty="0"/>
              <a:t> </a:t>
            </a:r>
            <a:r>
              <a:rPr lang="en-US" sz="3200" dirty="0"/>
              <a:t>and</a:t>
            </a:r>
            <a:br>
              <a:rPr lang="en-US" sz="3200" dirty="0"/>
            </a:br>
            <a:r>
              <a:rPr lang="en-US" sz="3200" b="1" dirty="0">
                <a:solidFill>
                  <a:srgbClr val="7030A0"/>
                </a:solidFill>
              </a:rPr>
              <a:t>areas where I think people in OSU's Engineering Education</a:t>
            </a:r>
            <a:br>
              <a:rPr lang="en-US" sz="3200" b="1" dirty="0">
                <a:solidFill>
                  <a:srgbClr val="7030A0"/>
                </a:solidFill>
              </a:rPr>
            </a:br>
            <a:r>
              <a:rPr lang="en-US" sz="3200" b="1" dirty="0">
                <a:solidFill>
                  <a:srgbClr val="7030A0"/>
                </a:solidFill>
              </a:rPr>
              <a:t>know much more about "how to do it" compared with me.</a:t>
            </a:r>
          </a:p>
        </p:txBody>
      </p:sp>
    </p:spTree>
    <p:extLst>
      <p:ext uri="{BB962C8B-B14F-4D97-AF65-F5344CB8AC3E}">
        <p14:creationId xmlns:p14="http://schemas.microsoft.com/office/powerpoint/2010/main" val="183111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3E31A-16D0-3241-8282-E1E39A49E8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B00ACC-6BD2-FB40-A463-C13F363FF18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86813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AFD6FC-BA9F-9046-9B94-40E1429C5CC0}"/>
              </a:ext>
            </a:extLst>
          </p:cNvPr>
          <p:cNvSpPr/>
          <p:nvPr/>
        </p:nvSpPr>
        <p:spPr>
          <a:xfrm>
            <a:off x="927100" y="815945"/>
            <a:ext cx="10299700" cy="5139869"/>
          </a:xfrm>
          <a:prstGeom prst="rect">
            <a:avLst/>
          </a:prstGeom>
        </p:spPr>
        <p:txBody>
          <a:bodyPr wrap="square">
            <a:spAutoFit/>
          </a:bodyPr>
          <a:lstStyle/>
          <a:p>
            <a:pPr algn="ctr"/>
            <a:r>
              <a:rPr lang="en-US" sz="4000" b="1" dirty="0">
                <a:solidFill>
                  <a:srgbClr val="000000"/>
                </a:solidFill>
                <a:latin typeface="Arial" panose="020B0604020202020204" pitchFamily="34" charset="0"/>
              </a:rPr>
              <a:t>We want to build</a:t>
            </a:r>
            <a:br>
              <a:rPr lang="en-US" sz="4000" b="1" dirty="0">
                <a:solidFill>
                  <a:srgbClr val="000000"/>
                </a:solidFill>
                <a:latin typeface="Arial" panose="020B0604020202020204" pitchFamily="34" charset="0"/>
              </a:rPr>
            </a:br>
            <a:r>
              <a:rPr lang="en-US" sz="4000" b="1" u="sng" dirty="0">
                <a:solidFill>
                  <a:srgbClr val="000000"/>
                </a:solidFill>
                <a:latin typeface="Arial" panose="020B0604020202020204" pitchFamily="34" charset="0"/>
              </a:rPr>
              <a:t>effective Edu-Bridges</a:t>
            </a:r>
            <a:br>
              <a:rPr lang="en-US" sz="4000" b="1" dirty="0">
                <a:solidFill>
                  <a:srgbClr val="000000"/>
                </a:solidFill>
                <a:latin typeface="Arial" panose="020B0604020202020204" pitchFamily="34" charset="0"/>
              </a:rPr>
            </a:br>
            <a:r>
              <a:rPr lang="en-US" sz="4000" b="1" dirty="0">
                <a:solidFill>
                  <a:srgbClr val="000000"/>
                </a:solidFill>
                <a:latin typeface="Arial" panose="020B0604020202020204" pitchFamily="34" charset="0"/>
              </a:rPr>
              <a:t>so students will be motivated to</a:t>
            </a:r>
            <a:br>
              <a:rPr lang="en-US" sz="4000" b="1" dirty="0">
                <a:solidFill>
                  <a:srgbClr val="000000"/>
                </a:solidFill>
                <a:latin typeface="Arial" panose="020B0604020202020204" pitchFamily="34" charset="0"/>
              </a:rPr>
            </a:br>
            <a:r>
              <a:rPr lang="en-US" sz="4000" b="1" u="sng" dirty="0">
                <a:solidFill>
                  <a:srgbClr val="000000"/>
                </a:solidFill>
                <a:latin typeface="Arial" panose="020B0604020202020204" pitchFamily="34" charset="0"/>
              </a:rPr>
              <a:t>pursue their own </a:t>
            </a:r>
            <a:r>
              <a:rPr lang="en-US" sz="4000" b="1" u="sng" dirty="0">
                <a:solidFill>
                  <a:srgbClr val="C00000"/>
                </a:solidFill>
                <a:latin typeface="Arial" panose="020B0604020202020204" pitchFamily="34" charset="0"/>
              </a:rPr>
              <a:t>Personal Education</a:t>
            </a:r>
            <a:r>
              <a:rPr lang="en-US" sz="4000" b="1" dirty="0">
                <a:solidFill>
                  <a:srgbClr val="C00000"/>
                </a:solidFill>
                <a:latin typeface="Arial" panose="020B0604020202020204" pitchFamily="34" charset="0"/>
              </a:rPr>
              <a:t>,</a:t>
            </a:r>
          </a:p>
          <a:p>
            <a:pPr algn="ctr"/>
            <a:r>
              <a:rPr lang="en-US" sz="4000" b="1" dirty="0">
                <a:solidFill>
                  <a:srgbClr val="000000"/>
                </a:solidFill>
                <a:latin typeface="Arial" panose="020B0604020202020204" pitchFamily="34" charset="0"/>
              </a:rPr>
              <a:t>therefore we should</a:t>
            </a:r>
            <a:br>
              <a:rPr lang="en-US" sz="4000" b="1" dirty="0">
                <a:solidFill>
                  <a:srgbClr val="000000"/>
                </a:solidFill>
                <a:latin typeface="Arial" panose="020B0604020202020204" pitchFamily="34" charset="0"/>
              </a:rPr>
            </a:br>
            <a:r>
              <a:rPr lang="en-US" sz="4000" b="1" dirty="0">
                <a:solidFill>
                  <a:srgbClr val="000000"/>
                </a:solidFill>
                <a:latin typeface="Arial" panose="020B0604020202020204" pitchFamily="34" charset="0"/>
              </a:rPr>
              <a:t>develop Activities</a:t>
            </a:r>
            <a:br>
              <a:rPr lang="en-US" sz="4000" b="1" dirty="0">
                <a:solidFill>
                  <a:srgbClr val="000000"/>
                </a:solidFill>
                <a:latin typeface="Arial" panose="020B0604020202020204" pitchFamily="34" charset="0"/>
              </a:rPr>
            </a:br>
            <a:r>
              <a:rPr lang="en-US" sz="4000" b="1" dirty="0">
                <a:solidFill>
                  <a:srgbClr val="000000"/>
                </a:solidFill>
                <a:latin typeface="Arial" panose="020B0604020202020204" pitchFamily="34" charset="0"/>
              </a:rPr>
              <a:t>that are</a:t>
            </a:r>
            <a:br>
              <a:rPr lang="en-US" sz="4000" b="1" dirty="0">
                <a:solidFill>
                  <a:srgbClr val="000000"/>
                </a:solidFill>
                <a:latin typeface="Arial" panose="020B0604020202020204" pitchFamily="34" charset="0"/>
              </a:rPr>
            </a:br>
            <a:r>
              <a:rPr lang="en-US" sz="4800" b="1" dirty="0">
                <a:solidFill>
                  <a:srgbClr val="C00000"/>
                </a:solidFill>
                <a:latin typeface="Arial" panose="020B0604020202020204" pitchFamily="34" charset="0"/>
              </a:rPr>
              <a:t>FUN</a:t>
            </a:r>
            <a:r>
              <a:rPr lang="en-US" sz="4800" b="1" dirty="0">
                <a:solidFill>
                  <a:srgbClr val="000000"/>
                </a:solidFill>
                <a:latin typeface="Arial" panose="020B0604020202020204" pitchFamily="34" charset="0"/>
              </a:rPr>
              <a:t> </a:t>
            </a:r>
            <a:r>
              <a:rPr lang="en-US" sz="4400" b="1" dirty="0">
                <a:solidFill>
                  <a:srgbClr val="000000"/>
                </a:solidFill>
                <a:latin typeface="Arial" panose="020B0604020202020204" pitchFamily="34" charset="0"/>
              </a:rPr>
              <a:t>and</a:t>
            </a:r>
            <a:r>
              <a:rPr lang="en-US" sz="4800" b="1" dirty="0">
                <a:solidFill>
                  <a:srgbClr val="000000"/>
                </a:solidFill>
                <a:latin typeface="Arial" panose="020B0604020202020204" pitchFamily="34" charset="0"/>
              </a:rPr>
              <a:t> </a:t>
            </a:r>
            <a:r>
              <a:rPr lang="en-US" sz="4800" b="1" dirty="0">
                <a:solidFill>
                  <a:srgbClr val="C00000"/>
                </a:solidFill>
                <a:latin typeface="Arial" panose="020B0604020202020204" pitchFamily="34" charset="0"/>
              </a:rPr>
              <a:t>USEFUL</a:t>
            </a:r>
            <a:endParaRPr lang="en-US" sz="4800" dirty="0"/>
          </a:p>
        </p:txBody>
      </p:sp>
    </p:spTree>
    <p:extLst>
      <p:ext uri="{BB962C8B-B14F-4D97-AF65-F5344CB8AC3E}">
        <p14:creationId xmlns:p14="http://schemas.microsoft.com/office/powerpoint/2010/main" val="585970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3022-C0BF-8E4F-9072-83C45DBAF4A0}"/>
              </a:ext>
            </a:extLst>
          </p:cNvPr>
          <p:cNvSpPr>
            <a:spLocks noGrp="1"/>
          </p:cNvSpPr>
          <p:nvPr>
            <p:ph type="title"/>
          </p:nvPr>
        </p:nvSpPr>
        <p:spPr>
          <a:xfrm>
            <a:off x="825500" y="2143125"/>
            <a:ext cx="10515600" cy="2047875"/>
          </a:xfrm>
        </p:spPr>
        <p:txBody>
          <a:bodyPr>
            <a:noAutofit/>
          </a:bodyPr>
          <a:lstStyle/>
          <a:p>
            <a:pPr algn="ctr"/>
            <a:r>
              <a:rPr lang="en-US" sz="3200" dirty="0">
                <a:latin typeface="Arial" panose="020B0604020202020204" pitchFamily="34" charset="0"/>
                <a:cs typeface="Arial" panose="020B0604020202020204" pitchFamily="34" charset="0"/>
              </a:rPr>
              <a:t>The </a:t>
            </a:r>
            <a:r>
              <a:rPr lang="en-US" sz="3200" u="sng" dirty="0">
                <a:latin typeface="Arial" panose="020B0604020202020204" pitchFamily="34" charset="0"/>
                <a:cs typeface="Arial" panose="020B0604020202020204" pitchFamily="34" charset="0"/>
              </a:rPr>
              <a:t>wide scope</a:t>
            </a:r>
            <a:r>
              <a:rPr lang="en-US" sz="3200" dirty="0">
                <a:latin typeface="Arial" panose="020B0604020202020204" pitchFamily="34" charset="0"/>
                <a:cs typeface="Arial" panose="020B0604020202020204" pitchFamily="34" charset="0"/>
              </a:rPr>
              <a:t> of</a:t>
            </a:r>
            <a:r>
              <a:rPr lang="en-US" sz="3200" b="1" dirty="0">
                <a:latin typeface="Arial" panose="020B0604020202020204" pitchFamily="34" charset="0"/>
                <a:cs typeface="Arial" panose="020B0604020202020204" pitchFamily="34" charset="0"/>
              </a:rPr>
              <a:t> Problem-Solving Objectives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(and thus of possible</a:t>
            </a:r>
            <a:r>
              <a:rPr lang="en-US" sz="3200" b="1" dirty="0">
                <a:latin typeface="Arial" panose="020B0604020202020204" pitchFamily="34" charset="0"/>
                <a:cs typeface="Arial" panose="020B0604020202020204" pitchFamily="34" charset="0"/>
              </a:rPr>
              <a:t> Problem-Solving Activities</a:t>
            </a:r>
            <a:r>
              <a:rPr lang="en-US" sz="3200" dirty="0">
                <a:latin typeface="Arial" panose="020B0604020202020204" pitchFamily="34" charset="0"/>
                <a:cs typeface="Arial" panose="020B0604020202020204" pitchFamily="34" charset="0"/>
              </a:rPr>
              <a: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makes it easier for educators to creatively design</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 variety of Activities that are</a:t>
            </a:r>
            <a:r>
              <a:rPr lang="en-US" sz="3200" b="1" dirty="0">
                <a:latin typeface="Arial" panose="020B0604020202020204" pitchFamily="34" charset="0"/>
                <a:cs typeface="Arial" panose="020B0604020202020204" pitchFamily="34" charset="0"/>
              </a:rPr>
              <a:t> </a:t>
            </a:r>
            <a:r>
              <a:rPr lang="en-US" sz="3200" b="1" dirty="0">
                <a:solidFill>
                  <a:srgbClr val="C00000"/>
                </a:solidFill>
                <a:latin typeface="Arial" panose="020B0604020202020204" pitchFamily="34" charset="0"/>
                <a:cs typeface="Arial" panose="020B0604020202020204" pitchFamily="34" charset="0"/>
              </a:rPr>
              <a:t>FUN</a:t>
            </a:r>
            <a:r>
              <a:rPr lang="en-US" sz="3200" b="1" dirty="0">
                <a:latin typeface="Arial" panose="020B0604020202020204" pitchFamily="34" charset="0"/>
                <a:cs typeface="Arial" panose="020B0604020202020204" pitchFamily="34" charset="0"/>
              </a:rPr>
              <a:t> and </a:t>
            </a:r>
            <a:r>
              <a:rPr lang="en-US" sz="3200" b="1" dirty="0">
                <a:solidFill>
                  <a:srgbClr val="C00000"/>
                </a:solidFill>
                <a:latin typeface="Arial" panose="020B0604020202020204" pitchFamily="34" charset="0"/>
                <a:cs typeface="Arial" panose="020B0604020202020204" pitchFamily="34" charset="0"/>
              </a:rPr>
              <a:t>USEFUL.</a:t>
            </a:r>
          </a:p>
        </p:txBody>
      </p:sp>
    </p:spTree>
    <p:extLst>
      <p:ext uri="{BB962C8B-B14F-4D97-AF65-F5344CB8AC3E}">
        <p14:creationId xmlns:p14="http://schemas.microsoft.com/office/powerpoint/2010/main" val="4104848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D8AC-2564-EC46-B15C-822ECA3648C9}"/>
              </a:ext>
            </a:extLst>
          </p:cNvPr>
          <p:cNvSpPr>
            <a:spLocks noGrp="1"/>
          </p:cNvSpPr>
          <p:nvPr>
            <p:ph type="title"/>
          </p:nvPr>
        </p:nvSpPr>
        <p:spPr>
          <a:xfrm>
            <a:off x="838200" y="419100"/>
            <a:ext cx="10515600" cy="660400"/>
          </a:xfrm>
        </p:spPr>
        <p:txBody>
          <a:bodyPr>
            <a:normAutofit/>
          </a:bodyPr>
          <a:lstStyle/>
          <a:p>
            <a:r>
              <a:rPr lang="en-US" sz="3200" b="1" dirty="0">
                <a:latin typeface="Arial" panose="020B0604020202020204" pitchFamily="34" charset="0"/>
                <a:cs typeface="Arial" panose="020B0604020202020204" pitchFamily="34" charset="0"/>
              </a:rPr>
              <a:t>Designing Activities that are </a:t>
            </a:r>
            <a:r>
              <a:rPr lang="en-US" sz="3200" b="1" dirty="0">
                <a:solidFill>
                  <a:srgbClr val="C00000"/>
                </a:solidFill>
                <a:latin typeface="Arial" panose="020B0604020202020204" pitchFamily="34" charset="0"/>
                <a:cs typeface="Arial" panose="020B0604020202020204" pitchFamily="34" charset="0"/>
              </a:rPr>
              <a:t>FUN</a:t>
            </a:r>
            <a:r>
              <a:rPr lang="en-US" sz="3200" b="1" dirty="0">
                <a:latin typeface="Arial" panose="020B0604020202020204" pitchFamily="34" charset="0"/>
                <a:cs typeface="Arial" panose="020B0604020202020204" pitchFamily="34" charset="0"/>
              </a:rPr>
              <a:t> and </a:t>
            </a:r>
            <a:r>
              <a:rPr lang="en-US" sz="3200" b="1" dirty="0">
                <a:solidFill>
                  <a:srgbClr val="C00000"/>
                </a:solidFill>
                <a:latin typeface="Arial" panose="020B0604020202020204" pitchFamily="34" charset="0"/>
                <a:cs typeface="Arial" panose="020B0604020202020204" pitchFamily="34" charset="0"/>
              </a:rPr>
              <a:t>USEFUL</a:t>
            </a:r>
            <a:r>
              <a:rPr lang="en-US" sz="1200" b="1" dirty="0">
                <a:solidFill>
                  <a:srgbClr val="C00000"/>
                </a:solidFill>
                <a:latin typeface="Arial" panose="020B0604020202020204" pitchFamily="34" charset="0"/>
                <a:cs typeface="Arial" panose="020B0604020202020204" pitchFamily="34" charset="0"/>
              </a:rPr>
              <a:t> </a:t>
            </a:r>
            <a:r>
              <a:rPr lang="en-US" sz="3600" b="1" dirty="0">
                <a:solidFill>
                  <a:srgbClr val="C00000"/>
                </a:solidFill>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14587EE6-13F5-6C40-BA7E-786789D6F083}"/>
              </a:ext>
            </a:extLst>
          </p:cNvPr>
          <p:cNvSpPr>
            <a:spLocks noGrp="1"/>
          </p:cNvSpPr>
          <p:nvPr>
            <p:ph idx="1"/>
          </p:nvPr>
        </p:nvSpPr>
        <p:spPr>
          <a:xfrm>
            <a:off x="838200" y="1114424"/>
            <a:ext cx="10515600" cy="5070475"/>
          </a:xfrm>
        </p:spPr>
        <p:txBody>
          <a:bodyPr>
            <a:noAutofit/>
          </a:bodyPr>
          <a:lstStyle/>
          <a:p>
            <a:pPr marL="0" indent="0">
              <a:buNone/>
            </a:pPr>
            <a:r>
              <a:rPr lang="en-US" sz="3200" b="1" dirty="0">
                <a:solidFill>
                  <a:srgbClr val="C00000"/>
                </a:solidFill>
              </a:rPr>
              <a:t>FUN</a:t>
            </a:r>
            <a:r>
              <a:rPr lang="en-US" sz="3200" dirty="0"/>
              <a:t> (with intrinsic experience) happens when activity has</a:t>
            </a:r>
            <a:br>
              <a:rPr lang="en-US" sz="3200" dirty="0"/>
            </a:br>
            <a:r>
              <a:rPr lang="en-US" sz="3200" dirty="0"/>
              <a:t>     </a:t>
            </a:r>
            <a:r>
              <a:rPr lang="en-US" sz="3200" b="1" dirty="0"/>
              <a:t>fun TOPIC</a:t>
            </a:r>
            <a:r>
              <a:rPr lang="en-US" sz="3200" dirty="0"/>
              <a:t> that (for a student) is interesting,</a:t>
            </a:r>
            <a:br>
              <a:rPr lang="en-US" sz="3200" dirty="0"/>
            </a:br>
            <a:r>
              <a:rPr lang="en-US" sz="3200" dirty="0"/>
              <a:t>     </a:t>
            </a:r>
            <a:r>
              <a:rPr lang="en-US" sz="3200" b="1" dirty="0"/>
              <a:t>fun ACTIONS</a:t>
            </a:r>
            <a:r>
              <a:rPr lang="en-US" sz="3200" dirty="0"/>
              <a:t> (by a student) that are interesting.</a:t>
            </a:r>
          </a:p>
          <a:p>
            <a:pPr marL="0" indent="0">
              <a:buNone/>
            </a:pPr>
            <a:r>
              <a:rPr lang="en-US" sz="3200" b="1" dirty="0">
                <a:solidFill>
                  <a:srgbClr val="C00000"/>
                </a:solidFill>
              </a:rPr>
              <a:t>FUN</a:t>
            </a:r>
            <a:r>
              <a:rPr lang="en-US" sz="3200" dirty="0"/>
              <a:t> (satisfying result-of-success) when student</a:t>
            </a:r>
            <a:br>
              <a:rPr lang="en-US" sz="3200" dirty="0"/>
            </a:br>
            <a:r>
              <a:rPr lang="en-US" sz="3200" dirty="0"/>
              <a:t>     </a:t>
            </a:r>
            <a:r>
              <a:rPr lang="en-US" sz="3200" b="1" dirty="0"/>
              <a:t>anticipates</a:t>
            </a:r>
            <a:r>
              <a:rPr lang="en-US" sz="3200" dirty="0"/>
              <a:t> success, and </a:t>
            </a:r>
            <a:r>
              <a:rPr lang="en-US" sz="3200" b="1" dirty="0"/>
              <a:t>achieves</a:t>
            </a:r>
            <a:r>
              <a:rPr lang="en-US" sz="3200" dirty="0"/>
              <a:t> success.</a:t>
            </a:r>
            <a:br>
              <a:rPr lang="en-US" sz="3200" dirty="0"/>
            </a:br>
            <a:r>
              <a:rPr lang="en-US" sz="3200" dirty="0"/>
              <a:t>     So this happens more often, design activities with</a:t>
            </a:r>
            <a:br>
              <a:rPr lang="en-US" sz="3200" dirty="0"/>
            </a:br>
            <a:r>
              <a:rPr lang="en-US" sz="3200" dirty="0"/>
              <a:t>     appropriate </a:t>
            </a:r>
            <a:r>
              <a:rPr lang="en-US" sz="3200" b="1" dirty="0"/>
              <a:t>level of difficulty</a:t>
            </a:r>
            <a:r>
              <a:rPr lang="en-US" sz="3200" dirty="0"/>
              <a:t> (not too easy, not too hard) </a:t>
            </a:r>
            <a:br>
              <a:rPr lang="en-US" sz="3200" dirty="0"/>
            </a:br>
            <a:r>
              <a:rPr lang="en-US" sz="3200" dirty="0"/>
              <a:t>          a </a:t>
            </a:r>
            <a:r>
              <a:rPr lang="en-US" sz="3200" u="sng" dirty="0"/>
              <a:t>well designed</a:t>
            </a:r>
            <a:r>
              <a:rPr lang="en-US" sz="3200" b="1" u="sng" dirty="0"/>
              <a:t> PS-Activity</a:t>
            </a:r>
            <a:r>
              <a:rPr lang="en-US" sz="3200" dirty="0"/>
              <a:t> is similar (re: difficulty) to a</a:t>
            </a:r>
            <a:br>
              <a:rPr lang="en-US" sz="3200" dirty="0"/>
            </a:br>
            <a:r>
              <a:rPr lang="en-US" sz="3200" dirty="0"/>
              <a:t>          a </a:t>
            </a:r>
            <a:r>
              <a:rPr lang="en-US" sz="3200" u="sng" dirty="0"/>
              <a:t>well designed</a:t>
            </a:r>
            <a:r>
              <a:rPr lang="en-US" sz="3200" b="1" u="sng" dirty="0"/>
              <a:t> mystery story</a:t>
            </a:r>
            <a:r>
              <a:rPr lang="en-US" sz="3200" b="1" dirty="0"/>
              <a:t> </a:t>
            </a:r>
            <a:r>
              <a:rPr lang="en-US" sz="3200" dirty="0"/>
              <a:t>— so most students are</a:t>
            </a:r>
            <a:br>
              <a:rPr lang="en-US" sz="3200" dirty="0"/>
            </a:br>
            <a:r>
              <a:rPr lang="en-US" sz="3200" dirty="0"/>
              <a:t>          </a:t>
            </a:r>
            <a:r>
              <a:rPr lang="en-US" sz="3200" b="1" dirty="0"/>
              <a:t>not bored</a:t>
            </a:r>
            <a:r>
              <a:rPr lang="en-US" sz="3200" dirty="0"/>
              <a:t> (if too easy) and </a:t>
            </a:r>
            <a:r>
              <a:rPr lang="en-US" sz="3200" b="1" dirty="0"/>
              <a:t>not frustrated</a:t>
            </a:r>
            <a:r>
              <a:rPr lang="en-US" sz="3200" dirty="0"/>
              <a:t> (if too hard).</a:t>
            </a:r>
          </a:p>
        </p:txBody>
      </p:sp>
    </p:spTree>
    <p:extLst>
      <p:ext uri="{BB962C8B-B14F-4D97-AF65-F5344CB8AC3E}">
        <p14:creationId xmlns:p14="http://schemas.microsoft.com/office/powerpoint/2010/main" val="3680300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9F5C1-1AB2-CD4D-873D-B1FA89976387}"/>
              </a:ext>
            </a:extLst>
          </p:cNvPr>
          <p:cNvSpPr>
            <a:spLocks noGrp="1"/>
          </p:cNvSpPr>
          <p:nvPr>
            <p:ph type="title"/>
          </p:nvPr>
        </p:nvSpPr>
        <p:spPr>
          <a:xfrm>
            <a:off x="838200" y="520700"/>
            <a:ext cx="10515600" cy="660400"/>
          </a:xfrm>
        </p:spPr>
        <p:txBody>
          <a:bodyPr>
            <a:normAutofit/>
          </a:bodyPr>
          <a:lstStyle/>
          <a:p>
            <a:r>
              <a:rPr lang="en-US" sz="3200" b="1" dirty="0">
                <a:solidFill>
                  <a:srgbClr val="C00000"/>
                </a:solidFill>
                <a:latin typeface="Arial" panose="020B0604020202020204" pitchFamily="34" charset="0"/>
                <a:cs typeface="Arial" panose="020B0604020202020204" pitchFamily="34" charset="0"/>
              </a:rPr>
              <a:t>USEFUL</a:t>
            </a:r>
            <a:r>
              <a:rPr lang="en-US" sz="3200" b="1" dirty="0">
                <a:latin typeface="Arial" panose="020B0604020202020204" pitchFamily="34" charset="0"/>
                <a:cs typeface="Arial" panose="020B0604020202020204" pitchFamily="34" charset="0"/>
              </a:rPr>
              <a:t> is defined by a student.</a:t>
            </a:r>
          </a:p>
        </p:txBody>
      </p:sp>
      <p:sp>
        <p:nvSpPr>
          <p:cNvPr id="3" name="Content Placeholder 2">
            <a:extLst>
              <a:ext uri="{FF2B5EF4-FFF2-40B4-BE49-F238E27FC236}">
                <a16:creationId xmlns:a16="http://schemas.microsoft.com/office/drawing/2014/main" id="{00A3CECE-564A-4649-892B-EF86ED134503}"/>
              </a:ext>
            </a:extLst>
          </p:cNvPr>
          <p:cNvSpPr>
            <a:spLocks noGrp="1"/>
          </p:cNvSpPr>
          <p:nvPr>
            <p:ph idx="1"/>
          </p:nvPr>
        </p:nvSpPr>
        <p:spPr>
          <a:xfrm>
            <a:off x="838200" y="1181100"/>
            <a:ext cx="10718800" cy="5003800"/>
          </a:xfrm>
        </p:spPr>
        <p:txBody>
          <a:bodyPr/>
          <a:lstStyle/>
          <a:p>
            <a:pPr marL="0" indent="0">
              <a:buNone/>
            </a:pPr>
            <a:r>
              <a:rPr lang="en-US" sz="3200" dirty="0"/>
              <a:t>During an Activity, a student will</a:t>
            </a:r>
            <a:r>
              <a:rPr lang="en-US" sz="3200" b="1" dirty="0"/>
              <a:t> </a:t>
            </a:r>
            <a:r>
              <a:rPr lang="en-US" sz="3200" b="1" dirty="0">
                <a:solidFill>
                  <a:srgbClr val="C00000"/>
                </a:solidFill>
              </a:rPr>
              <a:t>perceive USEFUL-ness</a:t>
            </a:r>
            <a:br>
              <a:rPr lang="en-US" sz="3200" dirty="0"/>
            </a:br>
            <a:r>
              <a:rPr lang="en-US" sz="3200" dirty="0"/>
              <a:t>when they</a:t>
            </a:r>
            <a:r>
              <a:rPr lang="en-US" sz="3200" b="1" dirty="0"/>
              <a:t> think &amp; feel</a:t>
            </a:r>
            <a:r>
              <a:rPr lang="en-US" sz="3200" dirty="0"/>
              <a:t> (in their</a:t>
            </a:r>
            <a:r>
              <a:rPr lang="en-US" sz="3200" b="1" dirty="0"/>
              <a:t> thoughts &amp; emotions</a:t>
            </a:r>
            <a:r>
              <a:rPr lang="en-US" sz="3200" dirty="0"/>
              <a:t>)</a:t>
            </a:r>
            <a:br>
              <a:rPr lang="en-US" sz="3200" dirty="0"/>
            </a:br>
            <a:r>
              <a:rPr lang="en-US" sz="3200" dirty="0"/>
              <a:t>that the Activity </a:t>
            </a:r>
            <a:r>
              <a:rPr lang="en-US" sz="3200" u="sng" dirty="0"/>
              <a:t>will be </a:t>
            </a:r>
            <a:r>
              <a:rPr lang="en-US" sz="3200" b="1" u="sng" dirty="0">
                <a:solidFill>
                  <a:srgbClr val="C00000"/>
                </a:solidFill>
              </a:rPr>
              <a:t>USEFUL</a:t>
            </a:r>
            <a:r>
              <a:rPr lang="en-US" sz="3200" b="1" u="sng" dirty="0"/>
              <a:t> </a:t>
            </a:r>
            <a:r>
              <a:rPr lang="en-US" sz="3200" u="sng" dirty="0"/>
              <a:t>for</a:t>
            </a:r>
            <a:r>
              <a:rPr lang="en-US" sz="3200" b="1" u="sng" dirty="0"/>
              <a:t> their own future life</a:t>
            </a:r>
            <a:r>
              <a:rPr lang="en-US" sz="3200" dirty="0"/>
              <a:t> —</a:t>
            </a:r>
            <a:br>
              <a:rPr lang="en-US" sz="3200" dirty="0"/>
            </a:br>
            <a:r>
              <a:rPr lang="en-US" sz="3200" dirty="0"/>
              <a:t>their </a:t>
            </a:r>
            <a:r>
              <a:rPr lang="en-US" sz="3200" b="1" dirty="0"/>
              <a:t>near</a:t>
            </a:r>
            <a:r>
              <a:rPr lang="en-US" sz="3200" dirty="0"/>
              <a:t> future (after school), </a:t>
            </a:r>
            <a:r>
              <a:rPr lang="en-US" sz="3200" b="1" dirty="0"/>
              <a:t>medium</a:t>
            </a:r>
            <a:r>
              <a:rPr lang="en-US" sz="3200" dirty="0"/>
              <a:t> future (next year),</a:t>
            </a:r>
            <a:br>
              <a:rPr lang="en-US" sz="3200" dirty="0"/>
            </a:br>
            <a:r>
              <a:rPr lang="en-US" sz="3200" dirty="0"/>
              <a:t>and </a:t>
            </a:r>
            <a:r>
              <a:rPr lang="en-US" sz="3200" b="1" dirty="0"/>
              <a:t>far</a:t>
            </a:r>
            <a:r>
              <a:rPr lang="en-US" sz="3200" dirty="0"/>
              <a:t> future (as an adult) — because they're deciding that</a:t>
            </a:r>
            <a:br>
              <a:rPr lang="en-US" sz="3200" dirty="0"/>
            </a:br>
            <a:r>
              <a:rPr lang="en-US" sz="3200" u="sng" dirty="0"/>
              <a:t>what they are doing-and-learning will be</a:t>
            </a:r>
            <a:r>
              <a:rPr lang="en-US" sz="3200" b="1" u="sng" dirty="0"/>
              <a:t> </a:t>
            </a:r>
            <a:r>
              <a:rPr lang="en-US" sz="3200" b="1" u="sng" dirty="0">
                <a:solidFill>
                  <a:srgbClr val="C00000"/>
                </a:solidFill>
              </a:rPr>
              <a:t>Personally Useful</a:t>
            </a:r>
            <a:br>
              <a:rPr lang="en-US" sz="3200" u="sng" dirty="0"/>
            </a:br>
            <a:r>
              <a:rPr lang="en-US" sz="3200" u="sng" dirty="0"/>
              <a:t>in their own lives</a:t>
            </a:r>
            <a:r>
              <a:rPr lang="en-US" sz="3200" dirty="0"/>
              <a:t>, and this belief</a:t>
            </a:r>
            <a:r>
              <a:rPr lang="en-US" sz="3200" b="1" dirty="0">
                <a:solidFill>
                  <a:srgbClr val="C00000"/>
                </a:solidFill>
              </a:rPr>
              <a:t> motivates them </a:t>
            </a:r>
            <a:r>
              <a:rPr lang="en-US" sz="3200" dirty="0"/>
              <a:t>to pursue</a:t>
            </a:r>
            <a:br>
              <a:rPr lang="en-US" sz="3200" dirty="0"/>
            </a:br>
            <a:r>
              <a:rPr lang="en-US" sz="3200" dirty="0"/>
              <a:t>their own</a:t>
            </a:r>
            <a:r>
              <a:rPr lang="en-US" sz="3200" b="1" dirty="0">
                <a:solidFill>
                  <a:srgbClr val="C00000"/>
                </a:solidFill>
              </a:rPr>
              <a:t> </a:t>
            </a:r>
            <a:r>
              <a:rPr lang="en-US" sz="3200" b="1" u="sng" dirty="0">
                <a:solidFill>
                  <a:srgbClr val="C00000"/>
                </a:solidFill>
              </a:rPr>
              <a:t>Personal Education</a:t>
            </a:r>
            <a:r>
              <a:rPr lang="en-US" sz="3200" b="1" dirty="0">
                <a:solidFill>
                  <a:srgbClr val="C00000"/>
                </a:solidFill>
              </a:rPr>
              <a:t>.</a:t>
            </a:r>
          </a:p>
          <a:p>
            <a:pPr marL="0" indent="0">
              <a:buNone/>
            </a:pPr>
            <a:r>
              <a:rPr lang="en-US" sz="3200" dirty="0"/>
              <a:t>     They are </a:t>
            </a:r>
            <a:r>
              <a:rPr lang="en-US" sz="3200" u="sng" dirty="0"/>
              <a:t>being motivated</a:t>
            </a:r>
            <a:r>
              <a:rPr lang="en-US" sz="3200" dirty="0"/>
              <a:t> </a:t>
            </a:r>
            <a:r>
              <a:rPr lang="en-US" sz="3200" u="sng" dirty="0"/>
              <a:t>by their imaginings of</a:t>
            </a:r>
            <a:br>
              <a:rPr lang="en-US" sz="3200" dirty="0"/>
            </a:br>
            <a:r>
              <a:rPr lang="en-US" sz="3200" b="1" dirty="0">
                <a:solidFill>
                  <a:srgbClr val="0070C0"/>
                </a:solidFill>
              </a:rPr>
              <a:t>TRANSFERS Across Areas</a:t>
            </a:r>
            <a:r>
              <a:rPr lang="en-US" sz="3200" dirty="0"/>
              <a:t> (from </a:t>
            </a:r>
            <a:r>
              <a:rPr lang="en-US" sz="3200" b="1" dirty="0"/>
              <a:t>School</a:t>
            </a:r>
            <a:r>
              <a:rPr lang="en-US" sz="3200" dirty="0"/>
              <a:t> into </a:t>
            </a:r>
            <a:r>
              <a:rPr lang="en-US" sz="3200" b="1" dirty="0"/>
              <a:t>Life</a:t>
            </a:r>
            <a:r>
              <a:rPr lang="en-US" sz="3200" dirty="0"/>
              <a:t>) and</a:t>
            </a:r>
            <a:br>
              <a:rPr lang="en-US" sz="3200" dirty="0"/>
            </a:br>
            <a:r>
              <a:rPr lang="en-US" sz="3200" b="1" dirty="0">
                <a:solidFill>
                  <a:srgbClr val="0070C0"/>
                </a:solidFill>
              </a:rPr>
              <a:t>TRANSFERS Through Time</a:t>
            </a:r>
            <a:r>
              <a:rPr lang="en-US" sz="3200" dirty="0"/>
              <a:t> (from </a:t>
            </a:r>
            <a:r>
              <a:rPr lang="en-US" sz="3200" b="1" dirty="0"/>
              <a:t>Present</a:t>
            </a:r>
            <a:r>
              <a:rPr lang="en-US" sz="3200" dirty="0"/>
              <a:t> into </a:t>
            </a:r>
            <a:r>
              <a:rPr lang="en-US" sz="3200" b="1" dirty="0"/>
              <a:t>Future</a:t>
            </a:r>
            <a:r>
              <a:rPr lang="en-US" sz="3200" dirty="0"/>
              <a:t>).</a:t>
            </a:r>
          </a:p>
        </p:txBody>
      </p:sp>
    </p:spTree>
    <p:extLst>
      <p:ext uri="{BB962C8B-B14F-4D97-AF65-F5344CB8AC3E}">
        <p14:creationId xmlns:p14="http://schemas.microsoft.com/office/powerpoint/2010/main" val="212989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824B-B876-9A43-995E-9DB4DA8305E7}"/>
              </a:ext>
            </a:extLst>
          </p:cNvPr>
          <p:cNvSpPr>
            <a:spLocks noGrp="1"/>
          </p:cNvSpPr>
          <p:nvPr>
            <p:ph type="title"/>
          </p:nvPr>
        </p:nvSpPr>
        <p:spPr>
          <a:xfrm>
            <a:off x="757646" y="571500"/>
            <a:ext cx="10711541" cy="5626100"/>
          </a:xfrm>
        </p:spPr>
        <p:txBody>
          <a:bodyPr>
            <a:noAutofit/>
          </a:bodyPr>
          <a:lstStyle/>
          <a:p>
            <a:pPr algn="ctr"/>
            <a:br>
              <a:rPr lang="en-US" sz="3200" dirty="0">
                <a:latin typeface="+mn-lt"/>
              </a:rPr>
            </a:br>
            <a:r>
              <a:rPr lang="en-US" sz="3200" dirty="0">
                <a:latin typeface="+mn-lt"/>
              </a:rPr>
              <a:t>After my seminar (September 22, 2022) I revised this page</a:t>
            </a:r>
            <a:br>
              <a:rPr lang="en-US" sz="3200" dirty="0">
                <a:latin typeface="+mn-lt"/>
              </a:rPr>
            </a:br>
            <a:r>
              <a:rPr lang="en-US" sz="3200" dirty="0">
                <a:latin typeface="+mn-lt"/>
              </a:rPr>
              <a:t>by </a:t>
            </a:r>
            <a:r>
              <a:rPr lang="en-US" sz="3200" u="sng" dirty="0">
                <a:latin typeface="+mn-lt"/>
              </a:rPr>
              <a:t>rearranging MANY slides</a:t>
            </a:r>
            <a:r>
              <a:rPr lang="en-US" sz="3200" dirty="0">
                <a:latin typeface="+mn-lt"/>
              </a:rPr>
              <a:t> and </a:t>
            </a:r>
            <a:r>
              <a:rPr lang="en-US" sz="3200" u="sng" dirty="0">
                <a:latin typeface="+mn-lt"/>
              </a:rPr>
              <a:t>adding links</a:t>
            </a:r>
            <a:r>
              <a:rPr lang="en-US" sz="3200" dirty="0">
                <a:latin typeface="+mn-lt"/>
              </a:rPr>
              <a:t> and in </a:t>
            </a:r>
            <a:r>
              <a:rPr lang="en-US" sz="3200" u="sng" dirty="0">
                <a:latin typeface="+mn-lt"/>
              </a:rPr>
              <a:t>other ways</a:t>
            </a:r>
            <a:r>
              <a:rPr lang="en-US" sz="3200" dirty="0">
                <a:latin typeface="+mn-lt"/>
              </a:rPr>
              <a:t>,</a:t>
            </a:r>
            <a:br>
              <a:rPr lang="en-US" sz="3200" dirty="0">
                <a:latin typeface="+mn-lt"/>
              </a:rPr>
            </a:br>
            <a:r>
              <a:rPr lang="en-US" sz="3200" dirty="0">
                <a:latin typeface="+mn-lt"/>
              </a:rPr>
              <a:t>like</a:t>
            </a:r>
            <a:r>
              <a:rPr lang="en-US" sz="3200" b="1" dirty="0">
                <a:latin typeface="+mn-lt"/>
              </a:rPr>
              <a:t> adding a "blank slide" between major changes-of-topic.</a:t>
            </a:r>
            <a:br>
              <a:rPr lang="en-US" sz="3200" dirty="0">
                <a:latin typeface="+mn-lt"/>
              </a:rPr>
            </a:br>
            <a:r>
              <a:rPr lang="en-US" sz="1200" dirty="0">
                <a:latin typeface="+mn-lt"/>
              </a:rPr>
              <a:t> </a:t>
            </a:r>
            <a:br>
              <a:rPr lang="en-US" sz="3200" dirty="0">
                <a:latin typeface="+mn-lt"/>
              </a:rPr>
            </a:br>
            <a:r>
              <a:rPr lang="en-US" sz="3200" dirty="0">
                <a:latin typeface="+mn-lt"/>
              </a:rPr>
              <a:t>This PowerPoint summarizes many of my main </a:t>
            </a:r>
            <a:r>
              <a:rPr lang="en-US" sz="3200" dirty="0" err="1">
                <a:latin typeface="+mn-lt"/>
              </a:rPr>
              <a:t>edu</a:t>
            </a:r>
            <a:r>
              <a:rPr lang="en-US" sz="3200" dirty="0">
                <a:latin typeface="+mn-lt"/>
              </a:rPr>
              <a:t>-ideas, and</a:t>
            </a:r>
            <a:br>
              <a:rPr lang="en-US" sz="3200" dirty="0">
                <a:latin typeface="+mn-lt"/>
              </a:rPr>
            </a:br>
            <a:r>
              <a:rPr lang="en-US" sz="3200" dirty="0">
                <a:latin typeface="+mn-lt"/>
              </a:rPr>
              <a:t>why I'm so excited about them.  But for a deeper understanding</a:t>
            </a:r>
            <a:br>
              <a:rPr lang="en-US" sz="3200" dirty="0">
                <a:latin typeface="+mn-lt"/>
              </a:rPr>
            </a:br>
            <a:r>
              <a:rPr lang="en-US" sz="3200" dirty="0">
                <a:latin typeface="+mn-lt"/>
              </a:rPr>
              <a:t>you can study the</a:t>
            </a:r>
            <a:r>
              <a:rPr lang="en-US" sz="3200" b="1" dirty="0">
                <a:latin typeface="+mn-lt"/>
              </a:rPr>
              <a:t> Introductory Overview </a:t>
            </a:r>
            <a:r>
              <a:rPr lang="en-US" sz="3200" dirty="0">
                <a:latin typeface="+mn-lt"/>
              </a:rPr>
              <a:t>in my comprehensive website about</a:t>
            </a:r>
            <a:r>
              <a:rPr lang="en-US" sz="3200" b="1" dirty="0">
                <a:latin typeface="+mn-lt"/>
              </a:rPr>
              <a:t> </a:t>
            </a:r>
            <a:r>
              <a:rPr lang="en-US" sz="3200" b="1" dirty="0">
                <a:solidFill>
                  <a:schemeClr val="accent4">
                    <a:lumMod val="75000"/>
                  </a:schemeClr>
                </a:solidFill>
                <a:latin typeface="+mn-lt"/>
                <a:hlinkClick r:id="rId2">
                  <a:extLst>
                    <a:ext uri="{A12FA001-AC4F-418D-AE19-62706E023703}">
                      <ahyp:hlinkClr xmlns:ahyp="http://schemas.microsoft.com/office/drawing/2018/hyperlinkcolor" val="tx"/>
                    </a:ext>
                  </a:extLst>
                </a:hlinkClick>
              </a:rPr>
              <a:t>Education for Problem Solving</a:t>
            </a:r>
            <a:r>
              <a:rPr lang="en-US" sz="3200" dirty="0">
                <a:latin typeface="+mn-lt"/>
              </a:rPr>
              <a:t>.  During the</a:t>
            </a:r>
            <a:br>
              <a:rPr lang="en-US" sz="3200" dirty="0">
                <a:latin typeface="+mn-lt"/>
              </a:rPr>
            </a:br>
            <a:r>
              <a:rPr lang="en-US" sz="3200" dirty="0">
                <a:latin typeface="+mn-lt"/>
              </a:rPr>
              <a:t>last week of September I'll be making a</a:t>
            </a:r>
            <a:r>
              <a:rPr lang="en-US" sz="3200" b="1" dirty="0">
                <a:solidFill>
                  <a:schemeClr val="accent4">
                    <a:lumMod val="75000"/>
                  </a:schemeClr>
                </a:solidFill>
                <a:latin typeface="+mn-lt"/>
              </a:rPr>
              <a:t> </a:t>
            </a:r>
            <a:r>
              <a:rPr lang="en-US" sz="3200" b="1" dirty="0">
                <a:solidFill>
                  <a:schemeClr val="accent4">
                    <a:lumMod val="75000"/>
                  </a:schemeClr>
                </a:solidFill>
                <a:latin typeface="+mn-lt"/>
                <a:hlinkClick r:id="rId3">
                  <a:extLst>
                    <a:ext uri="{A12FA001-AC4F-418D-AE19-62706E023703}">
                      <ahyp:hlinkClr xmlns:ahyp="http://schemas.microsoft.com/office/drawing/2018/hyperlinkcolor" val="tx"/>
                    </a:ext>
                  </a:extLst>
                </a:hlinkClick>
              </a:rPr>
              <a:t>Short Overview</a:t>
            </a:r>
            <a:br>
              <a:rPr lang="en-US" sz="3200" dirty="0">
                <a:latin typeface="+mn-lt"/>
              </a:rPr>
            </a:br>
            <a:r>
              <a:rPr lang="en-US" sz="3200" dirty="0">
                <a:latin typeface="+mn-lt"/>
              </a:rPr>
              <a:t>that is a "bigger picture" view of ideas in the website.</a:t>
            </a:r>
            <a:br>
              <a:rPr lang="en-US" sz="3200" b="1" dirty="0">
                <a:latin typeface="+mn-lt"/>
              </a:rPr>
            </a:br>
            <a:r>
              <a:rPr lang="en-US" sz="3200" dirty="0">
                <a:latin typeface="+mn-lt"/>
              </a:rPr>
              <a:t>And</a:t>
            </a:r>
            <a:r>
              <a:rPr lang="en-US" sz="3200" b="1" dirty="0">
                <a:solidFill>
                  <a:schemeClr val="accent4">
                    <a:lumMod val="75000"/>
                  </a:schemeClr>
                </a:solidFill>
                <a:latin typeface="+mn-lt"/>
              </a:rPr>
              <a:t> </a:t>
            </a:r>
            <a:r>
              <a:rPr lang="en-US" sz="3200" b="1" dirty="0">
                <a:solidFill>
                  <a:schemeClr val="accent4">
                    <a:lumMod val="75000"/>
                  </a:schemeClr>
                </a:solidFill>
                <a:latin typeface="+mn-lt"/>
                <a:hlinkClick r:id="rId4">
                  <a:extLst>
                    <a:ext uri="{A12FA001-AC4F-418D-AE19-62706E023703}">
                      <ahyp:hlinkClr xmlns:ahyp="http://schemas.microsoft.com/office/drawing/2018/hyperlinkcolor" val="tx"/>
                    </a:ext>
                  </a:extLst>
                </a:hlinkClick>
              </a:rPr>
              <a:t>my seminar-page</a:t>
            </a:r>
            <a:r>
              <a:rPr lang="en-US" sz="3200" b="1" dirty="0">
                <a:solidFill>
                  <a:schemeClr val="accent4">
                    <a:lumMod val="75000"/>
                  </a:schemeClr>
                </a:solidFill>
                <a:latin typeface="+mn-lt"/>
              </a:rPr>
              <a:t> </a:t>
            </a:r>
            <a:r>
              <a:rPr lang="en-US" sz="3200" dirty="0">
                <a:latin typeface="+mn-lt"/>
              </a:rPr>
              <a:t>has abstracts (short and longer)</a:t>
            </a:r>
            <a:br>
              <a:rPr lang="en-US" sz="3200" dirty="0">
                <a:latin typeface="+mn-lt"/>
              </a:rPr>
            </a:br>
            <a:r>
              <a:rPr lang="en-US" sz="3200" dirty="0">
                <a:latin typeface="+mn-lt"/>
              </a:rPr>
              <a:t>for ideas in the seminar and website, plus an informal bio.</a:t>
            </a:r>
            <a:br>
              <a:rPr lang="en-US" sz="3200" b="1" dirty="0">
                <a:latin typeface="+mn-lt"/>
              </a:rPr>
            </a:br>
            <a:endParaRPr lang="en-US" sz="3200" b="1" dirty="0">
              <a:solidFill>
                <a:schemeClr val="accent4">
                  <a:lumMod val="75000"/>
                </a:schemeClr>
              </a:solidFill>
              <a:latin typeface="+mn-lt"/>
            </a:endParaRPr>
          </a:p>
        </p:txBody>
      </p:sp>
    </p:spTree>
    <p:extLst>
      <p:ext uri="{BB962C8B-B14F-4D97-AF65-F5344CB8AC3E}">
        <p14:creationId xmlns:p14="http://schemas.microsoft.com/office/powerpoint/2010/main" val="2630996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2C5F-96D1-F646-9644-F1412BCAB83F}"/>
              </a:ext>
            </a:extLst>
          </p:cNvPr>
          <p:cNvSpPr>
            <a:spLocks noGrp="1"/>
          </p:cNvSpPr>
          <p:nvPr>
            <p:ph type="title"/>
          </p:nvPr>
        </p:nvSpPr>
        <p:spPr>
          <a:xfrm>
            <a:off x="914400" y="558800"/>
            <a:ext cx="10515600" cy="533400"/>
          </a:xfrm>
        </p:spPr>
        <p:txBody>
          <a:bodyPr>
            <a:normAutofit/>
          </a:bodyPr>
          <a:lstStyle/>
          <a:p>
            <a:r>
              <a:rPr lang="en-US" sz="3200" b="1" dirty="0">
                <a:solidFill>
                  <a:srgbClr val="C00000"/>
                </a:solidFill>
                <a:latin typeface="+mn-lt"/>
                <a:cs typeface="Arial" panose="020B0604020202020204" pitchFamily="34" charset="0"/>
              </a:rPr>
              <a:t>     </a:t>
            </a:r>
            <a:r>
              <a:rPr lang="en-US" sz="3200" b="1" dirty="0">
                <a:latin typeface="+mn-lt"/>
                <a:cs typeface="Arial" panose="020B0604020202020204" pitchFamily="34" charset="0"/>
              </a:rPr>
              <a:t>Personal Education:</a:t>
            </a:r>
            <a:r>
              <a:rPr lang="en-US" sz="3200" dirty="0">
                <a:latin typeface="+mn-lt"/>
                <a:cs typeface="Arial" panose="020B0604020202020204" pitchFamily="34" charset="0"/>
              </a:rPr>
              <a:t>  </a:t>
            </a:r>
            <a:r>
              <a:rPr lang="en-US" sz="3200" b="1" u="sng" dirty="0">
                <a:latin typeface="+mn-lt"/>
                <a:cs typeface="Arial" panose="020B0604020202020204" pitchFamily="34" charset="0"/>
              </a:rPr>
              <a:t>Area</a:t>
            </a:r>
            <a:r>
              <a:rPr lang="en-US" sz="3200" u="sng" dirty="0">
                <a:latin typeface="+mn-lt"/>
                <a:cs typeface="Arial" panose="020B0604020202020204" pitchFamily="34" charset="0"/>
              </a:rPr>
              <a:t>-Transfers</a:t>
            </a:r>
            <a:r>
              <a:rPr lang="en-US" sz="3200" dirty="0">
                <a:latin typeface="+mn-lt"/>
                <a:cs typeface="Arial" panose="020B0604020202020204" pitchFamily="34" charset="0"/>
              </a:rPr>
              <a:t> </a:t>
            </a:r>
            <a:r>
              <a:rPr lang="en-US" sz="2800" dirty="0">
                <a:latin typeface="+mn-lt"/>
                <a:cs typeface="Arial" panose="020B0604020202020204" pitchFamily="34" charset="0"/>
              </a:rPr>
              <a:t>&amp;</a:t>
            </a:r>
            <a:r>
              <a:rPr lang="en-US" sz="3200" dirty="0">
                <a:latin typeface="+mn-lt"/>
                <a:cs typeface="Arial" panose="020B0604020202020204" pitchFamily="34" charset="0"/>
              </a:rPr>
              <a:t> </a:t>
            </a:r>
            <a:r>
              <a:rPr lang="en-US" sz="3200" b="1" u="sng" dirty="0">
                <a:latin typeface="+mn-lt"/>
                <a:cs typeface="Arial" panose="020B0604020202020204" pitchFamily="34" charset="0"/>
              </a:rPr>
              <a:t>Time</a:t>
            </a:r>
            <a:r>
              <a:rPr lang="en-US" sz="3200" u="sng" dirty="0">
                <a:latin typeface="+mn-lt"/>
                <a:cs typeface="Arial" panose="020B0604020202020204" pitchFamily="34" charset="0"/>
              </a:rPr>
              <a:t>-Transfers</a:t>
            </a:r>
            <a:r>
              <a:rPr lang="en-US" sz="3200" dirty="0">
                <a:latin typeface="+mn-lt"/>
                <a:cs typeface="Arial" panose="020B0604020202020204" pitchFamily="34" charset="0"/>
              </a:rPr>
              <a:t>:</a:t>
            </a:r>
          </a:p>
        </p:txBody>
      </p:sp>
      <p:sp>
        <p:nvSpPr>
          <p:cNvPr id="3" name="Content Placeholder 2">
            <a:extLst>
              <a:ext uri="{FF2B5EF4-FFF2-40B4-BE49-F238E27FC236}">
                <a16:creationId xmlns:a16="http://schemas.microsoft.com/office/drawing/2014/main" id="{F6770B00-DE1D-0247-A664-06B9FCACA1CF}"/>
              </a:ext>
            </a:extLst>
          </p:cNvPr>
          <p:cNvSpPr>
            <a:spLocks noGrp="1"/>
          </p:cNvSpPr>
          <p:nvPr>
            <p:ph idx="1"/>
          </p:nvPr>
        </p:nvSpPr>
        <p:spPr>
          <a:xfrm>
            <a:off x="927100" y="1066800"/>
            <a:ext cx="10515600" cy="5156200"/>
          </a:xfrm>
        </p:spPr>
        <p:txBody>
          <a:bodyPr/>
          <a:lstStyle/>
          <a:p>
            <a:pPr marL="0" indent="0">
              <a:buNone/>
            </a:pPr>
            <a:r>
              <a:rPr lang="en-US" sz="3200" dirty="0"/>
              <a:t>     When students decide that they want to pursue their</a:t>
            </a:r>
            <a:br>
              <a:rPr lang="en-US" sz="3200" dirty="0"/>
            </a:br>
            <a:r>
              <a:rPr lang="en-US" sz="3200" dirty="0"/>
              <a:t>own </a:t>
            </a:r>
            <a:r>
              <a:rPr lang="en-US" sz="3200" b="1" dirty="0"/>
              <a:t>Personal Education,</a:t>
            </a:r>
            <a:r>
              <a:rPr lang="en-US" sz="3200" dirty="0"/>
              <a:t> they're motivated by imagining</a:t>
            </a:r>
            <a:br>
              <a:rPr lang="en-US" sz="3200" dirty="0"/>
            </a:br>
            <a:r>
              <a:rPr lang="en-US" sz="3200" b="1" dirty="0">
                <a:solidFill>
                  <a:srgbClr val="0070C0"/>
                </a:solidFill>
              </a:rPr>
              <a:t>TRANSFERS Across Areas</a:t>
            </a:r>
            <a:r>
              <a:rPr lang="en-US" sz="3200" dirty="0"/>
              <a:t> (from </a:t>
            </a:r>
            <a:r>
              <a:rPr lang="en-US" sz="3200" b="1" dirty="0"/>
              <a:t>School</a:t>
            </a:r>
            <a:r>
              <a:rPr lang="en-US" sz="3200" dirty="0"/>
              <a:t> into </a:t>
            </a:r>
            <a:r>
              <a:rPr lang="en-US" sz="3200" b="1" dirty="0"/>
              <a:t>Life</a:t>
            </a:r>
            <a:r>
              <a:rPr lang="en-US" sz="3200" dirty="0"/>
              <a:t>) and </a:t>
            </a:r>
            <a:br>
              <a:rPr lang="en-US" sz="3200" dirty="0"/>
            </a:br>
            <a:r>
              <a:rPr lang="en-US" sz="3200" b="1" dirty="0">
                <a:solidFill>
                  <a:srgbClr val="7030A0"/>
                </a:solidFill>
              </a:rPr>
              <a:t>TRANSFERS Through Time</a:t>
            </a:r>
            <a:r>
              <a:rPr lang="en-US" sz="3200" dirty="0"/>
              <a:t> (from </a:t>
            </a:r>
            <a:r>
              <a:rPr lang="en-US" sz="3200" b="1" dirty="0"/>
              <a:t>Present</a:t>
            </a:r>
            <a:r>
              <a:rPr lang="en-US" sz="3200" dirty="0"/>
              <a:t> into </a:t>
            </a:r>
            <a:r>
              <a:rPr lang="en-US" sz="3200" b="1" dirty="0"/>
              <a:t>Future</a:t>
            </a:r>
            <a:r>
              <a:rPr lang="en-US" sz="3200" dirty="0"/>
              <a:t>).</a:t>
            </a:r>
          </a:p>
          <a:p>
            <a:pPr marL="0" indent="0">
              <a:buNone/>
            </a:pPr>
            <a:r>
              <a:rPr lang="en-US" sz="3200" dirty="0"/>
              <a:t>     There are logical reasons (e.g. earlier I described the</a:t>
            </a:r>
            <a:br>
              <a:rPr lang="en-US" sz="3200" dirty="0"/>
            </a:br>
            <a:r>
              <a:rPr lang="en-US" sz="3200" b="1" dirty="0">
                <a:solidFill>
                  <a:srgbClr val="0070C0"/>
                </a:solidFill>
              </a:rPr>
              <a:t>A</a:t>
            </a:r>
            <a:r>
              <a:rPr lang="en-US" sz="3200" b="1" dirty="0"/>
              <a:t>-</a:t>
            </a:r>
            <a:r>
              <a:rPr lang="en-US" sz="3200" dirty="0"/>
              <a:t>and</a:t>
            </a:r>
            <a:r>
              <a:rPr lang="en-US" sz="3200" b="1" dirty="0"/>
              <a:t>-</a:t>
            </a:r>
            <a:r>
              <a:rPr lang="en-US" sz="3200" b="1" dirty="0">
                <a:solidFill>
                  <a:srgbClr val="0070C0"/>
                </a:solidFill>
              </a:rPr>
              <a:t>B</a:t>
            </a:r>
            <a:r>
              <a:rPr lang="en-US" sz="3200" dirty="0"/>
              <a:t> of </a:t>
            </a:r>
            <a:r>
              <a:rPr lang="en-US" sz="3200" b="1" dirty="0">
                <a:solidFill>
                  <a:srgbClr val="0070C0"/>
                </a:solidFill>
              </a:rPr>
              <a:t>OBJECTIVES</a:t>
            </a:r>
            <a:r>
              <a:rPr lang="en-US" sz="3200" b="1" dirty="0"/>
              <a:t>-</a:t>
            </a:r>
            <a:r>
              <a:rPr lang="en-US" sz="3200" dirty="0"/>
              <a:t>and</a:t>
            </a:r>
            <a:r>
              <a:rPr lang="en-US" sz="3200" b="1" dirty="0"/>
              <a:t>-</a:t>
            </a:r>
            <a:r>
              <a:rPr lang="en-US" sz="3200" b="1" dirty="0">
                <a:solidFill>
                  <a:srgbClr val="0070C0"/>
                </a:solidFill>
              </a:rPr>
              <a:t>PROCESS</a:t>
            </a:r>
            <a:r>
              <a:rPr lang="en-US" sz="3200" dirty="0"/>
              <a:t> with wide scope)</a:t>
            </a:r>
            <a:br>
              <a:rPr lang="en-US" sz="3200" dirty="0"/>
            </a:br>
            <a:r>
              <a:rPr lang="en-US" sz="3200" dirty="0"/>
              <a:t>to accept</a:t>
            </a:r>
            <a:r>
              <a:rPr lang="en-US" sz="3200" b="1" dirty="0"/>
              <a:t> Transfers </a:t>
            </a:r>
            <a:r>
              <a:rPr lang="en-US" sz="3200" b="1" u="sng" dirty="0"/>
              <a:t>Across Areas</a:t>
            </a:r>
            <a:r>
              <a:rPr lang="en-US" sz="3200" b="1" dirty="0"/>
              <a:t>.</a:t>
            </a:r>
            <a:br>
              <a:rPr lang="en-US" sz="3200" dirty="0"/>
            </a:br>
            <a:r>
              <a:rPr lang="en-US" sz="3200" dirty="0"/>
              <a:t>     By contrast, accepting</a:t>
            </a:r>
            <a:r>
              <a:rPr lang="en-US" sz="3200" b="1" dirty="0"/>
              <a:t> "transfers" </a:t>
            </a:r>
            <a:r>
              <a:rPr lang="en-US" sz="3200" b="1" u="sng" dirty="0"/>
              <a:t>Thru Time</a:t>
            </a:r>
            <a:r>
              <a:rPr lang="en-US" sz="3200" b="1" dirty="0"/>
              <a:t> </a:t>
            </a:r>
            <a:r>
              <a:rPr lang="en-US" sz="3200" dirty="0"/>
              <a:t>depends</a:t>
            </a:r>
            <a:br>
              <a:rPr lang="en-US" sz="3200" dirty="0"/>
            </a:br>
            <a:r>
              <a:rPr lang="en-US" sz="3200" dirty="0"/>
              <a:t>more on </a:t>
            </a:r>
            <a:r>
              <a:rPr lang="en-US" sz="3200" u="sng" dirty="0"/>
              <a:t>the thinking of a student</a:t>
            </a:r>
            <a:r>
              <a:rPr lang="en-US" sz="3200" dirty="0"/>
              <a:t>:  Are they imagining the</a:t>
            </a:r>
            <a:br>
              <a:rPr lang="en-US" sz="3200" dirty="0"/>
            </a:br>
            <a:r>
              <a:rPr lang="en-US" sz="3200" dirty="0"/>
              <a:t>ways that</a:t>
            </a:r>
            <a:r>
              <a:rPr lang="en-US" sz="3200" b="1" dirty="0"/>
              <a:t> their </a:t>
            </a:r>
            <a:r>
              <a:rPr lang="en-US" sz="3200" b="1" dirty="0">
                <a:solidFill>
                  <a:srgbClr val="7030A0"/>
                </a:solidFill>
              </a:rPr>
              <a:t>present</a:t>
            </a:r>
            <a:r>
              <a:rPr lang="en-US" sz="3200" b="1" dirty="0"/>
              <a:t> </a:t>
            </a:r>
            <a:r>
              <a:rPr lang="en-US" sz="3200" b="1" dirty="0">
                <a:solidFill>
                  <a:srgbClr val="0070C0"/>
                </a:solidFill>
              </a:rPr>
              <a:t>School-Learning</a:t>
            </a:r>
            <a:r>
              <a:rPr lang="en-US" sz="3200" b="1" dirty="0"/>
              <a:t> </a:t>
            </a:r>
            <a:r>
              <a:rPr lang="en-US" sz="3200" dirty="0"/>
              <a:t>will improve the</a:t>
            </a:r>
            <a:br>
              <a:rPr lang="en-US" sz="3200" dirty="0"/>
            </a:br>
            <a:r>
              <a:rPr lang="en-US" sz="3200" dirty="0"/>
              <a:t>quality of</a:t>
            </a:r>
            <a:r>
              <a:rPr lang="en-US" sz="3200" b="1" dirty="0"/>
              <a:t> their </a:t>
            </a:r>
            <a:r>
              <a:rPr lang="en-US" sz="3200" b="1" dirty="0">
                <a:solidFill>
                  <a:srgbClr val="7030A0"/>
                </a:solidFill>
              </a:rPr>
              <a:t>future</a:t>
            </a:r>
            <a:r>
              <a:rPr lang="en-US" sz="3200" b="1" dirty="0"/>
              <a:t> </a:t>
            </a:r>
            <a:r>
              <a:rPr lang="en-US" sz="3200" b="1" dirty="0">
                <a:solidFill>
                  <a:srgbClr val="0070C0"/>
                </a:solidFill>
              </a:rPr>
              <a:t>Life-Living</a:t>
            </a:r>
            <a:r>
              <a:rPr lang="en-US" sz="3200" b="1" dirty="0"/>
              <a:t>?</a:t>
            </a:r>
            <a:r>
              <a:rPr lang="en-US" sz="3200" dirty="0"/>
              <a:t> </a:t>
            </a:r>
          </a:p>
          <a:p>
            <a:pPr marL="0" indent="0">
              <a:buNone/>
            </a:pPr>
            <a:endParaRPr lang="en-US" dirty="0"/>
          </a:p>
        </p:txBody>
      </p:sp>
    </p:spTree>
    <p:extLst>
      <p:ext uri="{BB962C8B-B14F-4D97-AF65-F5344CB8AC3E}">
        <p14:creationId xmlns:p14="http://schemas.microsoft.com/office/powerpoint/2010/main" val="2859784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232B-F3BC-364E-94D1-9DCA0BFBEB45}"/>
              </a:ext>
            </a:extLst>
          </p:cNvPr>
          <p:cNvSpPr>
            <a:spLocks noGrp="1"/>
          </p:cNvSpPr>
          <p:nvPr>
            <p:ph type="title"/>
          </p:nvPr>
        </p:nvSpPr>
        <p:spPr>
          <a:xfrm>
            <a:off x="838200" y="508000"/>
            <a:ext cx="10515600" cy="546100"/>
          </a:xfrm>
        </p:spPr>
        <p:txBody>
          <a:bodyPr>
            <a:normAutofit/>
          </a:bodyPr>
          <a:lstStyle/>
          <a:p>
            <a:r>
              <a:rPr lang="en-US" sz="3200" b="1" dirty="0">
                <a:latin typeface="+mn-lt"/>
                <a:cs typeface="Arial" panose="020B0604020202020204" pitchFamily="34" charset="0"/>
              </a:rPr>
              <a:t>Personal Education is Problem-Solving Education:</a:t>
            </a:r>
          </a:p>
        </p:txBody>
      </p:sp>
      <p:sp>
        <p:nvSpPr>
          <p:cNvPr id="3" name="Content Placeholder 2">
            <a:extLst>
              <a:ext uri="{FF2B5EF4-FFF2-40B4-BE49-F238E27FC236}">
                <a16:creationId xmlns:a16="http://schemas.microsoft.com/office/drawing/2014/main" id="{CC7927E3-C80E-9645-B977-37B4DAC952E7}"/>
              </a:ext>
            </a:extLst>
          </p:cNvPr>
          <p:cNvSpPr>
            <a:spLocks noGrp="1"/>
          </p:cNvSpPr>
          <p:nvPr>
            <p:ph idx="1"/>
          </p:nvPr>
        </p:nvSpPr>
        <p:spPr>
          <a:xfrm>
            <a:off x="838200" y="1025524"/>
            <a:ext cx="10426700" cy="5400676"/>
          </a:xfrm>
        </p:spPr>
        <p:txBody>
          <a:bodyPr/>
          <a:lstStyle/>
          <a:p>
            <a:pPr marL="0" indent="0">
              <a:buNone/>
            </a:pPr>
            <a:r>
              <a:rPr lang="en-US" dirty="0"/>
              <a:t>     We can ask students to...</a:t>
            </a:r>
            <a:br>
              <a:rPr lang="en-US" dirty="0"/>
            </a:br>
            <a:r>
              <a:rPr lang="en-US" b="1" dirty="0"/>
              <a:t>think about their </a:t>
            </a:r>
            <a:r>
              <a:rPr lang="en-US" b="1" u="sng" dirty="0"/>
              <a:t>goals for life</a:t>
            </a:r>
            <a:r>
              <a:rPr lang="en-US" b="1" dirty="0"/>
              <a:t> </a:t>
            </a:r>
            <a:r>
              <a:rPr lang="en-US" dirty="0"/>
              <a:t>(involving themselves &amp; others)</a:t>
            </a:r>
            <a:r>
              <a:rPr lang="en-US" b="1" dirty="0">
                <a:solidFill>
                  <a:srgbClr val="00B050"/>
                </a:solidFill>
              </a:rPr>
              <a:t>*</a:t>
            </a:r>
            <a:r>
              <a:rPr lang="en-US" dirty="0"/>
              <a:t> and</a:t>
            </a:r>
            <a:br>
              <a:rPr lang="en-US" dirty="0"/>
            </a:br>
            <a:r>
              <a:rPr lang="en-US" b="1" dirty="0"/>
              <a:t>develop a proactive problem-solving approach </a:t>
            </a:r>
            <a:r>
              <a:rPr lang="en-US" dirty="0"/>
              <a:t>for their education,</a:t>
            </a:r>
            <a:br>
              <a:rPr lang="en-US" dirty="0"/>
            </a:br>
            <a:r>
              <a:rPr lang="en-US" dirty="0"/>
              <a:t>asking "how can I</a:t>
            </a:r>
            <a:r>
              <a:rPr lang="en-US" b="1" dirty="0"/>
              <a:t> solve a problem</a:t>
            </a:r>
            <a:r>
              <a:rPr lang="en-US" dirty="0"/>
              <a:t> – by</a:t>
            </a:r>
            <a:r>
              <a:rPr lang="en-US" b="1" dirty="0"/>
              <a:t> making my education better</a:t>
            </a:r>
            <a:br>
              <a:rPr lang="en-US" dirty="0"/>
            </a:br>
            <a:r>
              <a:rPr lang="en-US" dirty="0"/>
              <a:t>and</a:t>
            </a:r>
            <a:r>
              <a:rPr lang="en-US" b="1" dirty="0"/>
              <a:t> making my life better </a:t>
            </a:r>
            <a:r>
              <a:rPr lang="en-US" dirty="0"/>
              <a:t>– and help me achieve my </a:t>
            </a:r>
            <a:r>
              <a:rPr lang="en-US" b="1" u="sng" dirty="0"/>
              <a:t>goals for life</a:t>
            </a:r>
            <a:r>
              <a:rPr lang="en-US" dirty="0"/>
              <a:t>?"</a:t>
            </a:r>
          </a:p>
          <a:p>
            <a:pPr marL="0" indent="0">
              <a:buNone/>
            </a:pPr>
            <a:r>
              <a:rPr lang="en-US" dirty="0"/>
              <a:t>(</a:t>
            </a:r>
            <a:r>
              <a:rPr lang="en-US" b="1" dirty="0">
                <a:solidFill>
                  <a:srgbClr val="00B050"/>
                </a:solidFill>
              </a:rPr>
              <a:t>*</a:t>
            </a:r>
            <a:r>
              <a:rPr lang="en-US" b="1" dirty="0"/>
              <a:t> </a:t>
            </a:r>
            <a:r>
              <a:rPr lang="en-US" dirty="0"/>
              <a:t>and help others have better lives, with win-win goals &amp; results?)</a:t>
            </a:r>
          </a:p>
          <a:p>
            <a:pPr marL="0" indent="0" algn="ctr">
              <a:buNone/>
            </a:pPr>
            <a:r>
              <a:rPr lang="en-US" sz="2000" dirty="0"/>
              <a:t> </a:t>
            </a:r>
            <a:br>
              <a:rPr lang="en-US" dirty="0"/>
            </a:br>
            <a:r>
              <a:rPr lang="en-US" b="1" dirty="0">
                <a:solidFill>
                  <a:srgbClr val="7030A0"/>
                </a:solidFill>
              </a:rPr>
              <a:t>Personal Education</a:t>
            </a:r>
            <a:r>
              <a:rPr lang="en-US" dirty="0">
                <a:solidFill>
                  <a:srgbClr val="7030A0"/>
                </a:solidFill>
              </a:rPr>
              <a:t> is</a:t>
            </a:r>
            <a:r>
              <a:rPr lang="en-US" b="1" dirty="0">
                <a:solidFill>
                  <a:srgbClr val="7030A0"/>
                </a:solidFill>
              </a:rPr>
              <a:t> proactive problem solving.</a:t>
            </a:r>
            <a:br>
              <a:rPr lang="en-US" dirty="0">
                <a:solidFill>
                  <a:srgbClr val="7030A0"/>
                </a:solidFill>
              </a:rPr>
            </a:br>
            <a:r>
              <a:rPr lang="en-US" dirty="0">
                <a:solidFill>
                  <a:srgbClr val="7030A0"/>
                </a:solidFill>
              </a:rPr>
              <a:t>A student tries to </a:t>
            </a:r>
            <a:r>
              <a:rPr lang="en-US" b="1" dirty="0">
                <a:solidFill>
                  <a:srgbClr val="7030A0"/>
                </a:solidFill>
              </a:rPr>
              <a:t>make things better</a:t>
            </a:r>
            <a:br>
              <a:rPr lang="en-US" b="1" dirty="0">
                <a:solidFill>
                  <a:srgbClr val="7030A0"/>
                </a:solidFill>
              </a:rPr>
            </a:br>
            <a:r>
              <a:rPr lang="en-US" dirty="0">
                <a:solidFill>
                  <a:srgbClr val="7030A0"/>
                </a:solidFill>
              </a:rPr>
              <a:t>because they believe that...</a:t>
            </a:r>
            <a:br>
              <a:rPr lang="en-US" dirty="0">
                <a:solidFill>
                  <a:srgbClr val="7030A0"/>
                </a:solidFill>
              </a:rPr>
            </a:br>
            <a:r>
              <a:rPr lang="en-US" dirty="0">
                <a:solidFill>
                  <a:srgbClr val="7030A0"/>
                </a:solidFill>
              </a:rPr>
              <a:t>improving </a:t>
            </a:r>
            <a:r>
              <a:rPr lang="en-US" b="1" dirty="0">
                <a:solidFill>
                  <a:srgbClr val="7030A0"/>
                </a:solidFill>
              </a:rPr>
              <a:t>School-Life</a:t>
            </a:r>
            <a:r>
              <a:rPr lang="en-US" dirty="0">
                <a:solidFill>
                  <a:srgbClr val="7030A0"/>
                </a:solidFill>
              </a:rPr>
              <a:t> improves </a:t>
            </a:r>
            <a:r>
              <a:rPr lang="en-US" b="1" dirty="0">
                <a:solidFill>
                  <a:srgbClr val="7030A0"/>
                </a:solidFill>
              </a:rPr>
              <a:t>their Whole Life</a:t>
            </a:r>
            <a:br>
              <a:rPr lang="en-US" dirty="0">
                <a:solidFill>
                  <a:srgbClr val="7030A0"/>
                </a:solidFill>
              </a:rPr>
            </a:br>
            <a:r>
              <a:rPr lang="en-US" dirty="0">
                <a:solidFill>
                  <a:srgbClr val="7030A0"/>
                </a:solidFill>
              </a:rPr>
              <a:t> because </a:t>
            </a:r>
            <a:r>
              <a:rPr lang="en-US" b="1" dirty="0">
                <a:solidFill>
                  <a:srgbClr val="7030A0"/>
                </a:solidFill>
              </a:rPr>
              <a:t>better Education</a:t>
            </a:r>
            <a:r>
              <a:rPr lang="en-US" dirty="0">
                <a:solidFill>
                  <a:srgbClr val="7030A0"/>
                </a:solidFill>
              </a:rPr>
              <a:t> produces a </a:t>
            </a:r>
            <a:r>
              <a:rPr lang="en-US" b="1" dirty="0">
                <a:solidFill>
                  <a:srgbClr val="7030A0"/>
                </a:solidFill>
              </a:rPr>
              <a:t>better Life;</a:t>
            </a:r>
            <a:br>
              <a:rPr lang="en-US" dirty="0">
                <a:solidFill>
                  <a:srgbClr val="7030A0"/>
                </a:solidFill>
              </a:rPr>
            </a:br>
            <a:r>
              <a:rPr lang="en-US" u="sng" dirty="0">
                <a:solidFill>
                  <a:srgbClr val="7030A0"/>
                </a:solidFill>
              </a:rPr>
              <a:t>making</a:t>
            </a:r>
            <a:r>
              <a:rPr lang="en-US" b="1" u="sng" dirty="0">
                <a:solidFill>
                  <a:srgbClr val="7030A0"/>
                </a:solidFill>
              </a:rPr>
              <a:t> Their Education </a:t>
            </a:r>
            <a:r>
              <a:rPr lang="en-US" u="sng" dirty="0">
                <a:solidFill>
                  <a:srgbClr val="7030A0"/>
                </a:solidFill>
              </a:rPr>
              <a:t>better</a:t>
            </a:r>
            <a:r>
              <a:rPr lang="en-US" dirty="0">
                <a:solidFill>
                  <a:srgbClr val="7030A0"/>
                </a:solidFill>
              </a:rPr>
              <a:t> will </a:t>
            </a:r>
            <a:r>
              <a:rPr lang="en-US" u="sng" dirty="0">
                <a:solidFill>
                  <a:srgbClr val="7030A0"/>
                </a:solidFill>
              </a:rPr>
              <a:t>make</a:t>
            </a:r>
            <a:r>
              <a:rPr lang="en-US" b="1" u="sng" dirty="0">
                <a:solidFill>
                  <a:srgbClr val="7030A0"/>
                </a:solidFill>
              </a:rPr>
              <a:t> Their Life </a:t>
            </a:r>
            <a:r>
              <a:rPr lang="en-US" u="sng" dirty="0">
                <a:solidFill>
                  <a:srgbClr val="7030A0"/>
                </a:solidFill>
              </a:rPr>
              <a:t>better</a:t>
            </a:r>
            <a:r>
              <a:rPr lang="en-US" dirty="0">
                <a:solidFill>
                  <a:srgbClr val="7030A0"/>
                </a:solidFill>
              </a:rPr>
              <a:t>. </a:t>
            </a:r>
          </a:p>
        </p:txBody>
      </p:sp>
    </p:spTree>
    <p:extLst>
      <p:ext uri="{BB962C8B-B14F-4D97-AF65-F5344CB8AC3E}">
        <p14:creationId xmlns:p14="http://schemas.microsoft.com/office/powerpoint/2010/main" val="750485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BD4E-D7AF-C541-86D2-99031CC273EE}"/>
              </a:ext>
            </a:extLst>
          </p:cNvPr>
          <p:cNvSpPr>
            <a:spLocks noGrp="1"/>
          </p:cNvSpPr>
          <p:nvPr>
            <p:ph type="ctrTitle"/>
          </p:nvPr>
        </p:nvSpPr>
        <p:spPr>
          <a:xfrm>
            <a:off x="426026" y="2732811"/>
            <a:ext cx="11308774" cy="820880"/>
          </a:xfrm>
        </p:spPr>
        <p:txBody>
          <a:bodyPr>
            <a:noAutofit/>
          </a:bodyPr>
          <a:lstStyle/>
          <a:p>
            <a:pPr algn="l"/>
            <a:r>
              <a:rPr lang="en-US" sz="3600" b="1" dirty="0">
                <a:solidFill>
                  <a:srgbClr val="0070C0"/>
                </a:solidFill>
                <a:latin typeface="Arial" panose="020B0604020202020204" pitchFamily="34" charset="0"/>
                <a:cs typeface="Arial" panose="020B0604020202020204" pitchFamily="34" charset="0"/>
              </a:rPr>
              <a:t>         </a:t>
            </a:r>
            <a:r>
              <a:rPr lang="en-US" sz="3600" b="1" u="sng" dirty="0">
                <a:solidFill>
                  <a:srgbClr val="0070C0"/>
                </a:solidFill>
                <a:latin typeface="Arial" panose="020B0604020202020204" pitchFamily="34" charset="0"/>
                <a:cs typeface="Arial" panose="020B0604020202020204" pitchFamily="34" charset="0"/>
              </a:rPr>
              <a:t>Past</a:t>
            </a:r>
            <a:r>
              <a:rPr lang="en-US" sz="3600" b="1" dirty="0">
                <a:solidFill>
                  <a:srgbClr val="0070C0"/>
                </a:solidFill>
                <a:latin typeface="Arial" panose="020B0604020202020204" pitchFamily="34" charset="0"/>
                <a:cs typeface="Arial" panose="020B0604020202020204" pitchFamily="34" charset="0"/>
              </a:rPr>
              <a:t>                  </a:t>
            </a:r>
            <a:r>
              <a:rPr lang="en-US" sz="3600" b="1" u="sng" dirty="0">
                <a:solidFill>
                  <a:srgbClr val="0070C0"/>
                </a:solidFill>
                <a:latin typeface="Arial" panose="020B0604020202020204" pitchFamily="34" charset="0"/>
                <a:cs typeface="Arial" panose="020B0604020202020204" pitchFamily="34" charset="0"/>
              </a:rPr>
              <a:t>PRESENT</a:t>
            </a:r>
            <a:r>
              <a:rPr lang="en-US" sz="3600" b="1" dirty="0">
                <a:solidFill>
                  <a:srgbClr val="0070C0"/>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  </a:t>
            </a:r>
            <a:r>
              <a:rPr lang="en-US" sz="3600" b="1" dirty="0">
                <a:solidFill>
                  <a:srgbClr val="0070C0"/>
                </a:solidFill>
                <a:latin typeface="Arial" panose="020B0604020202020204" pitchFamily="34" charset="0"/>
                <a:cs typeface="Arial" panose="020B0604020202020204" pitchFamily="34" charset="0"/>
              </a:rPr>
              <a:t>      </a:t>
            </a:r>
            <a:r>
              <a:rPr lang="en-US" sz="3600" b="1" u="sng" dirty="0">
                <a:solidFill>
                  <a:srgbClr val="0070C0"/>
                </a:solidFill>
                <a:latin typeface="Arial" panose="020B0604020202020204" pitchFamily="34" charset="0"/>
                <a:cs typeface="Arial" panose="020B0604020202020204" pitchFamily="34" charset="0"/>
              </a:rPr>
              <a:t>Future</a:t>
            </a:r>
          </a:p>
        </p:txBody>
      </p:sp>
      <p:sp>
        <p:nvSpPr>
          <p:cNvPr id="6" name="TextBox 5">
            <a:extLst>
              <a:ext uri="{FF2B5EF4-FFF2-40B4-BE49-F238E27FC236}">
                <a16:creationId xmlns:a16="http://schemas.microsoft.com/office/drawing/2014/main" id="{9650ACA0-1966-4948-A5AD-B48225E6AC7F}"/>
              </a:ext>
            </a:extLst>
          </p:cNvPr>
          <p:cNvSpPr txBox="1"/>
          <p:nvPr/>
        </p:nvSpPr>
        <p:spPr>
          <a:xfrm>
            <a:off x="9064336" y="3515769"/>
            <a:ext cx="1438564" cy="707886"/>
          </a:xfrm>
          <a:prstGeom prst="rect">
            <a:avLst/>
          </a:prstGeom>
          <a:noFill/>
        </p:spPr>
        <p:txBody>
          <a:bodyPr wrap="square" rtlCol="0">
            <a:spAutoFit/>
          </a:bodyPr>
          <a:lstStyle/>
          <a:p>
            <a:pPr algn="ctr"/>
            <a:r>
              <a:rPr lang="en-US" sz="3600" b="1" dirty="0">
                <a:solidFill>
                  <a:srgbClr val="00B050"/>
                </a:solidFill>
                <a:latin typeface="Arial" panose="020B0604020202020204" pitchFamily="34" charset="0"/>
                <a:cs typeface="Arial" panose="020B0604020202020204" pitchFamily="34" charset="0"/>
              </a:rPr>
              <a:t>LIFE</a:t>
            </a:r>
            <a:r>
              <a:rPr lang="en-US" sz="3600" b="1" dirty="0">
                <a:solidFill>
                  <a:srgbClr val="C00000"/>
                </a:solidFill>
              </a:rPr>
              <a:t> </a:t>
            </a:r>
            <a:r>
              <a:rPr lang="en-US" sz="4000" b="1" dirty="0">
                <a:solidFill>
                  <a:srgbClr val="C00000"/>
                </a:solidFill>
              </a:rPr>
              <a:t> </a:t>
            </a:r>
          </a:p>
        </p:txBody>
      </p:sp>
      <p:sp>
        <p:nvSpPr>
          <p:cNvPr id="3" name="Down Arrow 2">
            <a:extLst>
              <a:ext uri="{FF2B5EF4-FFF2-40B4-BE49-F238E27FC236}">
                <a16:creationId xmlns:a16="http://schemas.microsoft.com/office/drawing/2014/main" id="{9CC53D4C-FAB5-4B4F-9BC7-352FE78B8CCF}"/>
              </a:ext>
            </a:extLst>
          </p:cNvPr>
          <p:cNvSpPr/>
          <p:nvPr/>
        </p:nvSpPr>
        <p:spPr>
          <a:xfrm>
            <a:off x="7871980" y="4211561"/>
            <a:ext cx="484632" cy="56575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9" name="TextBox 8">
            <a:extLst>
              <a:ext uri="{FF2B5EF4-FFF2-40B4-BE49-F238E27FC236}">
                <a16:creationId xmlns:a16="http://schemas.microsoft.com/office/drawing/2014/main" id="{A11D0672-2594-D145-BC57-70AF740E652C}"/>
              </a:ext>
            </a:extLst>
          </p:cNvPr>
          <p:cNvSpPr txBox="1"/>
          <p:nvPr/>
        </p:nvSpPr>
        <p:spPr>
          <a:xfrm>
            <a:off x="4813301" y="3514301"/>
            <a:ext cx="2410044" cy="646331"/>
          </a:xfrm>
          <a:prstGeom prst="rect">
            <a:avLst/>
          </a:prstGeom>
          <a:noFill/>
        </p:spPr>
        <p:txBody>
          <a:bodyPr wrap="square" rtlCol="0">
            <a:spAutoFit/>
          </a:bodyPr>
          <a:lstStyle/>
          <a:p>
            <a:pPr algn="ctr"/>
            <a:r>
              <a:rPr lang="en-US" sz="3600" b="1" dirty="0">
                <a:solidFill>
                  <a:srgbClr val="00B050"/>
                </a:solidFill>
                <a:latin typeface="Arial" panose="020B0604020202020204" pitchFamily="34" charset="0"/>
                <a:cs typeface="Arial" panose="020B0604020202020204" pitchFamily="34" charset="0"/>
              </a:rPr>
              <a:t>SCHOOL</a:t>
            </a:r>
          </a:p>
        </p:txBody>
      </p:sp>
      <p:sp>
        <p:nvSpPr>
          <p:cNvPr id="10" name="TextBox 9">
            <a:extLst>
              <a:ext uri="{FF2B5EF4-FFF2-40B4-BE49-F238E27FC236}">
                <a16:creationId xmlns:a16="http://schemas.microsoft.com/office/drawing/2014/main" id="{07C43742-CCE9-2748-8A16-B9F82B4EF256}"/>
              </a:ext>
            </a:extLst>
          </p:cNvPr>
          <p:cNvSpPr txBox="1"/>
          <p:nvPr/>
        </p:nvSpPr>
        <p:spPr>
          <a:xfrm>
            <a:off x="4292600" y="4751912"/>
            <a:ext cx="7772400" cy="1569660"/>
          </a:xfrm>
          <a:prstGeom prst="rect">
            <a:avLst/>
          </a:prstGeom>
          <a:noFill/>
        </p:spPr>
        <p:txBody>
          <a:bodyPr wrap="square" rtlCol="0">
            <a:spAutoFit/>
          </a:bodyPr>
          <a:lstStyle/>
          <a:p>
            <a:pPr algn="ctr"/>
            <a:r>
              <a:rPr lang="en-US" sz="3600" b="1" dirty="0">
                <a:solidFill>
                  <a:srgbClr val="C00000"/>
                </a:solidFill>
                <a:latin typeface="Arial" panose="020B0604020202020204" pitchFamily="34" charset="0"/>
                <a:cs typeface="Arial" panose="020B0604020202020204" pitchFamily="34" charset="0"/>
              </a:rPr>
              <a:t>M</a:t>
            </a:r>
            <a:r>
              <a:rPr lang="en-US" sz="3200" b="1" dirty="0">
                <a:solidFill>
                  <a:srgbClr val="C00000"/>
                </a:solidFill>
                <a:latin typeface="Arial" panose="020B0604020202020204" pitchFamily="34" charset="0"/>
                <a:cs typeface="Arial" panose="020B0604020202020204" pitchFamily="34" charset="0"/>
              </a:rPr>
              <a:t>OTIVATIONS</a:t>
            </a:r>
            <a:r>
              <a:rPr lang="en-US" sz="4000" b="1" dirty="0">
                <a:solidFill>
                  <a:srgbClr val="C00000"/>
                </a:solidFill>
                <a:latin typeface="Arial" panose="020B0604020202020204" pitchFamily="34" charset="0"/>
                <a:cs typeface="Arial" panose="020B0604020202020204" pitchFamily="34" charset="0"/>
              </a:rPr>
              <a:t>:</a:t>
            </a:r>
          </a:p>
          <a:p>
            <a:pPr algn="ctr"/>
            <a:r>
              <a:rPr lang="en-US" sz="2800" b="1" dirty="0"/>
              <a:t>If I improve my PS-Skills </a:t>
            </a:r>
            <a:r>
              <a:rPr lang="en-US" sz="2800" b="1" u="sng" dirty="0">
                <a:solidFill>
                  <a:srgbClr val="0070C0"/>
                </a:solidFill>
              </a:rPr>
              <a:t>NOW</a:t>
            </a:r>
            <a:r>
              <a:rPr lang="en-US" sz="2800" b="1" dirty="0"/>
              <a:t> </a:t>
            </a:r>
            <a:r>
              <a:rPr lang="en-US" sz="2800" b="1" dirty="0">
                <a:solidFill>
                  <a:srgbClr val="00B050"/>
                </a:solidFill>
              </a:rPr>
              <a:t>in School,</a:t>
            </a:r>
            <a:br>
              <a:rPr lang="en-US" sz="2800" b="1" dirty="0"/>
            </a:br>
            <a:r>
              <a:rPr lang="en-US" sz="2800" b="1" dirty="0"/>
              <a:t>I can use my improved PS-Skills </a:t>
            </a:r>
            <a:r>
              <a:rPr lang="en-US" sz="2800" b="1" u="sng" dirty="0">
                <a:solidFill>
                  <a:srgbClr val="0070C0"/>
                </a:solidFill>
              </a:rPr>
              <a:t>LATER</a:t>
            </a:r>
            <a:r>
              <a:rPr lang="en-US" sz="2800" b="1" dirty="0"/>
              <a:t> </a:t>
            </a:r>
            <a:r>
              <a:rPr lang="en-US" sz="2800" b="1" dirty="0">
                <a:solidFill>
                  <a:srgbClr val="00B050"/>
                </a:solidFill>
              </a:rPr>
              <a:t>in Life.</a:t>
            </a:r>
          </a:p>
        </p:txBody>
      </p:sp>
      <p:sp>
        <p:nvSpPr>
          <p:cNvPr id="4" name="Right Arrow 3">
            <a:extLst>
              <a:ext uri="{FF2B5EF4-FFF2-40B4-BE49-F238E27FC236}">
                <a16:creationId xmlns:a16="http://schemas.microsoft.com/office/drawing/2014/main" id="{452FDFFA-8BF5-7143-980A-C55A286DC995}"/>
              </a:ext>
            </a:extLst>
          </p:cNvPr>
          <p:cNvSpPr/>
          <p:nvPr/>
        </p:nvSpPr>
        <p:spPr>
          <a:xfrm>
            <a:off x="7226299" y="3617191"/>
            <a:ext cx="1876137" cy="484632"/>
          </a:xfrm>
          <a:prstGeom prst="rightArrow">
            <a:avLst/>
          </a:prstGeom>
          <a:solidFill>
            <a:schemeClr val="accent4">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CDB6F37-AB4E-2B44-97EA-A49CDC57257C}"/>
              </a:ext>
            </a:extLst>
          </p:cNvPr>
          <p:cNvSpPr txBox="1"/>
          <p:nvPr/>
        </p:nvSpPr>
        <p:spPr>
          <a:xfrm>
            <a:off x="355600" y="435524"/>
            <a:ext cx="11468100" cy="2062103"/>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Student Expectations:  </a:t>
            </a:r>
            <a:r>
              <a:rPr lang="en-US" sz="3200" dirty="0">
                <a:latin typeface="Arial" panose="020B0604020202020204" pitchFamily="34" charset="0"/>
                <a:cs typeface="Arial" panose="020B0604020202020204" pitchFamily="34" charset="0"/>
              </a:rPr>
              <a:t>When students think they will get</a:t>
            </a:r>
            <a:br>
              <a:rPr lang="en-US" sz="3200" b="1" dirty="0">
                <a:latin typeface="Arial" panose="020B0604020202020204" pitchFamily="34" charset="0"/>
                <a:cs typeface="Arial" panose="020B0604020202020204" pitchFamily="34" charset="0"/>
              </a:rPr>
            </a:br>
            <a:r>
              <a:rPr lang="en-US" sz="3200" b="1" u="sng" dirty="0">
                <a:latin typeface="Arial" panose="020B0604020202020204" pitchFamily="34" charset="0"/>
                <a:cs typeface="Arial" panose="020B0604020202020204" pitchFamily="34" charset="0"/>
              </a:rPr>
              <a:t>TRANSFERS</a:t>
            </a:r>
            <a:r>
              <a:rPr lang="en-US" sz="3200" b="1" dirty="0">
                <a:latin typeface="Arial" panose="020B0604020202020204" pitchFamily="34" charset="0"/>
                <a:cs typeface="Arial" panose="020B0604020202020204" pitchFamily="34" charset="0"/>
              </a:rPr>
              <a:t> of Learning</a:t>
            </a:r>
            <a:br>
              <a:rPr lang="en-US" sz="3200" b="1" dirty="0">
                <a:latin typeface="Arial" panose="020B0604020202020204" pitchFamily="34" charset="0"/>
                <a:cs typeface="Arial" panose="020B0604020202020204" pitchFamily="34" charset="0"/>
              </a:rPr>
            </a:br>
            <a:r>
              <a:rPr lang="en-US" sz="3200" b="1" dirty="0">
                <a:solidFill>
                  <a:srgbClr val="00B050"/>
                </a:solidFill>
                <a:latin typeface="Arial" panose="020B0604020202020204" pitchFamily="34" charset="0"/>
                <a:cs typeface="Arial" panose="020B0604020202020204" pitchFamily="34" charset="0"/>
              </a:rPr>
              <a:t>Across Areas</a:t>
            </a:r>
            <a:r>
              <a:rPr lang="en-US" sz="3200" b="1" dirty="0">
                <a:latin typeface="Arial" panose="020B0604020202020204" pitchFamily="34" charset="0"/>
                <a:cs typeface="Arial" panose="020B0604020202020204" pitchFamily="34" charset="0"/>
              </a:rPr>
              <a:t> </a:t>
            </a:r>
            <a:r>
              <a:rPr lang="en-US" sz="3200" b="1" dirty="0">
                <a:solidFill>
                  <a:schemeClr val="accent4">
                    <a:lumMod val="75000"/>
                  </a:schemeClr>
                </a:solidFill>
                <a:latin typeface="Arial" panose="020B0604020202020204" pitchFamily="34" charset="0"/>
                <a:cs typeface="Arial" panose="020B0604020202020204" pitchFamily="34" charset="0"/>
              </a:rPr>
              <a:t>and</a:t>
            </a:r>
            <a:r>
              <a:rPr lang="en-US" sz="3200" b="1" dirty="0">
                <a:latin typeface="Arial" panose="020B0604020202020204" pitchFamily="34" charset="0"/>
                <a:cs typeface="Arial" panose="020B0604020202020204" pitchFamily="34" charset="0"/>
              </a:rPr>
              <a:t> </a:t>
            </a:r>
            <a:r>
              <a:rPr lang="en-US" sz="3200" b="1" dirty="0">
                <a:solidFill>
                  <a:srgbClr val="0070C0"/>
                </a:solidFill>
                <a:latin typeface="Arial" panose="020B0604020202020204" pitchFamily="34" charset="0"/>
                <a:cs typeface="Arial" panose="020B0604020202020204" pitchFamily="34" charset="0"/>
              </a:rPr>
              <a:t>Through Time</a:t>
            </a:r>
            <a:r>
              <a:rPr lang="en-US" sz="800" b="1" dirty="0">
                <a:solidFill>
                  <a:srgbClr val="0070C0"/>
                </a:solidFill>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a:t>
            </a:r>
            <a:br>
              <a:rPr lang="en-US" sz="3200" b="1" dirty="0">
                <a:solidFill>
                  <a:srgbClr val="7030A0"/>
                </a:solidFill>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this can produce </a:t>
            </a:r>
            <a:r>
              <a:rPr lang="en-US" sz="3200" b="1" u="sng" dirty="0">
                <a:latin typeface="Arial" panose="020B0604020202020204" pitchFamily="34" charset="0"/>
                <a:cs typeface="Arial" panose="020B0604020202020204" pitchFamily="34" charset="0"/>
              </a:rPr>
              <a:t>TRANSITIONS</a:t>
            </a:r>
            <a:r>
              <a:rPr lang="en-US" sz="3200" b="1" dirty="0">
                <a:latin typeface="Arial" panose="020B0604020202020204" pitchFamily="34" charset="0"/>
                <a:cs typeface="Arial" panose="020B0604020202020204" pitchFamily="34" charset="0"/>
              </a:rPr>
              <a:t> in </a:t>
            </a:r>
            <a:r>
              <a:rPr lang="en-US" sz="3200" b="1" dirty="0">
                <a:solidFill>
                  <a:srgbClr val="C00000"/>
                </a:solidFill>
                <a:latin typeface="Arial" panose="020B0604020202020204" pitchFamily="34" charset="0"/>
                <a:cs typeface="Arial" panose="020B0604020202020204" pitchFamily="34" charset="0"/>
              </a:rPr>
              <a:t>Attitudes:</a:t>
            </a:r>
            <a:r>
              <a:rPr 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96409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BD4E-D7AF-C541-86D2-99031CC273EE}"/>
              </a:ext>
            </a:extLst>
          </p:cNvPr>
          <p:cNvSpPr>
            <a:spLocks noGrp="1"/>
          </p:cNvSpPr>
          <p:nvPr>
            <p:ph type="ctrTitle"/>
          </p:nvPr>
        </p:nvSpPr>
        <p:spPr>
          <a:xfrm>
            <a:off x="426026" y="2339111"/>
            <a:ext cx="11308774" cy="820880"/>
          </a:xfrm>
        </p:spPr>
        <p:txBody>
          <a:bodyPr>
            <a:noAutofit/>
          </a:bodyPr>
          <a:lstStyle/>
          <a:p>
            <a:r>
              <a:rPr lang="en-US" sz="4400" b="1" u="sng" dirty="0">
                <a:solidFill>
                  <a:srgbClr val="0070C0"/>
                </a:solidFill>
                <a:latin typeface="Arial" panose="020B0604020202020204" pitchFamily="34" charset="0"/>
                <a:cs typeface="Arial" panose="020B0604020202020204" pitchFamily="34" charset="0"/>
              </a:rPr>
              <a:t>Past</a:t>
            </a:r>
            <a:r>
              <a:rPr lang="en-US" sz="4400" b="1" dirty="0">
                <a:solidFill>
                  <a:srgbClr val="7030A0"/>
                </a:solidFill>
                <a:latin typeface="Arial" panose="020B0604020202020204" pitchFamily="34" charset="0"/>
                <a:cs typeface="Arial" panose="020B0604020202020204" pitchFamily="34" charset="0"/>
              </a:rPr>
              <a:t>          </a:t>
            </a:r>
            <a:r>
              <a:rPr lang="en-US" sz="4400" b="1" u="sng" dirty="0">
                <a:solidFill>
                  <a:srgbClr val="0070C0"/>
                </a:solidFill>
                <a:latin typeface="Arial" panose="020B0604020202020204" pitchFamily="34" charset="0"/>
                <a:cs typeface="Arial" panose="020B0604020202020204" pitchFamily="34" charset="0"/>
              </a:rPr>
              <a:t>PRESENT</a:t>
            </a:r>
            <a:r>
              <a:rPr lang="en-US" sz="4400" b="1" dirty="0">
                <a:solidFill>
                  <a:srgbClr val="7030A0"/>
                </a:solidFill>
                <a:latin typeface="Arial" panose="020B0604020202020204" pitchFamily="34" charset="0"/>
                <a:cs typeface="Arial" panose="020B0604020202020204" pitchFamily="34" charset="0"/>
              </a:rPr>
              <a:t>          </a:t>
            </a:r>
            <a:r>
              <a:rPr lang="en-US" sz="4400" b="1" u="sng" dirty="0">
                <a:solidFill>
                  <a:srgbClr val="0070C0"/>
                </a:solidFill>
                <a:latin typeface="Arial" panose="020B0604020202020204" pitchFamily="34" charset="0"/>
                <a:cs typeface="Arial" panose="020B0604020202020204" pitchFamily="34" charset="0"/>
              </a:rPr>
              <a:t>Future</a:t>
            </a:r>
          </a:p>
        </p:txBody>
      </p:sp>
      <p:sp>
        <p:nvSpPr>
          <p:cNvPr id="6" name="TextBox 5">
            <a:extLst>
              <a:ext uri="{FF2B5EF4-FFF2-40B4-BE49-F238E27FC236}">
                <a16:creationId xmlns:a16="http://schemas.microsoft.com/office/drawing/2014/main" id="{9650ACA0-1966-4948-A5AD-B48225E6AC7F}"/>
              </a:ext>
            </a:extLst>
          </p:cNvPr>
          <p:cNvSpPr txBox="1"/>
          <p:nvPr/>
        </p:nvSpPr>
        <p:spPr>
          <a:xfrm>
            <a:off x="4648200" y="3122069"/>
            <a:ext cx="2501900" cy="707886"/>
          </a:xfrm>
          <a:prstGeom prst="rect">
            <a:avLst/>
          </a:prstGeom>
          <a:noFill/>
        </p:spPr>
        <p:txBody>
          <a:bodyPr wrap="square" rtlCol="0">
            <a:spAutoFit/>
          </a:bodyPr>
          <a:lstStyle/>
          <a:p>
            <a:pPr algn="ctr"/>
            <a:r>
              <a:rPr lang="en-US" sz="4000" b="1" dirty="0">
                <a:solidFill>
                  <a:srgbClr val="00B050"/>
                </a:solidFill>
                <a:latin typeface="Arial" panose="020B0604020202020204" pitchFamily="34" charset="0"/>
                <a:cs typeface="Arial" panose="020B0604020202020204" pitchFamily="34" charset="0"/>
              </a:rPr>
              <a:t>SCHOOL</a:t>
            </a:r>
            <a:r>
              <a:rPr lang="en-US" sz="4000" b="1" dirty="0">
                <a:solidFill>
                  <a:srgbClr val="C00000"/>
                </a:solidFill>
              </a:rPr>
              <a:t>  </a:t>
            </a:r>
          </a:p>
        </p:txBody>
      </p:sp>
      <p:sp>
        <p:nvSpPr>
          <p:cNvPr id="3" name="Down Arrow 2">
            <a:extLst>
              <a:ext uri="{FF2B5EF4-FFF2-40B4-BE49-F238E27FC236}">
                <a16:creationId xmlns:a16="http://schemas.microsoft.com/office/drawing/2014/main" id="{9CC53D4C-FAB5-4B4F-9BC7-352FE78B8CCF}"/>
              </a:ext>
            </a:extLst>
          </p:cNvPr>
          <p:cNvSpPr/>
          <p:nvPr/>
        </p:nvSpPr>
        <p:spPr>
          <a:xfrm>
            <a:off x="3541280" y="3817861"/>
            <a:ext cx="484632" cy="56575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9" name="TextBox 8">
            <a:extLst>
              <a:ext uri="{FF2B5EF4-FFF2-40B4-BE49-F238E27FC236}">
                <a16:creationId xmlns:a16="http://schemas.microsoft.com/office/drawing/2014/main" id="{A11D0672-2594-D145-BC57-70AF740E652C}"/>
              </a:ext>
            </a:extLst>
          </p:cNvPr>
          <p:cNvSpPr txBox="1"/>
          <p:nvPr/>
        </p:nvSpPr>
        <p:spPr>
          <a:xfrm>
            <a:off x="1130301" y="3120601"/>
            <a:ext cx="2410044" cy="707886"/>
          </a:xfrm>
          <a:prstGeom prst="rect">
            <a:avLst/>
          </a:prstGeom>
          <a:noFill/>
        </p:spPr>
        <p:txBody>
          <a:bodyPr wrap="square" rtlCol="0">
            <a:spAutoFit/>
          </a:bodyPr>
          <a:lstStyle/>
          <a:p>
            <a:pPr algn="ctr"/>
            <a:r>
              <a:rPr lang="en-US" sz="4000" b="1" dirty="0">
                <a:solidFill>
                  <a:srgbClr val="00B050"/>
                </a:solidFill>
                <a:latin typeface="Arial" panose="020B0604020202020204" pitchFamily="34" charset="0"/>
                <a:cs typeface="Arial" panose="020B0604020202020204" pitchFamily="34" charset="0"/>
              </a:rPr>
              <a:t>LIFE</a:t>
            </a:r>
          </a:p>
        </p:txBody>
      </p:sp>
      <p:sp>
        <p:nvSpPr>
          <p:cNvPr id="10" name="TextBox 9">
            <a:extLst>
              <a:ext uri="{FF2B5EF4-FFF2-40B4-BE49-F238E27FC236}">
                <a16:creationId xmlns:a16="http://schemas.microsoft.com/office/drawing/2014/main" id="{07C43742-CCE9-2748-8A16-B9F82B4EF256}"/>
              </a:ext>
            </a:extLst>
          </p:cNvPr>
          <p:cNvSpPr txBox="1"/>
          <p:nvPr/>
        </p:nvSpPr>
        <p:spPr>
          <a:xfrm>
            <a:off x="508000" y="4429850"/>
            <a:ext cx="6565900" cy="1815882"/>
          </a:xfrm>
          <a:prstGeom prst="rect">
            <a:avLst/>
          </a:prstGeom>
          <a:noFill/>
        </p:spPr>
        <p:txBody>
          <a:bodyPr wrap="square" rtlCol="0">
            <a:spAutoFit/>
          </a:bodyPr>
          <a:lstStyle/>
          <a:p>
            <a:pPr algn="ctr"/>
            <a:r>
              <a:rPr lang="en-US" sz="4800" b="1" dirty="0">
                <a:solidFill>
                  <a:srgbClr val="C00000"/>
                </a:solidFill>
                <a:latin typeface="Arial" panose="020B0604020202020204" pitchFamily="34" charset="0"/>
                <a:cs typeface="Arial" panose="020B0604020202020204" pitchFamily="34" charset="0"/>
              </a:rPr>
              <a:t>C</a:t>
            </a:r>
            <a:r>
              <a:rPr lang="en-US" sz="4400" b="1" dirty="0">
                <a:solidFill>
                  <a:srgbClr val="C00000"/>
                </a:solidFill>
                <a:latin typeface="Arial" panose="020B0604020202020204" pitchFamily="34" charset="0"/>
                <a:cs typeface="Arial" panose="020B0604020202020204" pitchFamily="34" charset="0"/>
              </a:rPr>
              <a:t>ONFIDENCE</a:t>
            </a:r>
          </a:p>
          <a:p>
            <a:pPr algn="ctr"/>
            <a:r>
              <a:rPr lang="en-US" sz="3200" b="1" dirty="0"/>
              <a:t>I've done PS-Process </a:t>
            </a:r>
            <a:r>
              <a:rPr lang="en-US" sz="3200" b="1" u="sng" dirty="0">
                <a:solidFill>
                  <a:srgbClr val="0070C0"/>
                </a:solidFill>
              </a:rPr>
              <a:t>BEFORE</a:t>
            </a:r>
            <a:r>
              <a:rPr lang="en-US" sz="3200" b="1" dirty="0"/>
              <a:t> </a:t>
            </a:r>
            <a:r>
              <a:rPr lang="en-US" sz="3200" b="1" dirty="0">
                <a:solidFill>
                  <a:srgbClr val="00B050"/>
                </a:solidFill>
              </a:rPr>
              <a:t>in Life,</a:t>
            </a:r>
            <a:br>
              <a:rPr lang="en-US" sz="3200" b="1" dirty="0"/>
            </a:br>
            <a:r>
              <a:rPr lang="en-US" sz="3200" b="1" dirty="0"/>
              <a:t>so I can do it </a:t>
            </a:r>
            <a:r>
              <a:rPr lang="en-US" sz="3200" b="1" u="sng" dirty="0">
                <a:solidFill>
                  <a:srgbClr val="0070C0"/>
                </a:solidFill>
              </a:rPr>
              <a:t>NOW</a:t>
            </a:r>
            <a:r>
              <a:rPr lang="en-US" sz="3200" b="1" dirty="0"/>
              <a:t> </a:t>
            </a:r>
            <a:r>
              <a:rPr lang="en-US" sz="3200" b="1" dirty="0">
                <a:solidFill>
                  <a:srgbClr val="00B050"/>
                </a:solidFill>
              </a:rPr>
              <a:t>in School.</a:t>
            </a:r>
          </a:p>
        </p:txBody>
      </p:sp>
      <p:sp>
        <p:nvSpPr>
          <p:cNvPr id="4" name="Right Arrow 3">
            <a:extLst>
              <a:ext uri="{FF2B5EF4-FFF2-40B4-BE49-F238E27FC236}">
                <a16:creationId xmlns:a16="http://schemas.microsoft.com/office/drawing/2014/main" id="{452FDFFA-8BF5-7143-980A-C55A286DC995}"/>
              </a:ext>
            </a:extLst>
          </p:cNvPr>
          <p:cNvSpPr/>
          <p:nvPr/>
        </p:nvSpPr>
        <p:spPr>
          <a:xfrm>
            <a:off x="3034937" y="3223491"/>
            <a:ext cx="1625600" cy="484632"/>
          </a:xfrm>
          <a:prstGeom prst="rightArrow">
            <a:avLst/>
          </a:prstGeom>
          <a:solidFill>
            <a:schemeClr val="accent4">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CDB6F37-AB4E-2B44-97EA-A49CDC57257C}"/>
              </a:ext>
            </a:extLst>
          </p:cNvPr>
          <p:cNvSpPr txBox="1"/>
          <p:nvPr/>
        </p:nvSpPr>
        <p:spPr>
          <a:xfrm>
            <a:off x="355600" y="435524"/>
            <a:ext cx="11468100" cy="1446550"/>
          </a:xfrm>
          <a:prstGeom prst="rect">
            <a:avLst/>
          </a:prstGeom>
          <a:noFill/>
        </p:spPr>
        <p:txBody>
          <a:bodyPr wrap="square" rtlCol="0">
            <a:spAutoFit/>
          </a:bodyPr>
          <a:lstStyle/>
          <a:p>
            <a:pPr algn="ctr"/>
            <a:r>
              <a:rPr lang="en-US" sz="4400" b="1" dirty="0"/>
              <a:t>and </a:t>
            </a:r>
            <a:r>
              <a:rPr lang="en-US" sz="4400" b="1" u="sng" dirty="0"/>
              <a:t>TRANSFERS</a:t>
            </a:r>
            <a:r>
              <a:rPr lang="en-US" sz="4400" b="1" dirty="0"/>
              <a:t> (</a:t>
            </a:r>
            <a:r>
              <a:rPr lang="en-US" sz="4400" b="1" dirty="0">
                <a:solidFill>
                  <a:srgbClr val="00B050"/>
                </a:solidFill>
              </a:rPr>
              <a:t>Across Areas</a:t>
            </a:r>
            <a:r>
              <a:rPr lang="en-US" sz="4400" b="1" dirty="0"/>
              <a:t> </a:t>
            </a:r>
            <a:r>
              <a:rPr lang="en-US" sz="4400" b="1" dirty="0">
                <a:solidFill>
                  <a:schemeClr val="accent4">
                    <a:lumMod val="75000"/>
                  </a:schemeClr>
                </a:solidFill>
              </a:rPr>
              <a:t>&amp;</a:t>
            </a:r>
            <a:r>
              <a:rPr lang="en-US" sz="4400" b="1" dirty="0"/>
              <a:t> </a:t>
            </a:r>
            <a:r>
              <a:rPr lang="en-US" sz="4400" b="1" dirty="0">
                <a:solidFill>
                  <a:srgbClr val="0070C0"/>
                </a:solidFill>
              </a:rPr>
              <a:t>Through Time</a:t>
            </a:r>
            <a:r>
              <a:rPr lang="en-US" sz="4400" b="1" dirty="0"/>
              <a:t>)</a:t>
            </a:r>
            <a:br>
              <a:rPr lang="en-US" sz="4400" b="1" dirty="0">
                <a:solidFill>
                  <a:srgbClr val="7030A0"/>
                </a:solidFill>
              </a:rPr>
            </a:br>
            <a:r>
              <a:rPr lang="en-US" sz="4400" b="1" dirty="0"/>
              <a:t>can produce </a:t>
            </a:r>
            <a:r>
              <a:rPr lang="en-US" sz="4400" b="1" u="sng" dirty="0"/>
              <a:t>TRANSITIONS</a:t>
            </a:r>
            <a:r>
              <a:rPr lang="en-US" sz="4400" b="1" dirty="0"/>
              <a:t> in </a:t>
            </a:r>
            <a:r>
              <a:rPr lang="en-US" sz="4400" b="1" dirty="0">
                <a:solidFill>
                  <a:srgbClr val="C00000"/>
                </a:solidFill>
              </a:rPr>
              <a:t>Attitudes:</a:t>
            </a:r>
            <a:r>
              <a:rPr lang="en-US" dirty="0"/>
              <a:t> </a:t>
            </a:r>
          </a:p>
        </p:txBody>
      </p:sp>
    </p:spTree>
    <p:extLst>
      <p:ext uri="{BB962C8B-B14F-4D97-AF65-F5344CB8AC3E}">
        <p14:creationId xmlns:p14="http://schemas.microsoft.com/office/powerpoint/2010/main" val="17506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44D60-33E1-F142-A42F-8552B2E730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EBA15E-989A-F043-A7C4-A0ABB7F7271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24736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85F5D8-A1AC-C746-8E0B-6A8AEAE94B94}"/>
              </a:ext>
            </a:extLst>
          </p:cNvPr>
          <p:cNvSpPr>
            <a:spLocks noGrp="1"/>
          </p:cNvSpPr>
          <p:nvPr>
            <p:ph idx="1"/>
          </p:nvPr>
        </p:nvSpPr>
        <p:spPr>
          <a:xfrm>
            <a:off x="838200" y="644524"/>
            <a:ext cx="10515600" cy="5489575"/>
          </a:xfrm>
        </p:spPr>
        <p:txBody>
          <a:bodyPr>
            <a:normAutofit/>
          </a:bodyPr>
          <a:lstStyle/>
          <a:p>
            <a:pPr marL="0" indent="0" algn="ctr">
              <a:buNone/>
            </a:pPr>
            <a:r>
              <a:rPr lang="en-US" sz="3200" dirty="0">
                <a:cs typeface="Arial" panose="020B0604020202020204" pitchFamily="34" charset="0"/>
              </a:rPr>
              <a:t>A student's perception of</a:t>
            </a:r>
            <a:r>
              <a:rPr lang="en-US" sz="3200" b="1" dirty="0">
                <a:cs typeface="Arial" panose="020B0604020202020204" pitchFamily="34" charset="0"/>
              </a:rPr>
              <a:t> </a:t>
            </a:r>
            <a:r>
              <a:rPr lang="en-US" sz="3200" b="1" dirty="0">
                <a:solidFill>
                  <a:srgbClr val="C00000"/>
                </a:solidFill>
                <a:cs typeface="Arial" panose="020B0604020202020204" pitchFamily="34" charset="0"/>
              </a:rPr>
              <a:t>Personal Useful-ness</a:t>
            </a:r>
            <a:br>
              <a:rPr lang="en-US" sz="3200" b="1" dirty="0">
                <a:solidFill>
                  <a:srgbClr val="C00000"/>
                </a:solidFill>
                <a:cs typeface="Arial" panose="020B0604020202020204" pitchFamily="34" charset="0"/>
              </a:rPr>
            </a:br>
            <a:r>
              <a:rPr lang="en-US" sz="3200" dirty="0">
                <a:cs typeface="Arial" panose="020B0604020202020204" pitchFamily="34" charset="0"/>
              </a:rPr>
              <a:t>provides </a:t>
            </a:r>
            <a:r>
              <a:rPr lang="en-US" sz="3200" u="sng" dirty="0">
                <a:cs typeface="Arial" panose="020B0604020202020204" pitchFamily="34" charset="0"/>
              </a:rPr>
              <a:t>their motivation</a:t>
            </a:r>
            <a:r>
              <a:rPr lang="en-US" sz="3200" dirty="0">
                <a:cs typeface="Arial" panose="020B0604020202020204" pitchFamily="34" charset="0"/>
              </a:rPr>
              <a:t> for</a:t>
            </a:r>
            <a:r>
              <a:rPr lang="en-US" sz="3200" b="1" dirty="0">
                <a:cs typeface="Arial" panose="020B0604020202020204" pitchFamily="34" charset="0"/>
              </a:rPr>
              <a:t> </a:t>
            </a:r>
            <a:r>
              <a:rPr lang="en-US" sz="3200" b="1" dirty="0">
                <a:solidFill>
                  <a:srgbClr val="C00000"/>
                </a:solidFill>
                <a:cs typeface="Arial" panose="020B0604020202020204" pitchFamily="34" charset="0"/>
              </a:rPr>
              <a:t>Personal Education.</a:t>
            </a:r>
          </a:p>
          <a:p>
            <a:pPr marL="0" indent="0" algn="ctr">
              <a:buNone/>
            </a:pPr>
            <a:r>
              <a:rPr lang="en-US" sz="1200" b="1" dirty="0">
                <a:cs typeface="Arial" panose="020B0604020202020204" pitchFamily="34" charset="0"/>
              </a:rPr>
              <a:t> </a:t>
            </a:r>
            <a:r>
              <a:rPr lang="en-US" sz="1600" b="1" dirty="0">
                <a:cs typeface="Arial" panose="020B0604020202020204" pitchFamily="34" charset="0"/>
              </a:rPr>
              <a:t>________________________________________________________________________________  </a:t>
            </a:r>
          </a:p>
          <a:p>
            <a:pPr marL="0" indent="0" algn="ctr">
              <a:buNone/>
            </a:pPr>
            <a:r>
              <a:rPr lang="en-US" sz="3200" dirty="0">
                <a:cs typeface="Arial" panose="020B0604020202020204" pitchFamily="34" charset="0"/>
              </a:rPr>
              <a:t> Here are some useful self-education strategies</a:t>
            </a:r>
            <a:r>
              <a:rPr lang="en-US" sz="4400" dirty="0">
                <a:cs typeface="Arial" panose="020B0604020202020204" pitchFamily="34" charset="0"/>
              </a:rPr>
              <a:t> </a:t>
            </a:r>
            <a:br>
              <a:rPr lang="en-US" sz="3200" dirty="0">
                <a:cs typeface="Arial" panose="020B0604020202020204" pitchFamily="34" charset="0"/>
              </a:rPr>
            </a:br>
            <a:r>
              <a:rPr lang="en-US" sz="3200" dirty="0">
                <a:cs typeface="Arial" panose="020B0604020202020204" pitchFamily="34" charset="0"/>
              </a:rPr>
              <a:t>(that most of you already know) for</a:t>
            </a:r>
            <a:r>
              <a:rPr lang="en-US" sz="3200" b="1" dirty="0">
                <a:cs typeface="Arial" panose="020B0604020202020204" pitchFamily="34" charset="0"/>
              </a:rPr>
              <a:t> Personal Education:</a:t>
            </a:r>
          </a:p>
          <a:p>
            <a:pPr marL="0" indent="0" algn="ctr">
              <a:buNone/>
            </a:pPr>
            <a:r>
              <a:rPr lang="en-US" sz="3200" dirty="0">
                <a:cs typeface="Arial" panose="020B0604020202020204" pitchFamily="34" charset="0"/>
              </a:rPr>
              <a:t>• developing and using (with consistency) a</a:t>
            </a:r>
            <a:r>
              <a:rPr lang="en-US" sz="3200" b="1" dirty="0">
                <a:cs typeface="Arial" panose="020B0604020202020204" pitchFamily="34" charset="0"/>
              </a:rPr>
              <a:t> Growth Mindset,</a:t>
            </a:r>
          </a:p>
          <a:p>
            <a:pPr marL="0" indent="0" algn="ctr">
              <a:buNone/>
            </a:pPr>
            <a:r>
              <a:rPr lang="en-US" sz="3200" dirty="0">
                <a:cs typeface="Arial" panose="020B0604020202020204" pitchFamily="34" charset="0"/>
              </a:rPr>
              <a:t>• trying to learn from every experience (good or bad)</a:t>
            </a:r>
            <a:br>
              <a:rPr lang="en-US" sz="3200" dirty="0">
                <a:cs typeface="Arial" panose="020B0604020202020204" pitchFamily="34" charset="0"/>
              </a:rPr>
            </a:br>
            <a:r>
              <a:rPr lang="en-US" sz="3200" dirty="0">
                <a:cs typeface="Arial" panose="020B0604020202020204" pitchFamily="34" charset="0"/>
              </a:rPr>
              <a:t>with a proactive attitude of </a:t>
            </a:r>
            <a:r>
              <a:rPr lang="en-US" sz="3200" b="1" dirty="0">
                <a:cs typeface="Arial" panose="020B0604020202020204" pitchFamily="34" charset="0"/>
              </a:rPr>
              <a:t>Intentional Learning,</a:t>
            </a:r>
          </a:p>
          <a:p>
            <a:pPr marL="0" indent="0" algn="ctr">
              <a:buNone/>
            </a:pPr>
            <a:r>
              <a:rPr lang="en-US" sz="3200" dirty="0">
                <a:cs typeface="Arial" panose="020B0604020202020204" pitchFamily="34" charset="0"/>
              </a:rPr>
              <a:t>• believing that</a:t>
            </a:r>
            <a:r>
              <a:rPr lang="en-US" sz="3200" b="1" dirty="0">
                <a:cs typeface="Arial" panose="020B0604020202020204" pitchFamily="34" charset="0"/>
              </a:rPr>
              <a:t> Better Learning NOW </a:t>
            </a:r>
            <a:br>
              <a:rPr lang="en-US" sz="3200" dirty="0">
                <a:cs typeface="Arial" panose="020B0604020202020204" pitchFamily="34" charset="0"/>
              </a:rPr>
            </a:br>
            <a:r>
              <a:rPr lang="en-US" sz="3200" dirty="0">
                <a:cs typeface="Arial" panose="020B0604020202020204" pitchFamily="34" charset="0"/>
              </a:rPr>
              <a:t>will lead to</a:t>
            </a:r>
            <a:r>
              <a:rPr lang="en-US" sz="3200" b="1" dirty="0">
                <a:cs typeface="Arial" panose="020B0604020202020204" pitchFamily="34" charset="0"/>
              </a:rPr>
              <a:t> Better Performing LATER,</a:t>
            </a:r>
          </a:p>
          <a:p>
            <a:pPr marL="0" indent="0" algn="ctr">
              <a:buNone/>
            </a:pPr>
            <a:r>
              <a:rPr lang="en-US" sz="3200" dirty="0">
                <a:cs typeface="Arial" panose="020B0604020202020204" pitchFamily="34" charset="0"/>
              </a:rPr>
              <a:t>• developing-and-using a</a:t>
            </a:r>
            <a:r>
              <a:rPr lang="en-US" sz="3200" b="1" dirty="0">
                <a:cs typeface="Arial" panose="020B0604020202020204" pitchFamily="34" charset="0"/>
              </a:rPr>
              <a:t> Checklist for Problem Solving.</a:t>
            </a:r>
          </a:p>
        </p:txBody>
      </p:sp>
    </p:spTree>
    <p:extLst>
      <p:ext uri="{BB962C8B-B14F-4D97-AF65-F5344CB8AC3E}">
        <p14:creationId xmlns:p14="http://schemas.microsoft.com/office/powerpoint/2010/main" val="2293588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039F3-778A-1944-B1CC-74FC00366EAA}"/>
              </a:ext>
            </a:extLst>
          </p:cNvPr>
          <p:cNvSpPr>
            <a:spLocks noGrp="1"/>
          </p:cNvSpPr>
          <p:nvPr>
            <p:ph idx="1"/>
          </p:nvPr>
        </p:nvSpPr>
        <p:spPr>
          <a:xfrm>
            <a:off x="850900" y="812800"/>
            <a:ext cx="10515600" cy="5016500"/>
          </a:xfrm>
        </p:spPr>
        <p:txBody>
          <a:bodyPr/>
          <a:lstStyle/>
          <a:p>
            <a:pPr marL="0" indent="0">
              <a:buNone/>
            </a:pPr>
            <a:r>
              <a:rPr lang="en-US" b="1" u="sng" dirty="0"/>
              <a:t>Growth Mindset</a:t>
            </a:r>
            <a:r>
              <a:rPr lang="en-US" b="1" dirty="0"/>
              <a:t>:</a:t>
            </a:r>
            <a:r>
              <a:rPr lang="en-US" dirty="0"/>
              <a:t>  develop-and-use it consistently, so — whenever you ask "how well am I doing in this area?" and honestly answer "not well enough" — you are thinking "not yet" (instead of “not ever”) because you are confident that in this area you can "grow" by improving your skills, when you invest intelligent effort in your Personal Education.  An effective growth mindset combines honest accuracy (in self-perception) with reasonable optimism (about being able to grow by improving). </a:t>
            </a:r>
          </a:p>
          <a:p>
            <a:pPr marL="0" indent="0">
              <a:buNone/>
            </a:pPr>
            <a:r>
              <a:rPr lang="en-US" sz="1200" dirty="0"/>
              <a:t> </a:t>
            </a:r>
          </a:p>
          <a:p>
            <a:pPr marL="0" indent="0">
              <a:buNone/>
            </a:pPr>
            <a:r>
              <a:rPr lang="en-US" b="1" u="sng" dirty="0"/>
              <a:t>Intentional Learning</a:t>
            </a:r>
            <a:r>
              <a:rPr lang="en-US" b="1" dirty="0"/>
              <a:t>:</a:t>
            </a:r>
            <a:r>
              <a:rPr lang="en-US" dirty="0"/>
              <a:t>  Students do goal-directed Personal Education by defining worthy goals-for-life (to improve their self and life-situations) and making practical plans for achieving their goals, by pursuing their goals with effective activities and intelligent effort.</a:t>
            </a:r>
          </a:p>
        </p:txBody>
      </p:sp>
    </p:spTree>
    <p:extLst>
      <p:ext uri="{BB962C8B-B14F-4D97-AF65-F5344CB8AC3E}">
        <p14:creationId xmlns:p14="http://schemas.microsoft.com/office/powerpoint/2010/main" val="1904087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BD4E-D7AF-C541-86D2-99031CC273EE}"/>
              </a:ext>
            </a:extLst>
          </p:cNvPr>
          <p:cNvSpPr>
            <a:spLocks noGrp="1"/>
          </p:cNvSpPr>
          <p:nvPr>
            <p:ph type="ctrTitle"/>
          </p:nvPr>
        </p:nvSpPr>
        <p:spPr>
          <a:xfrm>
            <a:off x="263840" y="2362556"/>
            <a:ext cx="11308774" cy="820880"/>
          </a:xfrm>
        </p:spPr>
        <p:txBody>
          <a:bodyPr>
            <a:noAutofit/>
          </a:bodyPr>
          <a:lstStyle/>
          <a:p>
            <a:r>
              <a:rPr lang="en-US" sz="3600" b="1" u="sng" dirty="0">
                <a:solidFill>
                  <a:srgbClr val="0070C0"/>
                </a:solidFill>
                <a:latin typeface="Arial" panose="020B0604020202020204" pitchFamily="34" charset="0"/>
                <a:cs typeface="Arial" panose="020B0604020202020204" pitchFamily="34" charset="0"/>
              </a:rPr>
              <a:t>Past</a:t>
            </a:r>
            <a:r>
              <a:rPr lang="en-US" sz="3600" b="1" dirty="0">
                <a:solidFill>
                  <a:srgbClr val="0070C0"/>
                </a:solidFill>
                <a:latin typeface="Arial" panose="020B0604020202020204" pitchFamily="34" charset="0"/>
                <a:cs typeface="Arial" panose="020B0604020202020204" pitchFamily="34" charset="0"/>
              </a:rPr>
              <a:t>                 </a:t>
            </a:r>
            <a:r>
              <a:rPr lang="en-US" sz="3600" b="1" u="sng" dirty="0">
                <a:solidFill>
                  <a:srgbClr val="0070C0"/>
                </a:solidFill>
                <a:latin typeface="Arial" panose="020B0604020202020204" pitchFamily="34" charset="0"/>
                <a:cs typeface="Arial" panose="020B0604020202020204" pitchFamily="34" charset="0"/>
              </a:rPr>
              <a:t>PRESENT</a:t>
            </a:r>
            <a:r>
              <a:rPr lang="en-US" sz="3600" b="1" dirty="0">
                <a:solidFill>
                  <a:srgbClr val="0070C0"/>
                </a:solidFill>
                <a:latin typeface="Arial" panose="020B0604020202020204" pitchFamily="34" charset="0"/>
                <a:cs typeface="Arial" panose="020B0604020202020204" pitchFamily="34" charset="0"/>
              </a:rPr>
              <a:t>                 </a:t>
            </a:r>
            <a:r>
              <a:rPr lang="en-US" sz="3600" b="1" u="sng" dirty="0">
                <a:solidFill>
                  <a:srgbClr val="0070C0"/>
                </a:solidFill>
                <a:latin typeface="Arial" panose="020B0604020202020204" pitchFamily="34" charset="0"/>
                <a:cs typeface="Arial" panose="020B0604020202020204" pitchFamily="34" charset="0"/>
              </a:rPr>
              <a:t>Future</a:t>
            </a:r>
          </a:p>
        </p:txBody>
      </p:sp>
      <p:sp>
        <p:nvSpPr>
          <p:cNvPr id="6" name="TextBox 5">
            <a:extLst>
              <a:ext uri="{FF2B5EF4-FFF2-40B4-BE49-F238E27FC236}">
                <a16:creationId xmlns:a16="http://schemas.microsoft.com/office/drawing/2014/main" id="{9650ACA0-1966-4948-A5AD-B48225E6AC7F}"/>
              </a:ext>
            </a:extLst>
          </p:cNvPr>
          <p:cNvSpPr txBox="1"/>
          <p:nvPr/>
        </p:nvSpPr>
        <p:spPr>
          <a:xfrm>
            <a:off x="8190950" y="3080546"/>
            <a:ext cx="2975264" cy="1261884"/>
          </a:xfrm>
          <a:prstGeom prst="rect">
            <a:avLst/>
          </a:prstGeom>
          <a:noFill/>
        </p:spPr>
        <p:txBody>
          <a:bodyPr wrap="square" rtlCol="0">
            <a:spAutoFit/>
          </a:bodyPr>
          <a:lstStyle/>
          <a:p>
            <a:pPr algn="ctr"/>
            <a:r>
              <a:rPr lang="en-US" sz="3600" b="1" dirty="0">
                <a:solidFill>
                  <a:srgbClr val="C00000"/>
                </a:solidFill>
                <a:latin typeface="Arial" panose="020B0604020202020204" pitchFamily="34" charset="0"/>
                <a:cs typeface="Arial" panose="020B0604020202020204" pitchFamily="34" charset="0"/>
              </a:rPr>
              <a:t>Performing</a:t>
            </a:r>
            <a:br>
              <a:rPr lang="en-US" sz="3600" b="1" dirty="0">
                <a:solidFill>
                  <a:srgbClr val="00B050"/>
                </a:solidFill>
                <a:latin typeface="Arial" panose="020B0604020202020204" pitchFamily="34" charset="0"/>
                <a:cs typeface="Arial" panose="020B0604020202020204" pitchFamily="34" charset="0"/>
              </a:rPr>
            </a:br>
            <a:r>
              <a:rPr lang="en-US" sz="3600" b="1" dirty="0">
                <a:solidFill>
                  <a:srgbClr val="0070C0"/>
                </a:solidFill>
                <a:latin typeface="Arial" panose="020B0604020202020204" pitchFamily="34" charset="0"/>
                <a:cs typeface="Arial" panose="020B0604020202020204" pitchFamily="34" charset="0"/>
              </a:rPr>
              <a:t>LATER</a:t>
            </a:r>
            <a:r>
              <a:rPr lang="en-US" sz="4000" b="1" dirty="0">
                <a:solidFill>
                  <a:srgbClr val="C00000"/>
                </a:solidFill>
              </a:rPr>
              <a:t>  </a:t>
            </a:r>
          </a:p>
        </p:txBody>
      </p:sp>
      <p:sp>
        <p:nvSpPr>
          <p:cNvPr id="9" name="TextBox 8">
            <a:extLst>
              <a:ext uri="{FF2B5EF4-FFF2-40B4-BE49-F238E27FC236}">
                <a16:creationId xmlns:a16="http://schemas.microsoft.com/office/drawing/2014/main" id="{A11D0672-2594-D145-BC57-70AF740E652C}"/>
              </a:ext>
            </a:extLst>
          </p:cNvPr>
          <p:cNvSpPr txBox="1"/>
          <p:nvPr/>
        </p:nvSpPr>
        <p:spPr>
          <a:xfrm>
            <a:off x="4105014" y="3080546"/>
            <a:ext cx="3159345" cy="1200329"/>
          </a:xfrm>
          <a:prstGeom prst="rect">
            <a:avLst/>
          </a:prstGeom>
          <a:noFill/>
        </p:spPr>
        <p:txBody>
          <a:bodyPr wrap="square" rtlCol="0">
            <a:spAutoFit/>
          </a:bodyPr>
          <a:lstStyle/>
          <a:p>
            <a:pPr algn="ctr"/>
            <a:r>
              <a:rPr lang="en-US" sz="3600" b="1" dirty="0">
                <a:solidFill>
                  <a:srgbClr val="C00000"/>
                </a:solidFill>
                <a:latin typeface="Arial" panose="020B0604020202020204" pitchFamily="34" charset="0"/>
                <a:cs typeface="Arial" panose="020B0604020202020204" pitchFamily="34" charset="0"/>
              </a:rPr>
              <a:t>Learning</a:t>
            </a:r>
            <a:br>
              <a:rPr lang="en-US" sz="3600" b="1" dirty="0">
                <a:solidFill>
                  <a:srgbClr val="00B050"/>
                </a:solidFill>
                <a:latin typeface="Arial" panose="020B0604020202020204" pitchFamily="34" charset="0"/>
                <a:cs typeface="Arial" panose="020B0604020202020204" pitchFamily="34" charset="0"/>
              </a:rPr>
            </a:br>
            <a:r>
              <a:rPr lang="en-US" sz="3600" b="1" dirty="0">
                <a:solidFill>
                  <a:srgbClr val="0070C0"/>
                </a:solidFill>
                <a:latin typeface="Arial" panose="020B0604020202020204" pitchFamily="34" charset="0"/>
                <a:cs typeface="Arial" panose="020B0604020202020204" pitchFamily="34" charset="0"/>
              </a:rPr>
              <a:t>NOW</a:t>
            </a:r>
          </a:p>
        </p:txBody>
      </p:sp>
      <p:sp>
        <p:nvSpPr>
          <p:cNvPr id="4" name="Right Arrow 3">
            <a:extLst>
              <a:ext uri="{FF2B5EF4-FFF2-40B4-BE49-F238E27FC236}">
                <a16:creationId xmlns:a16="http://schemas.microsoft.com/office/drawing/2014/main" id="{452FDFFA-8BF5-7143-980A-C55A286DC995}"/>
              </a:ext>
            </a:extLst>
          </p:cNvPr>
          <p:cNvSpPr/>
          <p:nvPr/>
        </p:nvSpPr>
        <p:spPr>
          <a:xfrm>
            <a:off x="6858000" y="3183436"/>
            <a:ext cx="1396450" cy="48463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0D18157-544E-F54F-8597-685A5C997678}"/>
              </a:ext>
            </a:extLst>
          </p:cNvPr>
          <p:cNvSpPr txBox="1"/>
          <p:nvPr/>
        </p:nvSpPr>
        <p:spPr>
          <a:xfrm>
            <a:off x="868185" y="422550"/>
            <a:ext cx="10424456" cy="1569660"/>
          </a:xfrm>
          <a:prstGeom prst="rect">
            <a:avLst/>
          </a:prstGeom>
          <a:noFill/>
        </p:spPr>
        <p:txBody>
          <a:bodyPr wrap="none" rtlCol="0">
            <a:spAutoFit/>
          </a:bodyPr>
          <a:lstStyle/>
          <a:p>
            <a:pPr algn="ctr"/>
            <a:r>
              <a:rPr lang="en-US" sz="3200" b="1" u="sng" dirty="0">
                <a:latin typeface="Arial" panose="020B0604020202020204" pitchFamily="34" charset="0"/>
                <a:cs typeface="Arial" panose="020B0604020202020204" pitchFamily="34" charset="0"/>
              </a:rPr>
              <a:t>Performance</a:t>
            </a:r>
            <a:r>
              <a:rPr lang="en-US" sz="3200" b="1" dirty="0">
                <a:latin typeface="Arial" panose="020B0604020202020204" pitchFamily="34" charset="0"/>
                <a:cs typeface="Arial" panose="020B0604020202020204" pitchFamily="34" charset="0"/>
              </a:rPr>
              <a:t> Objective = </a:t>
            </a:r>
            <a:r>
              <a:rPr lang="en-US" sz="3200" dirty="0">
                <a:latin typeface="Arial" panose="020B0604020202020204" pitchFamily="34" charset="0"/>
                <a:cs typeface="Arial" panose="020B0604020202020204" pitchFamily="34" charset="0"/>
              </a:rPr>
              <a:t>want</a:t>
            </a:r>
            <a:r>
              <a:rPr lang="en-US" sz="3200" b="1" dirty="0">
                <a:latin typeface="Arial" panose="020B0604020202020204" pitchFamily="34" charset="0"/>
                <a:cs typeface="Arial" panose="020B0604020202020204" pitchFamily="34" charset="0"/>
              </a:rPr>
              <a:t> </a:t>
            </a:r>
            <a:r>
              <a:rPr lang="en-US" sz="3200" b="1" u="sng" dirty="0">
                <a:latin typeface="Arial" panose="020B0604020202020204" pitchFamily="34" charset="0"/>
                <a:cs typeface="Arial" panose="020B0604020202020204" pitchFamily="34" charset="0"/>
              </a:rPr>
              <a:t>best performing</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NOW.</a:t>
            </a:r>
          </a:p>
          <a:p>
            <a:pPr algn="ctr"/>
            <a:r>
              <a:rPr lang="en-US" sz="3200" b="1" u="sng" dirty="0">
                <a:latin typeface="Arial" panose="020B0604020202020204" pitchFamily="34" charset="0"/>
                <a:cs typeface="Arial" panose="020B0604020202020204" pitchFamily="34" charset="0"/>
              </a:rPr>
              <a:t>Learning</a:t>
            </a:r>
            <a:r>
              <a:rPr lang="en-US" sz="3200" b="1" dirty="0">
                <a:latin typeface="Arial" panose="020B0604020202020204" pitchFamily="34" charset="0"/>
                <a:cs typeface="Arial" panose="020B0604020202020204" pitchFamily="34" charset="0"/>
              </a:rPr>
              <a:t> Objective = </a:t>
            </a:r>
            <a:r>
              <a:rPr lang="en-US" sz="3200" dirty="0">
                <a:latin typeface="Arial" panose="020B0604020202020204" pitchFamily="34" charset="0"/>
                <a:cs typeface="Arial" panose="020B0604020202020204" pitchFamily="34" charset="0"/>
              </a:rPr>
              <a:t>want</a:t>
            </a:r>
            <a:r>
              <a:rPr lang="en-US" sz="3200" b="1" dirty="0">
                <a:latin typeface="Arial" panose="020B0604020202020204" pitchFamily="34" charset="0"/>
                <a:cs typeface="Arial" panose="020B0604020202020204" pitchFamily="34" charset="0"/>
              </a:rPr>
              <a:t> </a:t>
            </a:r>
            <a:r>
              <a:rPr lang="en-US" sz="3200" b="1" u="sng" dirty="0">
                <a:latin typeface="Arial" panose="020B0604020202020204" pitchFamily="34" charset="0"/>
                <a:cs typeface="Arial" panose="020B0604020202020204" pitchFamily="34" charset="0"/>
              </a:rPr>
              <a:t>best learning</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NOW</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so can improve</a:t>
            </a:r>
            <a:r>
              <a:rPr lang="en-US" sz="3200" b="1" dirty="0">
                <a:latin typeface="Arial" panose="020B0604020202020204" pitchFamily="34" charset="0"/>
                <a:cs typeface="Arial" panose="020B0604020202020204" pitchFamily="34" charset="0"/>
              </a:rPr>
              <a:t> </a:t>
            </a:r>
            <a:r>
              <a:rPr lang="en-US" sz="3200" b="1" u="sng" dirty="0">
                <a:latin typeface="Arial" panose="020B0604020202020204" pitchFamily="34" charset="0"/>
                <a:cs typeface="Arial" panose="020B0604020202020204" pitchFamily="34" charset="0"/>
              </a:rPr>
              <a:t>best performing</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LATER.</a:t>
            </a:r>
          </a:p>
        </p:txBody>
      </p:sp>
      <p:sp>
        <p:nvSpPr>
          <p:cNvPr id="8" name="TextBox 7">
            <a:extLst>
              <a:ext uri="{FF2B5EF4-FFF2-40B4-BE49-F238E27FC236}">
                <a16:creationId xmlns:a16="http://schemas.microsoft.com/office/drawing/2014/main" id="{BFBFF5D9-A5DB-A847-9D20-136A1C9B5093}"/>
              </a:ext>
            </a:extLst>
          </p:cNvPr>
          <p:cNvSpPr txBox="1"/>
          <p:nvPr/>
        </p:nvSpPr>
        <p:spPr>
          <a:xfrm>
            <a:off x="1728800" y="4952132"/>
            <a:ext cx="8505854" cy="1384995"/>
          </a:xfrm>
          <a:prstGeom prst="rect">
            <a:avLst/>
          </a:prstGeom>
          <a:noFill/>
        </p:spPr>
        <p:txBody>
          <a:bodyPr wrap="none" rtlCol="0">
            <a:spAutoFit/>
          </a:bodyPr>
          <a:lstStyle/>
          <a:p>
            <a:pPr algn="ctr"/>
            <a:r>
              <a:rPr lang="en-US" sz="2800" dirty="0"/>
              <a:t>examples from basketball:  you have</a:t>
            </a:r>
            <a:br>
              <a:rPr lang="en-US" sz="2800" dirty="0"/>
            </a:br>
            <a:r>
              <a:rPr lang="en-US" sz="2800" b="1" u="sng" dirty="0"/>
              <a:t>Learning Objective</a:t>
            </a:r>
            <a:r>
              <a:rPr lang="en-US" sz="2800" b="1" dirty="0"/>
              <a:t> </a:t>
            </a:r>
            <a:r>
              <a:rPr lang="en-US" sz="2800" dirty="0"/>
              <a:t>in </a:t>
            </a:r>
            <a:r>
              <a:rPr lang="en-US" sz="2800" u="sng" dirty="0"/>
              <a:t>early-season practice</a:t>
            </a:r>
            <a:r>
              <a:rPr lang="en-US" sz="1200" dirty="0"/>
              <a:t> </a:t>
            </a:r>
            <a:r>
              <a:rPr lang="en-US" sz="2800" dirty="0"/>
              <a:t>,</a:t>
            </a:r>
            <a:br>
              <a:rPr lang="en-US" sz="2800" dirty="0"/>
            </a:br>
            <a:r>
              <a:rPr lang="en-US" sz="2800" b="1" u="sng" dirty="0"/>
              <a:t>Performance Objective</a:t>
            </a:r>
            <a:r>
              <a:rPr lang="en-US" sz="2800" b="1" dirty="0"/>
              <a:t> </a:t>
            </a:r>
            <a:r>
              <a:rPr lang="en-US" sz="2800" dirty="0"/>
              <a:t>in </a:t>
            </a:r>
            <a:r>
              <a:rPr lang="en-US" sz="2800" u="sng" dirty="0"/>
              <a:t>late-season tournament game</a:t>
            </a:r>
            <a:r>
              <a:rPr lang="en-US" sz="2800" dirty="0"/>
              <a:t>.</a:t>
            </a:r>
          </a:p>
        </p:txBody>
      </p:sp>
      <p:sp>
        <p:nvSpPr>
          <p:cNvPr id="14" name="Rounded Rectangle 13">
            <a:extLst>
              <a:ext uri="{FF2B5EF4-FFF2-40B4-BE49-F238E27FC236}">
                <a16:creationId xmlns:a16="http://schemas.microsoft.com/office/drawing/2014/main" id="{1CC52430-B069-5C45-88BA-9EF599F9A664}"/>
              </a:ext>
            </a:extLst>
          </p:cNvPr>
          <p:cNvSpPr/>
          <p:nvPr/>
        </p:nvSpPr>
        <p:spPr>
          <a:xfrm>
            <a:off x="990600" y="2247900"/>
            <a:ext cx="10302042" cy="22860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974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128816-15BB-C24C-8C16-09C9434662EF}"/>
              </a:ext>
            </a:extLst>
          </p:cNvPr>
          <p:cNvSpPr>
            <a:spLocks noGrp="1"/>
          </p:cNvSpPr>
          <p:nvPr>
            <p:ph idx="1"/>
          </p:nvPr>
        </p:nvSpPr>
        <p:spPr>
          <a:xfrm>
            <a:off x="631006" y="581387"/>
            <a:ext cx="11190877" cy="5336087"/>
          </a:xfrm>
        </p:spPr>
        <p:txBody>
          <a:bodyPr/>
          <a:lstStyle/>
          <a:p>
            <a:pPr marL="0" indent="0">
              <a:buNone/>
            </a:pPr>
            <a:r>
              <a:rPr lang="en-US" sz="3200" dirty="0"/>
              <a:t>Maya Angelou describes Performing and Learning:</a:t>
            </a:r>
            <a:br>
              <a:rPr lang="en-US" sz="3200" dirty="0"/>
            </a:br>
            <a:r>
              <a:rPr lang="en-US" sz="3200" dirty="0"/>
              <a:t>    "</a:t>
            </a:r>
            <a:r>
              <a:rPr lang="en-US" sz="3200" b="1" dirty="0"/>
              <a:t>Do the best you can until you know better.</a:t>
            </a:r>
            <a:br>
              <a:rPr lang="en-US" sz="3200" b="1" dirty="0"/>
            </a:br>
            <a:r>
              <a:rPr lang="en-US" sz="3200" b="1" dirty="0"/>
              <a:t>      Then when you know better, do better.</a:t>
            </a:r>
            <a:r>
              <a:rPr lang="en-US" sz="3200" dirty="0"/>
              <a:t>"</a:t>
            </a:r>
            <a:br>
              <a:rPr lang="en-US" sz="3200" dirty="0"/>
            </a:br>
            <a:r>
              <a:rPr lang="en-US" sz="3200" dirty="0"/>
              <a:t>Or, with [my comments],</a:t>
            </a:r>
            <a:br>
              <a:rPr lang="en-US" sz="3200" dirty="0"/>
            </a:br>
            <a:r>
              <a:rPr lang="en-US" sz="3200" dirty="0"/>
              <a:t>      </a:t>
            </a:r>
            <a:r>
              <a:rPr lang="en-US" sz="3200" b="1" dirty="0"/>
              <a:t>Do the best you can</a:t>
            </a:r>
            <a:r>
              <a:rPr lang="en-US" sz="3200" dirty="0"/>
              <a:t> [with high </a:t>
            </a:r>
            <a:r>
              <a:rPr lang="en-US" sz="3200" u="sng" dirty="0"/>
              <a:t>Present Performing</a:t>
            </a:r>
            <a:r>
              <a:rPr lang="en-US" sz="3200" dirty="0"/>
              <a:t>] </a:t>
            </a:r>
            <a:br>
              <a:rPr lang="en-US" sz="3200" dirty="0"/>
            </a:br>
            <a:r>
              <a:rPr lang="en-US" sz="3200" dirty="0"/>
              <a:t>      </a:t>
            </a:r>
            <a:r>
              <a:rPr lang="en-US" sz="3200" b="1" dirty="0"/>
              <a:t>until you know better.</a:t>
            </a:r>
            <a:br>
              <a:rPr lang="en-US" sz="3200" dirty="0"/>
            </a:br>
            <a:r>
              <a:rPr lang="en-US" sz="3200" dirty="0"/>
              <a:t>      </a:t>
            </a:r>
            <a:r>
              <a:rPr lang="en-US" sz="3200" b="1" dirty="0"/>
              <a:t>Then</a:t>
            </a:r>
            <a:r>
              <a:rPr lang="en-US" sz="3200" dirty="0"/>
              <a:t> [later] </a:t>
            </a:r>
            <a:r>
              <a:rPr lang="en-US" sz="3200" b="1" dirty="0"/>
              <a:t>when you know better</a:t>
            </a:r>
            <a:r>
              <a:rPr lang="en-US" sz="3200" dirty="0"/>
              <a:t> [due to </a:t>
            </a:r>
            <a:r>
              <a:rPr lang="en-US" sz="3200" u="sng" dirty="0"/>
              <a:t>Present Learning</a:t>
            </a:r>
            <a:r>
              <a:rPr lang="en-US" sz="3200" dirty="0"/>
              <a:t>]</a:t>
            </a:r>
            <a:r>
              <a:rPr lang="en-US" sz="3200" b="1" dirty="0"/>
              <a:t>,</a:t>
            </a:r>
            <a:br>
              <a:rPr lang="en-US" sz="3200" dirty="0"/>
            </a:br>
            <a:r>
              <a:rPr lang="en-US" sz="3200" dirty="0"/>
              <a:t>      </a:t>
            </a:r>
            <a:r>
              <a:rPr lang="en-US" sz="3200" b="1" dirty="0"/>
              <a:t>do better</a:t>
            </a:r>
            <a:r>
              <a:rPr lang="en-US" sz="3200" dirty="0"/>
              <a:t> [with high </a:t>
            </a:r>
            <a:r>
              <a:rPr lang="en-US" sz="3200" u="sng" dirty="0"/>
              <a:t>Future Performing</a:t>
            </a:r>
            <a:r>
              <a:rPr lang="en-US" sz="3200" dirty="0"/>
              <a:t>]</a:t>
            </a:r>
            <a:r>
              <a:rPr lang="en-US" sz="3200" b="1" dirty="0"/>
              <a:t>.</a:t>
            </a:r>
          </a:p>
          <a:p>
            <a:pPr marL="0" indent="0">
              <a:buNone/>
            </a:pPr>
            <a:r>
              <a:rPr lang="en-US" sz="1600" b="1" dirty="0"/>
              <a:t> </a:t>
            </a:r>
          </a:p>
          <a:p>
            <a:pPr marL="0" indent="0">
              <a:buNone/>
            </a:pPr>
            <a:r>
              <a:rPr lang="en-US" sz="3200" dirty="0"/>
              <a:t>Using an</a:t>
            </a:r>
            <a:r>
              <a:rPr lang="en-US" sz="3200" b="1" dirty="0"/>
              <a:t> Objective-to-Perform </a:t>
            </a:r>
            <a:r>
              <a:rPr lang="en-US" sz="3200" dirty="0"/>
              <a:t>usually is best </a:t>
            </a:r>
            <a:r>
              <a:rPr lang="en-US" sz="3200" u="sng" dirty="0"/>
              <a:t>short-term</a:t>
            </a:r>
            <a:r>
              <a:rPr lang="en-US" sz="1200" dirty="0"/>
              <a:t> </a:t>
            </a:r>
            <a:r>
              <a:rPr lang="en-US" sz="3200" dirty="0"/>
              <a:t>, but</a:t>
            </a:r>
            <a:br>
              <a:rPr lang="en-US" sz="3200" dirty="0"/>
            </a:br>
            <a:r>
              <a:rPr lang="en-US" sz="3200" u="sng" dirty="0"/>
              <a:t>long-term</a:t>
            </a:r>
            <a:r>
              <a:rPr lang="en-US" sz="3200" dirty="0"/>
              <a:t> it's best to ALSO sometimes use an </a:t>
            </a:r>
            <a:r>
              <a:rPr lang="en-US" sz="3200" b="1" dirty="0"/>
              <a:t>Objective-to-Learn.</a:t>
            </a:r>
          </a:p>
        </p:txBody>
      </p:sp>
    </p:spTree>
    <p:extLst>
      <p:ext uri="{BB962C8B-B14F-4D97-AF65-F5344CB8AC3E}">
        <p14:creationId xmlns:p14="http://schemas.microsoft.com/office/powerpoint/2010/main" val="3568731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869D-6DEE-9749-A266-547ABE0FABA0}"/>
              </a:ext>
            </a:extLst>
          </p:cNvPr>
          <p:cNvSpPr>
            <a:spLocks noGrp="1"/>
          </p:cNvSpPr>
          <p:nvPr>
            <p:ph type="title"/>
          </p:nvPr>
        </p:nvSpPr>
        <p:spPr>
          <a:xfrm>
            <a:off x="822961" y="470263"/>
            <a:ext cx="10635343" cy="1476103"/>
          </a:xfrm>
        </p:spPr>
        <p:txBody>
          <a:bodyPr>
            <a:normAutofit/>
          </a:bodyPr>
          <a:lstStyle/>
          <a:p>
            <a:pPr algn="ctr"/>
            <a:r>
              <a:rPr lang="en-US" sz="3200" u="sng" dirty="0">
                <a:latin typeface="+mn-lt"/>
              </a:rPr>
              <a:t>develop</a:t>
            </a:r>
            <a:r>
              <a:rPr lang="en-US" sz="3200" dirty="0">
                <a:latin typeface="+mn-lt"/>
              </a:rPr>
              <a:t> a</a:t>
            </a:r>
            <a:r>
              <a:rPr lang="en-US" sz="3200" b="1" dirty="0">
                <a:latin typeface="+mn-lt"/>
              </a:rPr>
              <a:t> Checklist for Problem Solving </a:t>
            </a:r>
            <a:r>
              <a:rPr lang="en-US" sz="3200" dirty="0">
                <a:latin typeface="+mn-lt"/>
              </a:rPr>
              <a:t>(making things better) with Actions in Design Process &amp; from other sources, and</a:t>
            </a:r>
            <a:br>
              <a:rPr lang="en-US" sz="3200" dirty="0">
                <a:latin typeface="+mn-lt"/>
              </a:rPr>
            </a:br>
            <a:r>
              <a:rPr lang="en-US" sz="3200" u="sng" dirty="0">
                <a:latin typeface="+mn-lt"/>
              </a:rPr>
              <a:t>use it consistently</a:t>
            </a:r>
            <a:r>
              <a:rPr lang="en-US" sz="3200" dirty="0">
                <a:latin typeface="+mn-lt"/>
              </a:rPr>
              <a:t> in relevant Areas of Life &amp; Life-Situations.</a:t>
            </a:r>
          </a:p>
        </p:txBody>
      </p:sp>
      <p:sp>
        <p:nvSpPr>
          <p:cNvPr id="3" name="Content Placeholder 2">
            <a:extLst>
              <a:ext uri="{FF2B5EF4-FFF2-40B4-BE49-F238E27FC236}">
                <a16:creationId xmlns:a16="http://schemas.microsoft.com/office/drawing/2014/main" id="{C6F23558-11E2-C54E-B1BA-2BD1FCFA93FD}"/>
              </a:ext>
            </a:extLst>
          </p:cNvPr>
          <p:cNvSpPr>
            <a:spLocks noGrp="1"/>
          </p:cNvSpPr>
          <p:nvPr>
            <p:ph idx="1"/>
          </p:nvPr>
        </p:nvSpPr>
        <p:spPr>
          <a:xfrm>
            <a:off x="822960" y="2090059"/>
            <a:ext cx="10776857" cy="4351338"/>
          </a:xfrm>
        </p:spPr>
        <p:txBody>
          <a:bodyPr/>
          <a:lstStyle/>
          <a:p>
            <a:pPr marL="0" indent="0">
              <a:buNone/>
            </a:pPr>
            <a:r>
              <a:rPr lang="en-US" dirty="0"/>
              <a:t>     When I make a mistake and – wanting to learn from the experience so I can "do it better" the next time – I ask "why?" the answer often is "my process wasn't effective" because some problem-solving actions</a:t>
            </a:r>
            <a:br>
              <a:rPr lang="en-US" dirty="0"/>
            </a:br>
            <a:r>
              <a:rPr lang="en-US" dirty="0"/>
              <a:t>had not been done well, or had even been omitted.</a:t>
            </a:r>
          </a:p>
          <a:p>
            <a:pPr marL="0" indent="0">
              <a:buNone/>
            </a:pPr>
            <a:r>
              <a:rPr lang="en-US" dirty="0"/>
              <a:t>     Often I could have avoided a "did it worse" mistake – and instead would have "done it better" — if (using </a:t>
            </a:r>
            <a:r>
              <a:rPr lang="en-US" b="1" dirty="0">
                <a:solidFill>
                  <a:schemeClr val="accent4">
                    <a:lumMod val="75000"/>
                  </a:schemeClr>
                </a:solidFill>
                <a:hlinkClick r:id="rId2" action="ppaction://hlinksldjump">
                  <a:extLst>
                    <a:ext uri="{A12FA001-AC4F-418D-AE19-62706E023703}">
                      <ahyp:hlinkClr xmlns:ahyp="http://schemas.microsoft.com/office/drawing/2018/hyperlinkcolor" val="tx"/>
                    </a:ext>
                  </a:extLst>
                </a:hlinkClick>
              </a:rPr>
              <a:t>Actions in Design Process</a:t>
            </a:r>
            <a:r>
              <a:rPr lang="en-US" dirty="0"/>
              <a:t> as a checklist for  questions) I had asked...  Have I chosen a good Objective? (is this a wise use of my time?)   Do I understand the Problem-Situation?   Do I know what I want? (by defining Goals for a Problem-Solution);  then, Have I Generated Options for a Solution?  and Evaluated these Options?   then... Have I Made a Decision, and Actualized the Solution with actions?</a:t>
            </a:r>
          </a:p>
        </p:txBody>
      </p:sp>
    </p:spTree>
    <p:extLst>
      <p:ext uri="{BB962C8B-B14F-4D97-AF65-F5344CB8AC3E}">
        <p14:creationId xmlns:p14="http://schemas.microsoft.com/office/powerpoint/2010/main" val="1937696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9329-E235-4A4A-A584-1BCC432A4334}"/>
              </a:ext>
            </a:extLst>
          </p:cNvPr>
          <p:cNvSpPr>
            <a:spLocks noGrp="1"/>
          </p:cNvSpPr>
          <p:nvPr>
            <p:ph type="title"/>
          </p:nvPr>
        </p:nvSpPr>
        <p:spPr>
          <a:xfrm>
            <a:off x="785949" y="2507435"/>
            <a:ext cx="10515600" cy="1325563"/>
          </a:xfrm>
        </p:spPr>
        <p:txBody>
          <a:bodyPr>
            <a:noAutofit/>
          </a:bodyPr>
          <a:lstStyle/>
          <a:p>
            <a:pPr algn="ctr"/>
            <a:r>
              <a:rPr lang="en-US" sz="4800" b="1" dirty="0">
                <a:latin typeface="+mn-lt"/>
              </a:rPr>
              <a:t>In this PowerPoint,</a:t>
            </a:r>
            <a:br>
              <a:rPr lang="en-US" sz="4800" b="1" dirty="0">
                <a:latin typeface="+mn-lt"/>
              </a:rPr>
            </a:br>
            <a:r>
              <a:rPr lang="en-US" sz="4800" b="1" dirty="0">
                <a:solidFill>
                  <a:schemeClr val="accent4">
                    <a:lumMod val="75000"/>
                  </a:schemeClr>
                </a:solidFill>
                <a:latin typeface="+mn-lt"/>
              </a:rPr>
              <a:t>the LINKS are gold.</a:t>
            </a:r>
            <a:endParaRPr lang="en-US" sz="4800" b="1" dirty="0">
              <a:latin typeface="+mn-lt"/>
            </a:endParaRPr>
          </a:p>
        </p:txBody>
      </p:sp>
    </p:spTree>
    <p:extLst>
      <p:ext uri="{BB962C8B-B14F-4D97-AF65-F5344CB8AC3E}">
        <p14:creationId xmlns:p14="http://schemas.microsoft.com/office/powerpoint/2010/main" val="1226967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5A9E-B723-FD41-8CE8-19194810F9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F78710-24A5-DF49-897E-127FE113C4F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65151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D831-1AE3-354C-A9A3-25FF0EF24319}"/>
              </a:ext>
            </a:extLst>
          </p:cNvPr>
          <p:cNvSpPr>
            <a:spLocks noGrp="1"/>
          </p:cNvSpPr>
          <p:nvPr>
            <p:ph type="title"/>
          </p:nvPr>
        </p:nvSpPr>
        <p:spPr>
          <a:xfrm>
            <a:off x="799012" y="2167799"/>
            <a:ext cx="10515600" cy="2547892"/>
          </a:xfrm>
        </p:spPr>
        <p:txBody>
          <a:bodyPr/>
          <a:lstStyle/>
          <a:p>
            <a:pPr algn="ctr"/>
            <a:r>
              <a:rPr lang="en-US" dirty="0">
                <a:latin typeface="Arial" panose="020B0604020202020204" pitchFamily="34" charset="0"/>
                <a:cs typeface="Arial" panose="020B0604020202020204" pitchFamily="34" charset="0"/>
              </a:rPr>
              <a:t>Now we'll look at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my model for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problem-solving</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Design Process.</a:t>
            </a:r>
          </a:p>
        </p:txBody>
      </p:sp>
    </p:spTree>
    <p:extLst>
      <p:ext uri="{BB962C8B-B14F-4D97-AF65-F5344CB8AC3E}">
        <p14:creationId xmlns:p14="http://schemas.microsoft.com/office/powerpoint/2010/main" val="2411223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AAD1C4-FC4B-CC45-A964-3671C210276B}"/>
              </a:ext>
            </a:extLst>
          </p:cNvPr>
          <p:cNvSpPr>
            <a:spLocks noGrp="1"/>
          </p:cNvSpPr>
          <p:nvPr>
            <p:ph idx="1"/>
          </p:nvPr>
        </p:nvSpPr>
        <p:spPr>
          <a:xfrm>
            <a:off x="640080" y="746124"/>
            <a:ext cx="10948851" cy="5413375"/>
          </a:xfrm>
        </p:spPr>
        <p:txBody>
          <a:bodyPr>
            <a:normAutofit/>
          </a:bodyPr>
          <a:lstStyle/>
          <a:p>
            <a:pPr marL="0" indent="0" algn="ctr">
              <a:buNone/>
            </a:pPr>
            <a:r>
              <a:rPr lang="en-US" sz="3600" b="1" dirty="0"/>
              <a:t>Earlier,</a:t>
            </a:r>
            <a:r>
              <a:rPr lang="en-US" sz="3600" dirty="0"/>
              <a:t> I say that...</a:t>
            </a:r>
          </a:p>
          <a:p>
            <a:pPr marL="0" indent="0" algn="ctr">
              <a:buNone/>
            </a:pPr>
            <a:r>
              <a:rPr lang="en-US" sz="3200" dirty="0"/>
              <a:t>Later I'll show how my model for</a:t>
            </a:r>
            <a:r>
              <a:rPr lang="en-US" sz="3200" b="1" dirty="0"/>
              <a:t> </a:t>
            </a:r>
            <a:r>
              <a:rPr lang="en-US" sz="3200" b="1" dirty="0">
                <a:solidFill>
                  <a:srgbClr val="0070C0"/>
                </a:solidFill>
              </a:rPr>
              <a:t>Design Process</a:t>
            </a:r>
            <a:r>
              <a:rPr lang="en-US" sz="3200" dirty="0"/>
              <a:t> – for the </a:t>
            </a:r>
            <a:br>
              <a:rPr lang="en-US" sz="3200" dirty="0"/>
            </a:br>
            <a:r>
              <a:rPr lang="en-US" sz="3200" u="sng" dirty="0">
                <a:solidFill>
                  <a:srgbClr val="0070C0"/>
                </a:solidFill>
              </a:rPr>
              <a:t>Problem-Solving </a:t>
            </a:r>
            <a:r>
              <a:rPr lang="en-US" sz="3200" b="1" u="sng" dirty="0">
                <a:solidFill>
                  <a:srgbClr val="0070C0"/>
                </a:solidFill>
              </a:rPr>
              <a:t>PROCESS</a:t>
            </a:r>
            <a:r>
              <a:rPr lang="en-US" sz="3200" b="1" dirty="0"/>
              <a:t> </a:t>
            </a:r>
            <a:r>
              <a:rPr lang="en-US" sz="3200" dirty="0"/>
              <a:t>that people use for most things</a:t>
            </a:r>
            <a:br>
              <a:rPr lang="en-US" sz="3200" dirty="0"/>
            </a:br>
            <a:r>
              <a:rPr lang="en-US" sz="3200" dirty="0"/>
              <a:t>we do in life — is an accurate description of </a:t>
            </a:r>
            <a:r>
              <a:rPr lang="en-US" sz="3200" u="sng" dirty="0">
                <a:solidFill>
                  <a:srgbClr val="0070C0"/>
                </a:solidFill>
              </a:rPr>
              <a:t>how we actually</a:t>
            </a:r>
            <a:br>
              <a:rPr lang="en-US" sz="3200" dirty="0">
                <a:solidFill>
                  <a:srgbClr val="0070C0"/>
                </a:solidFill>
              </a:rPr>
            </a:br>
            <a:r>
              <a:rPr lang="en-US" sz="3200" u="sng" dirty="0">
                <a:solidFill>
                  <a:srgbClr val="0070C0"/>
                </a:solidFill>
              </a:rPr>
              <a:t>use</a:t>
            </a:r>
            <a:r>
              <a:rPr lang="en-US" sz="3200" b="1" u="sng" dirty="0">
                <a:solidFill>
                  <a:srgbClr val="0070C0"/>
                </a:solidFill>
              </a:rPr>
              <a:t> creative-and-critical thinking</a:t>
            </a:r>
            <a:r>
              <a:rPr lang="en-US" sz="3200" b="1" dirty="0"/>
              <a:t> </a:t>
            </a:r>
            <a:r>
              <a:rPr lang="en-US" sz="3200" dirty="0"/>
              <a:t>while we solve problems.</a:t>
            </a:r>
          </a:p>
          <a:p>
            <a:pPr marL="0" indent="0" algn="ctr">
              <a:buNone/>
            </a:pPr>
            <a:r>
              <a:rPr lang="en-US" sz="3200" dirty="0"/>
              <a:t>But...</a:t>
            </a:r>
            <a:br>
              <a:rPr lang="en-US" sz="3200" dirty="0"/>
            </a:br>
            <a:r>
              <a:rPr lang="en-US" sz="3200" dirty="0"/>
              <a:t>before doing that, I'll comment on differences between</a:t>
            </a:r>
            <a:br>
              <a:rPr lang="en-US" sz="3200" dirty="0"/>
            </a:br>
            <a:r>
              <a:rPr lang="en-US" sz="3200" u="sng" dirty="0"/>
              <a:t>my teaching style during the seminar</a:t>
            </a:r>
            <a:r>
              <a:rPr lang="en-US" sz="3200" dirty="0"/>
              <a:t> and</a:t>
            </a:r>
            <a:br>
              <a:rPr lang="en-US" sz="3200" dirty="0"/>
            </a:br>
            <a:r>
              <a:rPr lang="en-US" sz="3200" u="sng" dirty="0"/>
              <a:t>a teaching style that usually is much better for students in K-12</a:t>
            </a:r>
            <a:r>
              <a:rPr lang="en-US" sz="3200" dirty="0"/>
              <a:t>.</a:t>
            </a:r>
          </a:p>
          <a:p>
            <a:pPr marL="0" indent="0" algn="ctr">
              <a:buNone/>
            </a:pPr>
            <a:endParaRPr lang="en-US" sz="3200" dirty="0"/>
          </a:p>
        </p:txBody>
      </p:sp>
    </p:spTree>
    <p:extLst>
      <p:ext uri="{BB962C8B-B14F-4D97-AF65-F5344CB8AC3E}">
        <p14:creationId xmlns:p14="http://schemas.microsoft.com/office/powerpoint/2010/main" val="1246534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1A51B-25C5-E242-9A1E-CDF905271E52}"/>
              </a:ext>
            </a:extLst>
          </p:cNvPr>
          <p:cNvSpPr>
            <a:spLocks noGrp="1"/>
          </p:cNvSpPr>
          <p:nvPr>
            <p:ph type="title"/>
          </p:nvPr>
        </p:nvSpPr>
        <p:spPr>
          <a:xfrm>
            <a:off x="838200" y="454025"/>
            <a:ext cx="10515600" cy="625475"/>
          </a:xfrm>
        </p:spPr>
        <p:txBody>
          <a:bodyPr>
            <a:normAutofit/>
          </a:bodyPr>
          <a:lstStyle/>
          <a:p>
            <a:r>
              <a:rPr lang="en-US" sz="3600" b="1" u="sng" dirty="0">
                <a:solidFill>
                  <a:srgbClr val="C00000"/>
                </a:solidFill>
                <a:latin typeface="+mn-lt"/>
                <a:cs typeface="Arial" panose="020B0604020202020204" pitchFamily="34" charset="0"/>
              </a:rPr>
              <a:t>Two Methods</a:t>
            </a:r>
            <a:r>
              <a:rPr lang="en-US" sz="3600" b="1" dirty="0">
                <a:latin typeface="+mn-lt"/>
                <a:cs typeface="Arial" panose="020B0604020202020204" pitchFamily="34" charset="0"/>
              </a:rPr>
              <a:t> for </a:t>
            </a:r>
            <a:r>
              <a:rPr lang="en-US" sz="3600" b="1" u="sng" dirty="0">
                <a:latin typeface="+mn-lt"/>
                <a:cs typeface="Arial" panose="020B0604020202020204" pitchFamily="34" charset="0"/>
              </a:rPr>
              <a:t>Teaching Process-Principles</a:t>
            </a:r>
            <a:r>
              <a:rPr lang="en-US" sz="3600" b="1" dirty="0">
                <a:latin typeface="+mn-lt"/>
                <a:cs typeface="Arial" panose="020B0604020202020204" pitchFamily="34" charset="0"/>
              </a:rPr>
              <a:t>:</a:t>
            </a:r>
            <a:endParaRPr lang="en-US" sz="36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03DEFCDF-DFB0-E74D-BE7B-8688F43DD402}"/>
              </a:ext>
            </a:extLst>
          </p:cNvPr>
          <p:cNvSpPr>
            <a:spLocks noGrp="1"/>
          </p:cNvSpPr>
          <p:nvPr>
            <p:ph idx="1"/>
          </p:nvPr>
        </p:nvSpPr>
        <p:spPr>
          <a:xfrm>
            <a:off x="838200" y="1270000"/>
            <a:ext cx="10515600" cy="5143500"/>
          </a:xfrm>
        </p:spPr>
        <p:txBody>
          <a:bodyPr>
            <a:normAutofit fontScale="92500" lnSpcReduction="10000"/>
          </a:bodyPr>
          <a:lstStyle/>
          <a:p>
            <a:pPr marL="0" indent="0">
              <a:buNone/>
            </a:pPr>
            <a:r>
              <a:rPr lang="en-US" sz="3900" b="1" u="sng" dirty="0">
                <a:solidFill>
                  <a:srgbClr val="C00000"/>
                </a:solidFill>
                <a:cs typeface="Arial" panose="020B0604020202020204" pitchFamily="34" charset="0"/>
              </a:rPr>
              <a:t>Direct Explaining</a:t>
            </a:r>
            <a:r>
              <a:rPr lang="en-US" sz="3900" dirty="0">
                <a:cs typeface="Arial" panose="020B0604020202020204" pitchFamily="34" charset="0"/>
              </a:rPr>
              <a:t>  (by </a:t>
            </a:r>
            <a:r>
              <a:rPr lang="en-US" sz="3900" b="1" u="sng" dirty="0">
                <a:solidFill>
                  <a:srgbClr val="FF0000"/>
                </a:solidFill>
                <a:cs typeface="Arial" panose="020B0604020202020204" pitchFamily="34" charset="0"/>
              </a:rPr>
              <a:t>teacher</a:t>
            </a:r>
            <a:r>
              <a:rPr lang="en-US" sz="3900" dirty="0">
                <a:cs typeface="Arial" panose="020B0604020202020204" pitchFamily="34" charset="0"/>
              </a:rPr>
              <a:t>),</a:t>
            </a:r>
            <a:br>
              <a:rPr lang="en-US" sz="3900" dirty="0">
                <a:cs typeface="Arial" panose="020B0604020202020204" pitchFamily="34" charset="0"/>
              </a:rPr>
            </a:br>
            <a:r>
              <a:rPr lang="en-US" sz="3900" b="1" u="sng" dirty="0">
                <a:solidFill>
                  <a:srgbClr val="C00000"/>
                </a:solidFill>
                <a:cs typeface="Arial" panose="020B0604020202020204" pitchFamily="34" charset="0"/>
              </a:rPr>
              <a:t>Discovery Learning</a:t>
            </a:r>
            <a:r>
              <a:rPr lang="en-US" sz="3900" dirty="0">
                <a:cs typeface="Arial" panose="020B0604020202020204" pitchFamily="34" charset="0"/>
              </a:rPr>
              <a:t>  (by </a:t>
            </a:r>
            <a:r>
              <a:rPr lang="en-US" sz="3900" b="1" u="sng" dirty="0">
                <a:solidFill>
                  <a:srgbClr val="FF0000"/>
                </a:solidFill>
                <a:cs typeface="Arial" panose="020B0604020202020204" pitchFamily="34" charset="0"/>
              </a:rPr>
              <a:t>student</a:t>
            </a:r>
            <a:r>
              <a:rPr lang="en-US" sz="3900" dirty="0">
                <a:cs typeface="Arial" panose="020B0604020202020204" pitchFamily="34" charset="0"/>
              </a:rPr>
              <a:t>).</a:t>
            </a:r>
          </a:p>
          <a:p>
            <a:pPr marL="0" indent="0">
              <a:buNone/>
            </a:pPr>
            <a:r>
              <a:rPr lang="en-US" sz="900" dirty="0">
                <a:cs typeface="Arial" panose="020B0604020202020204" pitchFamily="34" charset="0"/>
              </a:rPr>
              <a:t> </a:t>
            </a:r>
          </a:p>
          <a:p>
            <a:pPr marL="0" indent="0">
              <a:buNone/>
            </a:pPr>
            <a:r>
              <a:rPr lang="en-US" sz="3500" b="1" dirty="0">
                <a:solidFill>
                  <a:srgbClr val="00B050"/>
                </a:solidFill>
                <a:cs typeface="Arial" panose="020B0604020202020204" pitchFamily="34" charset="0"/>
              </a:rPr>
              <a:t>NOW,</a:t>
            </a:r>
            <a:br>
              <a:rPr lang="en-US" sz="3500" dirty="0">
                <a:cs typeface="Arial" panose="020B0604020202020204" pitchFamily="34" charset="0"/>
              </a:rPr>
            </a:br>
            <a:r>
              <a:rPr lang="en-US" sz="3500" dirty="0">
                <a:cs typeface="Arial" panose="020B0604020202020204" pitchFamily="34" charset="0"/>
              </a:rPr>
              <a:t>I'll do</a:t>
            </a:r>
            <a:r>
              <a:rPr lang="en-US" sz="3500" b="1" dirty="0">
                <a:cs typeface="Arial" panose="020B0604020202020204" pitchFamily="34" charset="0"/>
              </a:rPr>
              <a:t> </a:t>
            </a:r>
            <a:r>
              <a:rPr lang="en-US" sz="3500" b="1" u="sng" dirty="0">
                <a:cs typeface="Arial" panose="020B0604020202020204" pitchFamily="34" charset="0"/>
              </a:rPr>
              <a:t>show-and-tell</a:t>
            </a:r>
            <a:r>
              <a:rPr lang="en-US" sz="3500" b="1" dirty="0">
                <a:cs typeface="Arial" panose="020B0604020202020204" pitchFamily="34" charset="0"/>
              </a:rPr>
              <a:t> </a:t>
            </a:r>
            <a:r>
              <a:rPr lang="en-US" sz="3500" b="1" dirty="0">
                <a:solidFill>
                  <a:srgbClr val="C00000"/>
                </a:solidFill>
                <a:cs typeface="Arial" panose="020B0604020202020204" pitchFamily="34" charset="0"/>
              </a:rPr>
              <a:t>to </a:t>
            </a:r>
            <a:r>
              <a:rPr lang="en-US" sz="3500" b="1" u="sng" dirty="0">
                <a:solidFill>
                  <a:srgbClr val="C00000"/>
                </a:solidFill>
                <a:cs typeface="Arial" panose="020B0604020202020204" pitchFamily="34" charset="0"/>
              </a:rPr>
              <a:t>explain</a:t>
            </a:r>
            <a:r>
              <a:rPr lang="en-US" sz="3500" b="1" dirty="0">
                <a:cs typeface="Arial" panose="020B0604020202020204" pitchFamily="34" charset="0"/>
              </a:rPr>
              <a:t> </a:t>
            </a:r>
            <a:r>
              <a:rPr lang="en-US" sz="3500" dirty="0">
                <a:cs typeface="Arial" panose="020B0604020202020204" pitchFamily="34" charset="0"/>
              </a:rPr>
              <a:t>our</a:t>
            </a:r>
            <a:r>
              <a:rPr lang="en-US" sz="3500" b="1" dirty="0">
                <a:cs typeface="Arial" panose="020B0604020202020204" pitchFamily="34" charset="0"/>
              </a:rPr>
              <a:t> Problem-Solving Process.</a:t>
            </a:r>
          </a:p>
          <a:p>
            <a:pPr marL="0" indent="0">
              <a:buNone/>
            </a:pPr>
            <a:r>
              <a:rPr lang="en-US" sz="3500" b="1" dirty="0">
                <a:solidFill>
                  <a:srgbClr val="00B050"/>
                </a:solidFill>
                <a:cs typeface="Arial" panose="020B0604020202020204" pitchFamily="34" charset="0"/>
              </a:rPr>
              <a:t>LATER,</a:t>
            </a:r>
            <a:br>
              <a:rPr lang="en-US" sz="3500" dirty="0">
                <a:cs typeface="Arial" panose="020B0604020202020204" pitchFamily="34" charset="0"/>
              </a:rPr>
            </a:br>
            <a:r>
              <a:rPr lang="en-US" sz="3500" b="1" dirty="0">
                <a:cs typeface="Arial" panose="020B0604020202020204" pitchFamily="34" charset="0"/>
              </a:rPr>
              <a:t>With students,</a:t>
            </a:r>
            <a:r>
              <a:rPr lang="en-US" sz="3500" dirty="0">
                <a:cs typeface="Arial" panose="020B0604020202020204" pitchFamily="34" charset="0"/>
              </a:rPr>
              <a:t> usually</a:t>
            </a:r>
            <a:r>
              <a:rPr lang="en-US" sz="3500" b="1" dirty="0">
                <a:cs typeface="Arial" panose="020B0604020202020204" pitchFamily="34" charset="0"/>
              </a:rPr>
              <a:t> this is </a:t>
            </a:r>
            <a:r>
              <a:rPr lang="en-US" sz="3500" b="1" u="sng" dirty="0">
                <a:cs typeface="Arial" panose="020B0604020202020204" pitchFamily="34" charset="0"/>
              </a:rPr>
              <a:t>NOT a good teaching strategy</a:t>
            </a:r>
            <a:r>
              <a:rPr lang="en-US" sz="3500" b="1" dirty="0">
                <a:cs typeface="Arial" panose="020B0604020202020204" pitchFamily="34" charset="0"/>
              </a:rPr>
              <a:t>.</a:t>
            </a:r>
          </a:p>
          <a:p>
            <a:pPr marL="0" indent="0">
              <a:buNone/>
            </a:pPr>
            <a:r>
              <a:rPr lang="en-US" sz="3500" b="1" dirty="0">
                <a:cs typeface="Arial" panose="020B0604020202020204" pitchFamily="34" charset="0"/>
              </a:rPr>
              <a:t>Instead, </a:t>
            </a:r>
            <a:r>
              <a:rPr lang="en-US" sz="3500" b="1" dirty="0">
                <a:solidFill>
                  <a:srgbClr val="C00000"/>
                </a:solidFill>
                <a:cs typeface="Arial" panose="020B0604020202020204" pitchFamily="34" charset="0"/>
              </a:rPr>
              <a:t>help students </a:t>
            </a:r>
            <a:r>
              <a:rPr lang="en-US" sz="3500" b="1" u="sng" dirty="0">
                <a:solidFill>
                  <a:srgbClr val="C00000"/>
                </a:solidFill>
                <a:cs typeface="Arial" panose="020B0604020202020204" pitchFamily="34" charset="0"/>
              </a:rPr>
              <a:t>DISCOVER</a:t>
            </a:r>
            <a:r>
              <a:rPr lang="en-US" sz="3500" b="1" dirty="0">
                <a:cs typeface="Arial" panose="020B0604020202020204" pitchFamily="34" charset="0"/>
              </a:rPr>
              <a:t> PRINCIPLES</a:t>
            </a:r>
            <a:r>
              <a:rPr lang="en-US" sz="3500" dirty="0">
                <a:cs typeface="Arial" panose="020B0604020202020204" pitchFamily="34" charset="0"/>
              </a:rPr>
              <a:t>-for-Process,</a:t>
            </a:r>
            <a:br>
              <a:rPr lang="en-US" sz="3500" dirty="0">
                <a:cs typeface="Arial" panose="020B0604020202020204" pitchFamily="34" charset="0"/>
              </a:rPr>
            </a:br>
            <a:r>
              <a:rPr lang="en-US" sz="3500" dirty="0">
                <a:cs typeface="Arial" panose="020B0604020202020204" pitchFamily="34" charset="0"/>
              </a:rPr>
              <a:t>     by using</a:t>
            </a:r>
            <a:r>
              <a:rPr lang="en-US" sz="3500" b="1" dirty="0">
                <a:cs typeface="Arial" panose="020B0604020202020204" pitchFamily="34" charset="0"/>
              </a:rPr>
              <a:t>  </a:t>
            </a:r>
            <a:r>
              <a:rPr lang="en-US" sz="3500" b="1" u="sng" dirty="0">
                <a:solidFill>
                  <a:srgbClr val="C00000"/>
                </a:solidFill>
                <a:cs typeface="Arial" panose="020B0604020202020204" pitchFamily="34" charset="0"/>
              </a:rPr>
              <a:t>EXPERIENCES  +  REFLECTIONS</a:t>
            </a:r>
            <a:r>
              <a:rPr lang="en-US" sz="3500" b="1" dirty="0">
                <a:solidFill>
                  <a:srgbClr val="C00000"/>
                </a:solidFill>
                <a:cs typeface="Arial" panose="020B0604020202020204" pitchFamily="34" charset="0"/>
              </a:rPr>
              <a:t>  </a:t>
            </a:r>
            <a:r>
              <a:rPr lang="en-US" sz="3500" b="1" dirty="0">
                <a:solidFill>
                  <a:srgbClr val="C00000"/>
                </a:solidFill>
                <a:cs typeface="Arial" panose="020B0604020202020204" pitchFamily="34" charset="0"/>
                <a:sym typeface="Wingdings" pitchFamily="2" charset="2"/>
              </a:rPr>
              <a:t>  </a:t>
            </a:r>
            <a:r>
              <a:rPr lang="en-US" sz="3500" b="1" u="sng" dirty="0">
                <a:solidFill>
                  <a:srgbClr val="C00000"/>
                </a:solidFill>
                <a:cs typeface="Arial" panose="020B0604020202020204" pitchFamily="34" charset="0"/>
              </a:rPr>
              <a:t>PRINCIPLES</a:t>
            </a:r>
            <a:r>
              <a:rPr lang="en-US" sz="3500" b="1" dirty="0">
                <a:cs typeface="Arial" panose="020B0604020202020204" pitchFamily="34" charset="0"/>
              </a:rPr>
              <a:t> .</a:t>
            </a:r>
            <a:br>
              <a:rPr lang="en-US" sz="3500" b="1" u="sng" dirty="0">
                <a:solidFill>
                  <a:srgbClr val="C00000"/>
                </a:solidFill>
                <a:cs typeface="Arial" panose="020B0604020202020204" pitchFamily="34" charset="0"/>
              </a:rPr>
            </a:br>
            <a:r>
              <a:rPr lang="en-US" sz="3500" dirty="0">
                <a:cs typeface="Arial" panose="020B0604020202020204" pitchFamily="34" charset="0"/>
              </a:rPr>
              <a:t>Their </a:t>
            </a:r>
            <a:r>
              <a:rPr lang="en-US" sz="3500" b="1" dirty="0">
                <a:solidFill>
                  <a:srgbClr val="C00000"/>
                </a:solidFill>
                <a:cs typeface="Arial" panose="020B0604020202020204" pitchFamily="34" charset="0"/>
              </a:rPr>
              <a:t>self-discovering</a:t>
            </a:r>
            <a:r>
              <a:rPr lang="en-US" sz="3500" dirty="0">
                <a:cs typeface="Arial" panose="020B0604020202020204" pitchFamily="34" charset="0"/>
              </a:rPr>
              <a:t> will be more </a:t>
            </a:r>
            <a:r>
              <a:rPr lang="en-US" sz="3500" b="1" u="sng" dirty="0">
                <a:cs typeface="Arial" panose="020B0604020202020204" pitchFamily="34" charset="0"/>
              </a:rPr>
              <a:t>satisfying</a:t>
            </a:r>
            <a:r>
              <a:rPr lang="en-US" sz="3500" dirty="0">
                <a:cs typeface="Arial" panose="020B0604020202020204" pitchFamily="34" charset="0"/>
              </a:rPr>
              <a:t> and </a:t>
            </a:r>
            <a:r>
              <a:rPr lang="en-US" sz="3500" b="1" u="sng" dirty="0">
                <a:cs typeface="Arial" panose="020B0604020202020204" pitchFamily="34" charset="0"/>
              </a:rPr>
              <a:t>effective</a:t>
            </a:r>
            <a:r>
              <a:rPr lang="en-US" sz="3500" dirty="0">
                <a:cs typeface="Arial" panose="020B0604020202020204" pitchFamily="34" charset="0"/>
              </a:rPr>
              <a:t>.</a:t>
            </a:r>
            <a:endParaRPr lang="en-US" sz="3500" u="sng" dirty="0">
              <a:solidFill>
                <a:srgbClr val="C00000"/>
              </a:solidFill>
              <a:cs typeface="Arial" panose="020B0604020202020204" pitchFamily="34" charset="0"/>
            </a:endParaRPr>
          </a:p>
          <a:p>
            <a:pPr marL="0" indent="0">
              <a:buNone/>
            </a:pPr>
            <a:r>
              <a:rPr lang="en-US" sz="900" dirty="0">
                <a:cs typeface="Arial" panose="020B0604020202020204" pitchFamily="34" charset="0"/>
              </a:rPr>
              <a:t> </a:t>
            </a:r>
            <a:br>
              <a:rPr lang="en-US" sz="900" dirty="0">
                <a:cs typeface="Arial" panose="020B0604020202020204" pitchFamily="34" charset="0"/>
              </a:rPr>
            </a:br>
            <a:r>
              <a:rPr lang="en-US" sz="3500" dirty="0">
                <a:cs typeface="Arial" panose="020B0604020202020204" pitchFamily="34" charset="0"/>
              </a:rPr>
              <a:t>But for</a:t>
            </a:r>
            <a:r>
              <a:rPr lang="en-US" sz="3500" b="1" dirty="0">
                <a:cs typeface="Arial" panose="020B0604020202020204" pitchFamily="34" charset="0"/>
              </a:rPr>
              <a:t> </a:t>
            </a:r>
            <a:r>
              <a:rPr lang="en-US" sz="3500" b="1" dirty="0">
                <a:solidFill>
                  <a:srgbClr val="00B050"/>
                </a:solidFill>
                <a:cs typeface="Arial" panose="020B0604020202020204" pitchFamily="34" charset="0"/>
              </a:rPr>
              <a:t>NOW,</a:t>
            </a:r>
            <a:r>
              <a:rPr lang="en-US" sz="3500" dirty="0">
                <a:cs typeface="Arial" panose="020B0604020202020204" pitchFamily="34" charset="0"/>
              </a:rPr>
              <a:t>  </a:t>
            </a:r>
            <a:r>
              <a:rPr lang="en-US" sz="3500" b="1" dirty="0">
                <a:cs typeface="Arial" panose="020B0604020202020204" pitchFamily="34" charset="0"/>
              </a:rPr>
              <a:t>Direct Explaining</a:t>
            </a:r>
            <a:r>
              <a:rPr lang="en-US" sz="3500" dirty="0">
                <a:cs typeface="Arial" panose="020B0604020202020204" pitchFamily="34" charset="0"/>
              </a:rPr>
              <a:t> will be useful.</a:t>
            </a:r>
          </a:p>
          <a:p>
            <a:pPr marL="0" indent="0">
              <a:buNone/>
            </a:pPr>
            <a:endParaRPr lang="en-US" dirty="0"/>
          </a:p>
        </p:txBody>
      </p:sp>
    </p:spTree>
    <p:extLst>
      <p:ext uri="{BB962C8B-B14F-4D97-AF65-F5344CB8AC3E}">
        <p14:creationId xmlns:p14="http://schemas.microsoft.com/office/powerpoint/2010/main" val="3869278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93614-A5EC-EB4E-8B6A-D90FBCC009CD}"/>
              </a:ext>
            </a:extLst>
          </p:cNvPr>
          <p:cNvSpPr>
            <a:spLocks noGrp="1"/>
          </p:cNvSpPr>
          <p:nvPr>
            <p:ph idx="1"/>
          </p:nvPr>
        </p:nvSpPr>
        <p:spPr>
          <a:xfrm>
            <a:off x="812800" y="736600"/>
            <a:ext cx="10515600" cy="5359400"/>
          </a:xfrm>
        </p:spPr>
        <p:txBody>
          <a:bodyPr/>
          <a:lstStyle/>
          <a:p>
            <a:pPr marL="0" indent="0" algn="ctr">
              <a:buNone/>
            </a:pPr>
            <a:r>
              <a:rPr lang="en-US" sz="3200" b="1" dirty="0">
                <a:solidFill>
                  <a:srgbClr val="C00000"/>
                </a:solidFill>
              </a:rPr>
              <a:t>COMMENTS</a:t>
            </a:r>
            <a:r>
              <a:rPr lang="en-US" sz="3200" dirty="0"/>
              <a:t> </a:t>
            </a:r>
            <a:r>
              <a:rPr lang="en-US" sz="3200" u="sng" dirty="0"/>
              <a:t>added during the post-seminar revision</a:t>
            </a:r>
            <a:r>
              <a:rPr lang="en-US" sz="3200" dirty="0"/>
              <a:t>:</a:t>
            </a:r>
          </a:p>
          <a:p>
            <a:pPr marL="0" indent="0" algn="ctr">
              <a:buNone/>
            </a:pPr>
            <a:r>
              <a:rPr lang="en-US" sz="3200" dirty="0"/>
              <a:t>The slides above &amp; below are similar,</a:t>
            </a:r>
            <a:br>
              <a:rPr lang="en-US" sz="3200" dirty="0"/>
            </a:br>
            <a:r>
              <a:rPr lang="en-US" sz="3200" dirty="0"/>
              <a:t>because I first made one (above) and then revised it.</a:t>
            </a:r>
          </a:p>
          <a:p>
            <a:pPr marL="0" indent="0" algn="ctr">
              <a:buNone/>
            </a:pPr>
            <a:r>
              <a:rPr lang="en-US" sz="3200" dirty="0"/>
              <a:t>I'm including both, because seeing the same idea twice</a:t>
            </a:r>
            <a:br>
              <a:rPr lang="en-US" sz="3200" dirty="0"/>
            </a:br>
            <a:r>
              <a:rPr lang="en-US" sz="3200" dirty="0"/>
              <a:t>(especially if it's an important idea, like this one)</a:t>
            </a:r>
            <a:br>
              <a:rPr lang="en-US" sz="3200" dirty="0"/>
            </a:br>
            <a:r>
              <a:rPr lang="en-US" sz="3200" dirty="0"/>
              <a:t>can be useful for understanding better.</a:t>
            </a:r>
          </a:p>
          <a:p>
            <a:pPr marL="0" indent="0" algn="ctr">
              <a:buNone/>
            </a:pPr>
            <a:r>
              <a:rPr lang="en-US" sz="3200" dirty="0"/>
              <a:t>I think the main "added value" in the revised slide (below)</a:t>
            </a:r>
            <a:br>
              <a:rPr lang="en-US" sz="3200" dirty="0"/>
            </a:br>
            <a:r>
              <a:rPr lang="en-US" sz="3200" dirty="0"/>
              <a:t>is at the bottom, with its description of ERP as</a:t>
            </a:r>
            <a:br>
              <a:rPr lang="en-US" sz="3200" dirty="0"/>
            </a:br>
            <a:r>
              <a:rPr lang="en-US" sz="3200" b="1" u="sng" dirty="0">
                <a:solidFill>
                  <a:srgbClr val="C00000"/>
                </a:solidFill>
                <a:cs typeface="Arial" panose="020B0604020202020204" pitchFamily="34" charset="0"/>
              </a:rPr>
              <a:t>Using a Process-of-Inquiry</a:t>
            </a:r>
            <a:r>
              <a:rPr lang="en-US" sz="3200" b="1" dirty="0">
                <a:solidFill>
                  <a:srgbClr val="C00000"/>
                </a:solidFill>
                <a:cs typeface="Arial" panose="020B0604020202020204" pitchFamily="34" charset="0"/>
              </a:rPr>
              <a:t> to </a:t>
            </a:r>
            <a:r>
              <a:rPr lang="en-US" sz="3200" b="1" u="sng" dirty="0">
                <a:solidFill>
                  <a:srgbClr val="C00000"/>
                </a:solidFill>
                <a:cs typeface="Arial" panose="020B0604020202020204" pitchFamily="34" charset="0"/>
              </a:rPr>
              <a:t>Teach Principles-for-Inquiry</a:t>
            </a:r>
            <a:br>
              <a:rPr lang="en-US" b="1" u="sng" dirty="0">
                <a:solidFill>
                  <a:srgbClr val="C00000"/>
                </a:solidFill>
                <a:cs typeface="Arial" panose="020B0604020202020204" pitchFamily="34" charset="0"/>
              </a:rPr>
            </a:br>
            <a:endParaRPr lang="en-US" dirty="0"/>
          </a:p>
        </p:txBody>
      </p:sp>
    </p:spTree>
    <p:extLst>
      <p:ext uri="{BB962C8B-B14F-4D97-AF65-F5344CB8AC3E}">
        <p14:creationId xmlns:p14="http://schemas.microsoft.com/office/powerpoint/2010/main" val="1223480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1A51B-25C5-E242-9A1E-CDF905271E52}"/>
              </a:ext>
            </a:extLst>
          </p:cNvPr>
          <p:cNvSpPr>
            <a:spLocks noGrp="1"/>
          </p:cNvSpPr>
          <p:nvPr>
            <p:ph type="title"/>
          </p:nvPr>
        </p:nvSpPr>
        <p:spPr>
          <a:xfrm>
            <a:off x="838200" y="454025"/>
            <a:ext cx="10515600" cy="625475"/>
          </a:xfrm>
        </p:spPr>
        <p:txBody>
          <a:bodyPr>
            <a:normAutofit/>
          </a:bodyPr>
          <a:lstStyle/>
          <a:p>
            <a:pPr algn="ctr"/>
            <a:r>
              <a:rPr lang="en-US" sz="3600" b="1" u="sng" dirty="0">
                <a:solidFill>
                  <a:srgbClr val="C00000"/>
                </a:solidFill>
                <a:latin typeface="+mn-lt"/>
                <a:cs typeface="Arial" panose="020B0604020202020204" pitchFamily="34" charset="0"/>
              </a:rPr>
              <a:t>Two Methods</a:t>
            </a:r>
            <a:r>
              <a:rPr lang="en-US" sz="3600" b="1" dirty="0">
                <a:latin typeface="+mn-lt"/>
                <a:cs typeface="Arial" panose="020B0604020202020204" pitchFamily="34" charset="0"/>
              </a:rPr>
              <a:t> for </a:t>
            </a:r>
            <a:r>
              <a:rPr lang="en-US" sz="3600" b="1" u="sng" dirty="0">
                <a:latin typeface="+mn-lt"/>
                <a:cs typeface="Arial" panose="020B0604020202020204" pitchFamily="34" charset="0"/>
              </a:rPr>
              <a:t>Teaching Process-Principles</a:t>
            </a:r>
            <a:r>
              <a:rPr lang="en-US" sz="3600" b="1" dirty="0">
                <a:latin typeface="+mn-lt"/>
                <a:cs typeface="Arial" panose="020B0604020202020204" pitchFamily="34" charset="0"/>
              </a:rPr>
              <a:t>:</a:t>
            </a:r>
            <a:endParaRPr lang="en-US" sz="36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03DEFCDF-DFB0-E74D-BE7B-8688F43DD402}"/>
              </a:ext>
            </a:extLst>
          </p:cNvPr>
          <p:cNvSpPr>
            <a:spLocks noGrp="1"/>
          </p:cNvSpPr>
          <p:nvPr>
            <p:ph idx="1"/>
          </p:nvPr>
        </p:nvSpPr>
        <p:spPr>
          <a:xfrm>
            <a:off x="609600" y="1206500"/>
            <a:ext cx="10960100" cy="5143500"/>
          </a:xfrm>
        </p:spPr>
        <p:txBody>
          <a:bodyPr>
            <a:normAutofit fontScale="92500" lnSpcReduction="10000"/>
          </a:bodyPr>
          <a:lstStyle/>
          <a:p>
            <a:pPr marL="0" indent="0" algn="ctr">
              <a:buNone/>
            </a:pPr>
            <a:r>
              <a:rPr lang="en-US" sz="3900" b="1" u="sng" dirty="0">
                <a:solidFill>
                  <a:srgbClr val="C00000"/>
                </a:solidFill>
                <a:cs typeface="Arial" panose="020B0604020202020204" pitchFamily="34" charset="0"/>
              </a:rPr>
              <a:t>Direct Explaining</a:t>
            </a:r>
            <a:r>
              <a:rPr lang="en-US" sz="3900" dirty="0">
                <a:cs typeface="Arial" panose="020B0604020202020204" pitchFamily="34" charset="0"/>
              </a:rPr>
              <a:t>  (by </a:t>
            </a:r>
            <a:r>
              <a:rPr lang="en-US" sz="3900" b="1" u="sng" dirty="0">
                <a:solidFill>
                  <a:srgbClr val="FF0000"/>
                </a:solidFill>
                <a:cs typeface="Arial" panose="020B0604020202020204" pitchFamily="34" charset="0"/>
              </a:rPr>
              <a:t>teacher</a:t>
            </a:r>
            <a:r>
              <a:rPr lang="en-US" sz="3900" dirty="0">
                <a:cs typeface="Arial" panose="020B0604020202020204" pitchFamily="34" charset="0"/>
              </a:rPr>
              <a:t>),</a:t>
            </a:r>
            <a:br>
              <a:rPr lang="en-US" sz="3900" dirty="0">
                <a:cs typeface="Arial" panose="020B0604020202020204" pitchFamily="34" charset="0"/>
              </a:rPr>
            </a:br>
            <a:r>
              <a:rPr lang="en-US" sz="3900" b="1" u="sng" dirty="0">
                <a:solidFill>
                  <a:srgbClr val="C00000"/>
                </a:solidFill>
                <a:cs typeface="Arial" panose="020B0604020202020204" pitchFamily="34" charset="0"/>
              </a:rPr>
              <a:t>Discovery Learning</a:t>
            </a:r>
            <a:r>
              <a:rPr lang="en-US" sz="3900" dirty="0">
                <a:cs typeface="Arial" panose="020B0604020202020204" pitchFamily="34" charset="0"/>
              </a:rPr>
              <a:t>  (by </a:t>
            </a:r>
            <a:r>
              <a:rPr lang="en-US" sz="3900" b="1" u="sng" dirty="0">
                <a:solidFill>
                  <a:srgbClr val="FF0000"/>
                </a:solidFill>
                <a:cs typeface="Arial" panose="020B0604020202020204" pitchFamily="34" charset="0"/>
              </a:rPr>
              <a:t>student</a:t>
            </a:r>
            <a:r>
              <a:rPr lang="en-US" sz="3900" dirty="0">
                <a:cs typeface="Arial" panose="020B0604020202020204" pitchFamily="34" charset="0"/>
              </a:rPr>
              <a:t>).</a:t>
            </a:r>
          </a:p>
          <a:p>
            <a:pPr marL="0" indent="0" algn="ctr">
              <a:buNone/>
            </a:pPr>
            <a:r>
              <a:rPr lang="en-US" sz="900" dirty="0">
                <a:cs typeface="Arial" panose="020B0604020202020204" pitchFamily="34" charset="0"/>
              </a:rPr>
              <a:t> </a:t>
            </a:r>
          </a:p>
          <a:p>
            <a:pPr marL="0" indent="0" algn="ctr">
              <a:buNone/>
            </a:pPr>
            <a:r>
              <a:rPr lang="en-US" sz="3500" b="1" dirty="0">
                <a:cs typeface="Arial" panose="020B0604020202020204" pitchFamily="34" charset="0"/>
              </a:rPr>
              <a:t>when we are not in a seminar</a:t>
            </a:r>
            <a:br>
              <a:rPr lang="en-US" sz="3500" b="1" dirty="0">
                <a:cs typeface="Arial" panose="020B0604020202020204" pitchFamily="34" charset="0"/>
              </a:rPr>
            </a:br>
            <a:r>
              <a:rPr lang="en-US" sz="3500" b="1" dirty="0">
                <a:cs typeface="Arial" panose="020B0604020202020204" pitchFamily="34" charset="0"/>
              </a:rPr>
              <a:t>with very-brief TIME LIMITS,</a:t>
            </a:r>
            <a:br>
              <a:rPr lang="en-US" sz="3500" b="1" dirty="0">
                <a:cs typeface="Arial" panose="020B0604020202020204" pitchFamily="34" charset="0"/>
              </a:rPr>
            </a:br>
            <a:r>
              <a:rPr lang="en-US" sz="3500" b="1" dirty="0">
                <a:solidFill>
                  <a:srgbClr val="C00000"/>
                </a:solidFill>
                <a:cs typeface="Arial" panose="020B0604020202020204" pitchFamily="34" charset="0"/>
              </a:rPr>
              <a:t>help students </a:t>
            </a:r>
            <a:r>
              <a:rPr lang="en-US" sz="3500" b="1" u="sng" dirty="0">
                <a:solidFill>
                  <a:srgbClr val="C00000"/>
                </a:solidFill>
                <a:cs typeface="Arial" panose="020B0604020202020204" pitchFamily="34" charset="0"/>
              </a:rPr>
              <a:t>DISCOVER</a:t>
            </a:r>
            <a:br>
              <a:rPr lang="en-US" sz="3500" b="1" u="sng" dirty="0">
                <a:solidFill>
                  <a:srgbClr val="C00000"/>
                </a:solidFill>
                <a:cs typeface="Arial" panose="020B0604020202020204" pitchFamily="34" charset="0"/>
              </a:rPr>
            </a:br>
            <a:r>
              <a:rPr lang="en-US" sz="3500" b="1" dirty="0">
                <a:cs typeface="Arial" panose="020B0604020202020204" pitchFamily="34" charset="0"/>
              </a:rPr>
              <a:t>PRINCIPLES</a:t>
            </a:r>
            <a:r>
              <a:rPr lang="en-US" sz="3500" dirty="0">
                <a:cs typeface="Arial" panose="020B0604020202020204" pitchFamily="34" charset="0"/>
              </a:rPr>
              <a:t>-for-Process,</a:t>
            </a:r>
          </a:p>
          <a:p>
            <a:pPr marL="0" indent="0" algn="ctr">
              <a:buNone/>
            </a:pPr>
            <a:r>
              <a:rPr lang="en-US" sz="5200" b="1" u="sng" dirty="0">
                <a:solidFill>
                  <a:srgbClr val="C00000"/>
                </a:solidFill>
                <a:cs typeface="Arial" panose="020B0604020202020204" pitchFamily="34" charset="0"/>
              </a:rPr>
              <a:t>E</a:t>
            </a:r>
            <a:r>
              <a:rPr lang="en-US" sz="4300" b="1" u="sng" dirty="0">
                <a:solidFill>
                  <a:srgbClr val="C00000"/>
                </a:solidFill>
                <a:cs typeface="Arial" panose="020B0604020202020204" pitchFamily="34" charset="0"/>
              </a:rPr>
              <a:t>XPERIENCES  +  </a:t>
            </a:r>
            <a:r>
              <a:rPr lang="en-US" sz="5200" b="1" u="sng" dirty="0">
                <a:solidFill>
                  <a:srgbClr val="C00000"/>
                </a:solidFill>
                <a:cs typeface="Arial" panose="020B0604020202020204" pitchFamily="34" charset="0"/>
              </a:rPr>
              <a:t>R</a:t>
            </a:r>
            <a:r>
              <a:rPr lang="en-US" sz="4300" b="1" u="sng" dirty="0">
                <a:solidFill>
                  <a:srgbClr val="C00000"/>
                </a:solidFill>
                <a:cs typeface="Arial" panose="020B0604020202020204" pitchFamily="34" charset="0"/>
              </a:rPr>
              <a:t>EFLECTIONS</a:t>
            </a:r>
            <a:r>
              <a:rPr lang="en-US" sz="4300" b="1" dirty="0">
                <a:solidFill>
                  <a:srgbClr val="C00000"/>
                </a:solidFill>
                <a:cs typeface="Arial" panose="020B0604020202020204" pitchFamily="34" charset="0"/>
              </a:rPr>
              <a:t>  </a:t>
            </a:r>
            <a:r>
              <a:rPr lang="en-US" sz="3900" b="1" dirty="0">
                <a:solidFill>
                  <a:srgbClr val="C00000"/>
                </a:solidFill>
                <a:cs typeface="Arial" panose="020B0604020202020204" pitchFamily="34" charset="0"/>
                <a:sym typeface="Wingdings" pitchFamily="2" charset="2"/>
              </a:rPr>
              <a:t></a:t>
            </a:r>
            <a:r>
              <a:rPr lang="en-US" sz="4300" b="1" dirty="0">
                <a:solidFill>
                  <a:srgbClr val="C00000"/>
                </a:solidFill>
                <a:cs typeface="Arial" panose="020B0604020202020204" pitchFamily="34" charset="0"/>
                <a:sym typeface="Wingdings" pitchFamily="2" charset="2"/>
              </a:rPr>
              <a:t>  </a:t>
            </a:r>
            <a:r>
              <a:rPr lang="en-US" sz="5200" b="1" u="sng" dirty="0">
                <a:solidFill>
                  <a:srgbClr val="C00000"/>
                </a:solidFill>
                <a:cs typeface="Arial" panose="020B0604020202020204" pitchFamily="34" charset="0"/>
              </a:rPr>
              <a:t>P</a:t>
            </a:r>
            <a:r>
              <a:rPr lang="en-US" sz="4300" b="1" u="sng" dirty="0">
                <a:solidFill>
                  <a:srgbClr val="C00000"/>
                </a:solidFill>
                <a:cs typeface="Arial" panose="020B0604020202020204" pitchFamily="34" charset="0"/>
              </a:rPr>
              <a:t>RINCIPLES</a:t>
            </a:r>
          </a:p>
          <a:p>
            <a:pPr marL="0" indent="0" algn="ctr">
              <a:buNone/>
            </a:pPr>
            <a:r>
              <a:rPr lang="en-US" sz="900" b="1" u="sng" dirty="0">
                <a:solidFill>
                  <a:schemeClr val="bg1"/>
                </a:solidFill>
                <a:cs typeface="Arial" panose="020B0604020202020204" pitchFamily="34" charset="0"/>
              </a:rPr>
              <a:t> </a:t>
            </a:r>
          </a:p>
          <a:p>
            <a:pPr marL="0" indent="0" algn="ctr">
              <a:buNone/>
            </a:pPr>
            <a:r>
              <a:rPr lang="en-US" sz="3500" dirty="0">
                <a:cs typeface="Arial" panose="020B0604020202020204" pitchFamily="34" charset="0"/>
              </a:rPr>
              <a:t>Their </a:t>
            </a:r>
            <a:r>
              <a:rPr lang="en-US" sz="3500" b="1" dirty="0">
                <a:solidFill>
                  <a:srgbClr val="C00000"/>
                </a:solidFill>
                <a:cs typeface="Arial" panose="020B0604020202020204" pitchFamily="34" charset="0"/>
              </a:rPr>
              <a:t>ERP</a:t>
            </a:r>
            <a:r>
              <a:rPr lang="en-US" sz="3500" dirty="0">
                <a:solidFill>
                  <a:srgbClr val="C00000"/>
                </a:solidFill>
                <a:cs typeface="Arial" panose="020B0604020202020204" pitchFamily="34" charset="0"/>
              </a:rPr>
              <a:t> </a:t>
            </a:r>
            <a:r>
              <a:rPr lang="en-US" sz="3500" b="1" dirty="0">
                <a:solidFill>
                  <a:srgbClr val="C00000"/>
                </a:solidFill>
                <a:cs typeface="Arial" panose="020B0604020202020204" pitchFamily="34" charset="0"/>
              </a:rPr>
              <a:t>self-discovering</a:t>
            </a:r>
            <a:r>
              <a:rPr lang="en-US" sz="3500" dirty="0">
                <a:cs typeface="Arial" panose="020B0604020202020204" pitchFamily="34" charset="0"/>
              </a:rPr>
              <a:t> will be more </a:t>
            </a:r>
            <a:r>
              <a:rPr lang="en-US" sz="3500" b="1" u="sng" dirty="0">
                <a:cs typeface="Arial" panose="020B0604020202020204" pitchFamily="34" charset="0"/>
              </a:rPr>
              <a:t>satisfying</a:t>
            </a:r>
            <a:r>
              <a:rPr lang="en-US" sz="3500" dirty="0">
                <a:cs typeface="Arial" panose="020B0604020202020204" pitchFamily="34" charset="0"/>
              </a:rPr>
              <a:t> and </a:t>
            </a:r>
            <a:r>
              <a:rPr lang="en-US" sz="3500" b="1" u="sng" dirty="0">
                <a:cs typeface="Arial" panose="020B0604020202020204" pitchFamily="34" charset="0"/>
              </a:rPr>
              <a:t>effective</a:t>
            </a:r>
            <a:br>
              <a:rPr lang="en-US" sz="3500" b="1" dirty="0">
                <a:cs typeface="Arial" panose="020B0604020202020204" pitchFamily="34" charset="0"/>
              </a:rPr>
            </a:br>
            <a:r>
              <a:rPr lang="en-US" sz="3500" dirty="0">
                <a:cs typeface="Arial" panose="020B0604020202020204" pitchFamily="34" charset="0"/>
              </a:rPr>
              <a:t>when we</a:t>
            </a:r>
            <a:br>
              <a:rPr lang="en-US" sz="3500" dirty="0">
                <a:cs typeface="Arial" panose="020B0604020202020204" pitchFamily="34" charset="0"/>
              </a:rPr>
            </a:br>
            <a:r>
              <a:rPr lang="en-US" sz="3500" b="1" u="sng" dirty="0">
                <a:solidFill>
                  <a:srgbClr val="C00000"/>
                </a:solidFill>
                <a:cs typeface="Arial" panose="020B0604020202020204" pitchFamily="34" charset="0"/>
              </a:rPr>
              <a:t>Use a Process-of-Inquiry</a:t>
            </a:r>
            <a:r>
              <a:rPr lang="en-US" sz="3500" b="1" dirty="0">
                <a:solidFill>
                  <a:srgbClr val="C00000"/>
                </a:solidFill>
                <a:cs typeface="Arial" panose="020B0604020202020204" pitchFamily="34" charset="0"/>
              </a:rPr>
              <a:t> to </a:t>
            </a:r>
            <a:r>
              <a:rPr lang="en-US" sz="3500" b="1" u="sng" dirty="0">
                <a:solidFill>
                  <a:srgbClr val="C00000"/>
                </a:solidFill>
                <a:cs typeface="Arial" panose="020B0604020202020204" pitchFamily="34" charset="0"/>
              </a:rPr>
              <a:t>Teach Principles-for-Inquiry</a:t>
            </a:r>
          </a:p>
          <a:p>
            <a:pPr marL="0" indent="0" algn="ctr">
              <a:buNone/>
            </a:pPr>
            <a:endParaRPr lang="en-US" sz="3500" dirty="0">
              <a:cs typeface="Arial" panose="020B0604020202020204" pitchFamily="34" charset="0"/>
            </a:endParaRPr>
          </a:p>
        </p:txBody>
      </p:sp>
    </p:spTree>
    <p:extLst>
      <p:ext uri="{BB962C8B-B14F-4D97-AF65-F5344CB8AC3E}">
        <p14:creationId xmlns:p14="http://schemas.microsoft.com/office/powerpoint/2010/main" val="2825312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C5C26B-03E5-4548-ADAF-3A81BED603C8}"/>
              </a:ext>
            </a:extLst>
          </p:cNvPr>
          <p:cNvSpPr>
            <a:spLocks noGrp="1"/>
          </p:cNvSpPr>
          <p:nvPr>
            <p:ph idx="1"/>
          </p:nvPr>
        </p:nvSpPr>
        <p:spPr>
          <a:xfrm>
            <a:off x="825136" y="747573"/>
            <a:ext cx="10670177" cy="5391970"/>
          </a:xfrm>
        </p:spPr>
        <p:txBody>
          <a:bodyPr>
            <a:normAutofit/>
          </a:bodyPr>
          <a:lstStyle/>
          <a:p>
            <a:pPr marL="0" indent="0" algn="ctr">
              <a:buNone/>
            </a:pPr>
            <a:r>
              <a:rPr lang="en-US" sz="3200" dirty="0"/>
              <a:t>But... there is an important factor to consider for K-12 students.</a:t>
            </a:r>
          </a:p>
          <a:p>
            <a:pPr marL="0" indent="0" algn="ctr">
              <a:buNone/>
            </a:pPr>
            <a:r>
              <a:rPr lang="en-US" sz="3200" b="1" dirty="0"/>
              <a:t>In </a:t>
            </a:r>
            <a:r>
              <a:rPr lang="en-US" sz="3200" b="1" u="sng" dirty="0">
                <a:solidFill>
                  <a:srgbClr val="0070C0"/>
                </a:solidFill>
              </a:rPr>
              <a:t>college education</a:t>
            </a:r>
            <a:br>
              <a:rPr lang="en-US" sz="3200" dirty="0"/>
            </a:br>
            <a:r>
              <a:rPr lang="en-US" sz="3200" dirty="0"/>
              <a:t>educators can control WHAT students study and WHEN,</a:t>
            </a:r>
            <a:br>
              <a:rPr lang="en-US" sz="3200" dirty="0"/>
            </a:br>
            <a:r>
              <a:rPr lang="en-US" sz="3200" b="1" dirty="0"/>
              <a:t>but in </a:t>
            </a:r>
            <a:r>
              <a:rPr lang="en-US" sz="3200" b="1" dirty="0">
                <a:solidFill>
                  <a:srgbClr val="0070C0"/>
                </a:solidFill>
              </a:rPr>
              <a:t>a </a:t>
            </a:r>
            <a:r>
              <a:rPr lang="en-US" sz="3200" b="1" u="sng" dirty="0">
                <a:solidFill>
                  <a:srgbClr val="0070C0"/>
                </a:solidFill>
              </a:rPr>
              <a:t>K-12 Curriculum</a:t>
            </a:r>
            <a:br>
              <a:rPr lang="en-US" sz="3200" dirty="0"/>
            </a:br>
            <a:r>
              <a:rPr lang="en-US" sz="3200" dirty="0"/>
              <a:t>that integrates Design Process (and other models) into a</a:t>
            </a:r>
            <a:br>
              <a:rPr lang="en-US" sz="3200" dirty="0"/>
            </a:br>
            <a:r>
              <a:rPr lang="en-US" sz="3200" dirty="0"/>
              <a:t>coordinated</a:t>
            </a:r>
            <a:r>
              <a:rPr lang="en-US" sz="3200" b="1" dirty="0"/>
              <a:t> </a:t>
            </a:r>
            <a:r>
              <a:rPr lang="en-US" sz="3200" b="1" dirty="0">
                <a:solidFill>
                  <a:srgbClr val="0070C0"/>
                </a:solidFill>
              </a:rPr>
              <a:t>Wide-Spiral Curriculum</a:t>
            </a:r>
            <a:r>
              <a:rPr lang="en-US" sz="3200" b="1" dirty="0"/>
              <a:t> </a:t>
            </a:r>
            <a:r>
              <a:rPr lang="en-US" sz="3200" dirty="0"/>
              <a:t>with spiral repetitions</a:t>
            </a:r>
            <a:br>
              <a:rPr lang="en-US" sz="3200" dirty="0"/>
            </a:br>
            <a:r>
              <a:rPr lang="en-US" sz="3200" dirty="0"/>
              <a:t>(so students have problem-solving experiences in all grades),</a:t>
            </a:r>
            <a:br>
              <a:rPr lang="en-US" sz="3200" dirty="0"/>
            </a:br>
            <a:r>
              <a:rPr lang="en-US" sz="3200" b="1" dirty="0">
                <a:solidFill>
                  <a:srgbClr val="C00000"/>
                </a:solidFill>
              </a:rPr>
              <a:t>what a student learns in </a:t>
            </a:r>
            <a:r>
              <a:rPr lang="en-US" sz="3200" b="1" u="sng" dirty="0">
                <a:solidFill>
                  <a:srgbClr val="C00000"/>
                </a:solidFill>
              </a:rPr>
              <a:t>1</a:t>
            </a:r>
            <a:r>
              <a:rPr lang="en-US" sz="3200" b="1" u="sng" baseline="30000" dirty="0">
                <a:solidFill>
                  <a:srgbClr val="C00000"/>
                </a:solidFill>
              </a:rPr>
              <a:t>st</a:t>
            </a:r>
            <a:r>
              <a:rPr lang="en-US" sz="3200" b="1" u="sng" dirty="0">
                <a:solidFill>
                  <a:srgbClr val="C00000"/>
                </a:solidFill>
              </a:rPr>
              <a:t> Grade</a:t>
            </a:r>
            <a:br>
              <a:rPr lang="en-US" sz="3200" b="1" dirty="0">
                <a:solidFill>
                  <a:srgbClr val="C00000"/>
                </a:solidFill>
              </a:rPr>
            </a:br>
            <a:r>
              <a:rPr lang="en-US" sz="3200" b="1" dirty="0">
                <a:solidFill>
                  <a:srgbClr val="C00000"/>
                </a:solidFill>
              </a:rPr>
              <a:t>will affect their "</a:t>
            </a:r>
            <a:r>
              <a:rPr lang="en-US" sz="3200" b="1" u="sng" dirty="0">
                <a:solidFill>
                  <a:srgbClr val="C00000"/>
                </a:solidFill>
              </a:rPr>
              <a:t>discovery</a:t>
            </a:r>
            <a:r>
              <a:rPr lang="en-US" sz="3200" b="1" dirty="0">
                <a:solidFill>
                  <a:srgbClr val="C00000"/>
                </a:solidFill>
              </a:rPr>
              <a:t> learning" in </a:t>
            </a:r>
            <a:r>
              <a:rPr lang="en-US" sz="3200" b="1" u="sng" dirty="0">
                <a:solidFill>
                  <a:srgbClr val="C00000"/>
                </a:solidFill>
              </a:rPr>
              <a:t>2</a:t>
            </a:r>
            <a:r>
              <a:rPr lang="en-US" sz="3200" b="1" u="sng" baseline="30000" dirty="0">
                <a:solidFill>
                  <a:srgbClr val="C00000"/>
                </a:solidFill>
              </a:rPr>
              <a:t>nd</a:t>
            </a:r>
            <a:r>
              <a:rPr lang="en-US" sz="3200" b="1" u="sng" dirty="0">
                <a:solidFill>
                  <a:srgbClr val="C00000"/>
                </a:solidFill>
              </a:rPr>
              <a:t> Grade</a:t>
            </a:r>
            <a:r>
              <a:rPr lang="en-US" sz="3200" b="1" dirty="0">
                <a:solidFill>
                  <a:srgbClr val="C00000"/>
                </a:solidFill>
              </a:rPr>
              <a:t>,</a:t>
            </a:r>
            <a:br>
              <a:rPr lang="en-US" sz="3200" dirty="0"/>
            </a:br>
            <a:r>
              <a:rPr lang="en-US" sz="3200" b="1" dirty="0"/>
              <a:t>so instruction with </a:t>
            </a:r>
            <a:r>
              <a:rPr lang="en-US" sz="3200" b="1" dirty="0">
                <a:solidFill>
                  <a:srgbClr val="C00000"/>
                </a:solidFill>
              </a:rPr>
              <a:t>E</a:t>
            </a:r>
            <a:r>
              <a:rPr lang="en-US" sz="3200" b="1" u="sng" dirty="0">
                <a:solidFill>
                  <a:srgbClr val="C00000"/>
                </a:solidFill>
              </a:rPr>
              <a:t>R</a:t>
            </a:r>
            <a:r>
              <a:rPr lang="en-US" sz="3200" b="1" dirty="0">
                <a:solidFill>
                  <a:srgbClr val="C00000"/>
                </a:solidFill>
              </a:rPr>
              <a:t>P</a:t>
            </a:r>
            <a:br>
              <a:rPr lang="en-US" sz="3200" b="1" dirty="0"/>
            </a:br>
            <a:r>
              <a:rPr lang="en-US" sz="3200" b="1" dirty="0"/>
              <a:t>(</a:t>
            </a:r>
            <a:r>
              <a:rPr lang="en-US" sz="1200" b="1" dirty="0"/>
              <a:t> </a:t>
            </a:r>
            <a:r>
              <a:rPr lang="en-US" sz="3200" b="1" dirty="0"/>
              <a:t>especially for </a:t>
            </a:r>
            <a:r>
              <a:rPr lang="en-US" sz="3200" b="1" u="sng" dirty="0">
                <a:solidFill>
                  <a:srgbClr val="C00000"/>
                </a:solidFill>
              </a:rPr>
              <a:t>Reflections</a:t>
            </a:r>
            <a:r>
              <a:rPr lang="en-US" sz="1200" b="1" u="sng" dirty="0">
                <a:solidFill>
                  <a:schemeClr val="bg1"/>
                </a:solidFill>
              </a:rPr>
              <a:t> </a:t>
            </a:r>
            <a:r>
              <a:rPr lang="en-US" sz="3200" b="1" dirty="0"/>
              <a:t>)</a:t>
            </a:r>
            <a:br>
              <a:rPr lang="en-US" sz="3200" b="1" dirty="0"/>
            </a:br>
            <a:r>
              <a:rPr lang="en-US" sz="3200" b="1" dirty="0"/>
              <a:t>will have to be adjusted.</a:t>
            </a:r>
          </a:p>
        </p:txBody>
      </p:sp>
    </p:spTree>
    <p:extLst>
      <p:ext uri="{BB962C8B-B14F-4D97-AF65-F5344CB8AC3E}">
        <p14:creationId xmlns:p14="http://schemas.microsoft.com/office/powerpoint/2010/main" val="1153634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E98-6987-0E4F-A1D7-A66CC6C22F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5DDDD4-444F-A84B-91C3-97A9FFB4494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9500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AAD1C4-FC4B-CC45-A964-3671C210276B}"/>
              </a:ext>
            </a:extLst>
          </p:cNvPr>
          <p:cNvSpPr>
            <a:spLocks noGrp="1"/>
          </p:cNvSpPr>
          <p:nvPr>
            <p:ph idx="1"/>
          </p:nvPr>
        </p:nvSpPr>
        <p:spPr>
          <a:xfrm>
            <a:off x="838200" y="746124"/>
            <a:ext cx="10515600" cy="5413375"/>
          </a:xfrm>
        </p:spPr>
        <p:txBody>
          <a:bodyPr>
            <a:normAutofit/>
          </a:bodyPr>
          <a:lstStyle/>
          <a:p>
            <a:pPr marL="0" indent="0" algn="ctr">
              <a:buNone/>
            </a:pPr>
            <a:r>
              <a:rPr lang="en-US" sz="3600" b="1" dirty="0"/>
              <a:t>Earlier,</a:t>
            </a:r>
            <a:r>
              <a:rPr lang="en-US" sz="3600" dirty="0"/>
              <a:t> I say that...</a:t>
            </a:r>
          </a:p>
          <a:p>
            <a:pPr marL="0" indent="0" algn="ctr">
              <a:buNone/>
            </a:pPr>
            <a:r>
              <a:rPr lang="en-US" sz="3200" dirty="0"/>
              <a:t>Later I'll show how my model for</a:t>
            </a:r>
            <a:r>
              <a:rPr lang="en-US" sz="3200" b="1" dirty="0"/>
              <a:t> </a:t>
            </a:r>
            <a:r>
              <a:rPr lang="en-US" sz="3200" b="1" dirty="0">
                <a:solidFill>
                  <a:srgbClr val="0070C0"/>
                </a:solidFill>
              </a:rPr>
              <a:t>Design Process</a:t>
            </a:r>
            <a:r>
              <a:rPr lang="en-US" sz="3200" dirty="0"/>
              <a:t> ...</a:t>
            </a:r>
          </a:p>
          <a:p>
            <a:pPr marL="0" indent="0" algn="ctr">
              <a:buNone/>
            </a:pPr>
            <a:endParaRPr lang="en-US" sz="3200" dirty="0"/>
          </a:p>
          <a:p>
            <a:pPr marL="0" indent="0" algn="ctr">
              <a:buNone/>
            </a:pPr>
            <a:r>
              <a:rPr lang="en-US" sz="3200" dirty="0"/>
              <a:t>Now it's "Later" and I'll describe my model,</a:t>
            </a:r>
            <a:br>
              <a:rPr lang="en-US" sz="3200" dirty="0"/>
            </a:br>
            <a:r>
              <a:rPr lang="en-US" sz="3200" dirty="0"/>
              <a:t>beginning with the most beautiful diagram,</a:t>
            </a:r>
            <a:br>
              <a:rPr lang="en-US" sz="3200" dirty="0"/>
            </a:br>
            <a:r>
              <a:rPr lang="en-US" sz="3200" dirty="0"/>
              <a:t>with two colorful-and-logical triangles:</a:t>
            </a:r>
            <a:br>
              <a:rPr lang="en-US" sz="3200" dirty="0"/>
            </a:br>
            <a:r>
              <a:rPr lang="en-US" sz="3200" dirty="0"/>
              <a:t>look at the next diagram and find them.</a:t>
            </a:r>
          </a:p>
          <a:p>
            <a:pPr marL="0" indent="0" algn="ctr">
              <a:buNone/>
            </a:pPr>
            <a:r>
              <a:rPr lang="en-US" dirty="0"/>
              <a:t>Then (although probably it won't be necessary)</a:t>
            </a:r>
            <a:br>
              <a:rPr lang="en-US" dirty="0"/>
            </a:br>
            <a:r>
              <a:rPr lang="en-US" dirty="0"/>
              <a:t>I'll explain "what the triangles are"</a:t>
            </a:r>
            <a:br>
              <a:rPr lang="en-US" dirty="0"/>
            </a:br>
            <a:r>
              <a:rPr lang="en-US" dirty="0"/>
              <a:t>and why they're important.</a:t>
            </a:r>
            <a:endParaRPr lang="en-US" sz="3200" b="1" dirty="0"/>
          </a:p>
          <a:p>
            <a:pPr marL="0" indent="0" algn="ctr">
              <a:buNone/>
            </a:pPr>
            <a:endParaRPr lang="en-US" sz="3200" dirty="0"/>
          </a:p>
        </p:txBody>
      </p:sp>
    </p:spTree>
    <p:extLst>
      <p:ext uri="{BB962C8B-B14F-4D97-AF65-F5344CB8AC3E}">
        <p14:creationId xmlns:p14="http://schemas.microsoft.com/office/powerpoint/2010/main" val="2845509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08E8DD-F34F-A141-8FB6-6E3AC5C1EE66}"/>
              </a:ext>
            </a:extLst>
          </p:cNvPr>
          <p:cNvPicPr>
            <a:picLocks noGrp="1" noChangeAspect="1"/>
          </p:cNvPicPr>
          <p:nvPr>
            <p:ph idx="1"/>
          </p:nvPr>
        </p:nvPicPr>
        <p:blipFill>
          <a:blip r:embed="rId2"/>
          <a:stretch>
            <a:fillRect/>
          </a:stretch>
        </p:blipFill>
        <p:spPr>
          <a:xfrm>
            <a:off x="888022" y="1295400"/>
            <a:ext cx="10427678" cy="4236244"/>
          </a:xfrm>
        </p:spPr>
      </p:pic>
    </p:spTree>
    <p:extLst>
      <p:ext uri="{BB962C8B-B14F-4D97-AF65-F5344CB8AC3E}">
        <p14:creationId xmlns:p14="http://schemas.microsoft.com/office/powerpoint/2010/main" val="159424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76A02-EAF0-2040-BEC9-89B60F14EC65}"/>
              </a:ext>
            </a:extLst>
          </p:cNvPr>
          <p:cNvSpPr>
            <a:spLocks noGrp="1"/>
          </p:cNvSpPr>
          <p:nvPr>
            <p:ph idx="1"/>
          </p:nvPr>
        </p:nvSpPr>
        <p:spPr>
          <a:xfrm>
            <a:off x="864326" y="1303110"/>
            <a:ext cx="10515600" cy="4117975"/>
          </a:xfrm>
        </p:spPr>
        <p:txBody>
          <a:bodyPr>
            <a:normAutofit/>
          </a:bodyPr>
          <a:lstStyle/>
          <a:p>
            <a:pPr marL="0" indent="0" algn="ctr">
              <a:buNone/>
            </a:pPr>
            <a:r>
              <a:rPr lang="en-US" sz="3200" dirty="0"/>
              <a:t>Of course, </a:t>
            </a:r>
            <a:r>
              <a:rPr lang="en-US" sz="3200" b="1" dirty="0"/>
              <a:t>during the seminar</a:t>
            </a:r>
            <a:br>
              <a:rPr lang="en-US" sz="3200" b="1" dirty="0"/>
            </a:br>
            <a:r>
              <a:rPr lang="en-US" sz="3200" b="1" dirty="0"/>
              <a:t>I didn't cover all of the ideas in this PowerPoint</a:t>
            </a:r>
            <a:br>
              <a:rPr lang="en-US" sz="3200" dirty="0"/>
            </a:br>
            <a:r>
              <a:rPr lang="en-US" sz="3200" dirty="0"/>
              <a:t>( nobody could talk that fast or listen that fast</a:t>
            </a:r>
            <a:r>
              <a:rPr lang="en-US" sz="1200" dirty="0"/>
              <a:t> </a:t>
            </a:r>
            <a:r>
              <a:rPr lang="en-US" sz="3200" dirty="0"/>
              <a:t>! )</a:t>
            </a:r>
            <a:br>
              <a:rPr lang="en-US" sz="3200" dirty="0"/>
            </a:br>
            <a:r>
              <a:rPr lang="en-US" sz="3200" b="1" dirty="0"/>
              <a:t>but you can digest the ideas more slowly now.</a:t>
            </a:r>
          </a:p>
          <a:p>
            <a:pPr marL="0" indent="0" algn="ctr">
              <a:buNone/>
            </a:pPr>
            <a:r>
              <a:rPr lang="en-US" sz="1200" dirty="0"/>
              <a:t> </a:t>
            </a:r>
          </a:p>
          <a:p>
            <a:pPr marL="0" indent="0" algn="ctr">
              <a:buNone/>
            </a:pPr>
            <a:r>
              <a:rPr lang="en-US" sz="3200" dirty="0"/>
              <a:t>And, as described in the previous slide,</a:t>
            </a:r>
            <a:br>
              <a:rPr lang="en-US" sz="3200" dirty="0"/>
            </a:br>
            <a:r>
              <a:rPr lang="en-US" sz="3200" dirty="0"/>
              <a:t>I recommend studying the</a:t>
            </a:r>
            <a:r>
              <a:rPr lang="en-US" sz="3200" b="1" dirty="0"/>
              <a:t> </a:t>
            </a:r>
            <a:r>
              <a:rPr lang="en-US" sz="3200" b="1" dirty="0">
                <a:solidFill>
                  <a:schemeClr val="accent4">
                    <a:lumMod val="75000"/>
                  </a:schemeClr>
                </a:solidFill>
                <a:hlinkClick r:id="rId2">
                  <a:extLst>
                    <a:ext uri="{A12FA001-AC4F-418D-AE19-62706E023703}">
                      <ahyp:hlinkClr xmlns:ahyp="http://schemas.microsoft.com/office/drawing/2018/hyperlinkcolor" val="tx"/>
                    </a:ext>
                  </a:extLst>
                </a:hlinkClick>
              </a:rPr>
              <a:t>Introductory Overview</a:t>
            </a:r>
            <a:br>
              <a:rPr lang="en-US" sz="3200" dirty="0"/>
            </a:br>
            <a:r>
              <a:rPr lang="en-US" sz="3200" dirty="0"/>
              <a:t>(that includes the</a:t>
            </a:r>
            <a:r>
              <a:rPr lang="en-US" sz="3200" b="1" dirty="0"/>
              <a:t> </a:t>
            </a:r>
            <a:r>
              <a:rPr lang="en-US" sz="3200" b="1" dirty="0">
                <a:solidFill>
                  <a:schemeClr val="accent4">
                    <a:lumMod val="75000"/>
                  </a:schemeClr>
                </a:solidFill>
                <a:hlinkClick r:id="rId3">
                  <a:extLst>
                    <a:ext uri="{A12FA001-AC4F-418D-AE19-62706E023703}">
                      <ahyp:hlinkClr xmlns:ahyp="http://schemas.microsoft.com/office/drawing/2018/hyperlinkcolor" val="tx"/>
                    </a:ext>
                  </a:extLst>
                </a:hlinkClick>
              </a:rPr>
              <a:t>Short Overview</a:t>
            </a:r>
            <a:r>
              <a:rPr lang="en-US" sz="3200" dirty="0"/>
              <a:t>) </a:t>
            </a:r>
            <a:br>
              <a:rPr lang="en-US" sz="3200" dirty="0"/>
            </a:br>
            <a:r>
              <a:rPr lang="en-US" sz="3200" dirty="0"/>
              <a:t>where the ideas are explained more thoroughly.</a:t>
            </a:r>
          </a:p>
        </p:txBody>
      </p:sp>
    </p:spTree>
    <p:extLst>
      <p:ext uri="{BB962C8B-B14F-4D97-AF65-F5344CB8AC3E}">
        <p14:creationId xmlns:p14="http://schemas.microsoft.com/office/powerpoint/2010/main" val="30925168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08E8DD-F34F-A141-8FB6-6E3AC5C1EE66}"/>
              </a:ext>
            </a:extLst>
          </p:cNvPr>
          <p:cNvPicPr>
            <a:picLocks noGrp="1" noChangeAspect="1"/>
          </p:cNvPicPr>
          <p:nvPr>
            <p:ph idx="1"/>
          </p:nvPr>
        </p:nvPicPr>
        <p:blipFill>
          <a:blip r:embed="rId2"/>
          <a:stretch>
            <a:fillRect/>
          </a:stretch>
        </p:blipFill>
        <p:spPr>
          <a:xfrm>
            <a:off x="1823533" y="3141722"/>
            <a:ext cx="8362825" cy="3397397"/>
          </a:xfrm>
        </p:spPr>
      </p:pic>
      <p:sp>
        <p:nvSpPr>
          <p:cNvPr id="2" name="TextBox 1">
            <a:extLst>
              <a:ext uri="{FF2B5EF4-FFF2-40B4-BE49-F238E27FC236}">
                <a16:creationId xmlns:a16="http://schemas.microsoft.com/office/drawing/2014/main" id="{9379B629-9EAF-A740-BC22-E57655E77A39}"/>
              </a:ext>
            </a:extLst>
          </p:cNvPr>
          <p:cNvSpPr txBox="1"/>
          <p:nvPr/>
        </p:nvSpPr>
        <p:spPr>
          <a:xfrm>
            <a:off x="1860186" y="254000"/>
            <a:ext cx="8376972" cy="2862322"/>
          </a:xfrm>
          <a:prstGeom prst="rect">
            <a:avLst/>
          </a:prstGeom>
          <a:noFill/>
        </p:spPr>
        <p:txBody>
          <a:bodyPr wrap="none" rtlCol="0">
            <a:spAutoFit/>
          </a:bodyPr>
          <a:lstStyle/>
          <a:p>
            <a:pPr algn="ctr"/>
            <a:r>
              <a:rPr lang="en-US" sz="3200" b="1" dirty="0"/>
              <a:t>THE TWO TRIANGLES</a:t>
            </a:r>
            <a:r>
              <a:rPr lang="en-US" sz="4000" b="1" dirty="0"/>
              <a:t>:</a:t>
            </a:r>
            <a:br>
              <a:rPr lang="en-US" sz="3200" b="1" dirty="0"/>
            </a:br>
            <a:r>
              <a:rPr lang="en-US" sz="2800" dirty="0"/>
              <a:t>one has </a:t>
            </a:r>
            <a:r>
              <a:rPr lang="en-US" sz="2800" b="1" u="sng" dirty="0"/>
              <a:t>3 Elements</a:t>
            </a:r>
            <a:r>
              <a:rPr lang="en-US" sz="2800" dirty="0"/>
              <a:t> (Predictions &amp; Observations, Goals);</a:t>
            </a:r>
            <a:br>
              <a:rPr lang="en-US" sz="2800" dirty="0"/>
            </a:br>
            <a:r>
              <a:rPr lang="en-US" sz="2800" dirty="0"/>
              <a:t>the other has</a:t>
            </a:r>
            <a:r>
              <a:rPr lang="en-US" sz="2800" b="1" dirty="0"/>
              <a:t> </a:t>
            </a:r>
            <a:r>
              <a:rPr lang="en-US" sz="2800" b="1" u="sng" dirty="0"/>
              <a:t>3 Comparisons</a:t>
            </a:r>
            <a:r>
              <a:rPr lang="en-US" sz="2800" b="1" dirty="0"/>
              <a:t> AND </a:t>
            </a:r>
            <a:r>
              <a:rPr lang="en-US" sz="2800" b="1" u="sng" dirty="0"/>
              <a:t>two kinds of Design</a:t>
            </a:r>
            <a:br>
              <a:rPr lang="en-US" sz="2800" dirty="0"/>
            </a:br>
            <a:r>
              <a:rPr lang="en-US" sz="2800" dirty="0"/>
              <a:t>because there are two ways to think about this triangle,</a:t>
            </a:r>
            <a:br>
              <a:rPr lang="en-US" sz="2800" dirty="0"/>
            </a:br>
            <a:r>
              <a:rPr lang="en-US" sz="2800" dirty="0"/>
              <a:t>by describing the WHAT of its evaluative Actions,</a:t>
            </a:r>
            <a:br>
              <a:rPr lang="en-US" sz="2800" dirty="0"/>
            </a:br>
            <a:r>
              <a:rPr lang="en-US" sz="2800" dirty="0"/>
              <a:t>and the WHY of each ACTION.</a:t>
            </a:r>
          </a:p>
        </p:txBody>
      </p:sp>
    </p:spTree>
    <p:extLst>
      <p:ext uri="{BB962C8B-B14F-4D97-AF65-F5344CB8AC3E}">
        <p14:creationId xmlns:p14="http://schemas.microsoft.com/office/powerpoint/2010/main" val="2856170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EE3A4-4167-C540-8F5B-D293693339AD}"/>
              </a:ext>
            </a:extLst>
          </p:cNvPr>
          <p:cNvSpPr>
            <a:spLocks noGrp="1"/>
          </p:cNvSpPr>
          <p:nvPr>
            <p:ph type="title"/>
          </p:nvPr>
        </p:nvSpPr>
        <p:spPr>
          <a:xfrm>
            <a:off x="838200" y="314325"/>
            <a:ext cx="10515600" cy="752475"/>
          </a:xfrm>
        </p:spPr>
        <p:txBody>
          <a:bodyPr/>
          <a:lstStyle/>
          <a:p>
            <a:pPr algn="ctr"/>
            <a:r>
              <a:rPr lang="en-US" b="1" u="sng" dirty="0">
                <a:solidFill>
                  <a:srgbClr val="C00000"/>
                </a:solidFill>
                <a:latin typeface="Arial" panose="020B0604020202020204" pitchFamily="34" charset="0"/>
                <a:cs typeface="Arial" panose="020B0604020202020204" pitchFamily="34" charset="0"/>
              </a:rPr>
              <a:t>Define</a:t>
            </a:r>
            <a:r>
              <a:rPr lang="en-US" b="1" dirty="0">
                <a:solidFill>
                  <a:srgbClr val="C00000"/>
                </a:solidFill>
                <a:latin typeface="Arial" panose="020B0604020202020204" pitchFamily="34" charset="0"/>
                <a:cs typeface="Arial" panose="020B0604020202020204" pitchFamily="34" charset="0"/>
              </a:rPr>
              <a:t>   –   </a:t>
            </a:r>
            <a:r>
              <a:rPr lang="en-US" b="1" u="sng" dirty="0">
                <a:solidFill>
                  <a:srgbClr val="C00000"/>
                </a:solidFill>
                <a:latin typeface="Arial" panose="020B0604020202020204" pitchFamily="34" charset="0"/>
                <a:cs typeface="Arial" panose="020B0604020202020204" pitchFamily="34" charset="0"/>
              </a:rPr>
              <a:t>Solve</a:t>
            </a:r>
            <a:r>
              <a:rPr lang="en-US" b="1" dirty="0">
                <a:solidFill>
                  <a:srgbClr val="C00000"/>
                </a:solidFill>
                <a:latin typeface="Arial" panose="020B0604020202020204" pitchFamily="34" charset="0"/>
                <a:cs typeface="Arial" panose="020B0604020202020204" pitchFamily="34" charset="0"/>
              </a:rPr>
              <a:t>   –   </a:t>
            </a:r>
            <a:r>
              <a:rPr lang="en-US" b="1" dirty="0">
                <a:solidFill>
                  <a:schemeClr val="bg1">
                    <a:lumMod val="75000"/>
                  </a:schemeClr>
                </a:solidFill>
                <a:latin typeface="Arial" panose="020B0604020202020204" pitchFamily="34" charset="0"/>
                <a:cs typeface="Arial" panose="020B0604020202020204" pitchFamily="34" charset="0"/>
              </a:rPr>
              <a:t>Decide &amp; Do</a:t>
            </a:r>
          </a:p>
        </p:txBody>
      </p:sp>
      <p:pic>
        <p:nvPicPr>
          <p:cNvPr id="5" name="Content Placeholder 4">
            <a:extLst>
              <a:ext uri="{FF2B5EF4-FFF2-40B4-BE49-F238E27FC236}">
                <a16:creationId xmlns:a16="http://schemas.microsoft.com/office/drawing/2014/main" id="{63CAA78C-D037-BF41-94AA-7C159773FA45}"/>
              </a:ext>
            </a:extLst>
          </p:cNvPr>
          <p:cNvPicPr>
            <a:picLocks noGrp="1" noChangeAspect="1"/>
          </p:cNvPicPr>
          <p:nvPr>
            <p:ph idx="1"/>
          </p:nvPr>
        </p:nvPicPr>
        <p:blipFill>
          <a:blip r:embed="rId2"/>
          <a:stretch>
            <a:fillRect/>
          </a:stretch>
        </p:blipFill>
        <p:spPr>
          <a:xfrm>
            <a:off x="0" y="1524000"/>
            <a:ext cx="11743528" cy="4483893"/>
          </a:xfrm>
        </p:spPr>
      </p:pic>
    </p:spTree>
    <p:extLst>
      <p:ext uri="{BB962C8B-B14F-4D97-AF65-F5344CB8AC3E}">
        <p14:creationId xmlns:p14="http://schemas.microsoft.com/office/powerpoint/2010/main" val="2908418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FB44-A904-B74D-AB19-ABC89245C19B}"/>
              </a:ext>
            </a:extLst>
          </p:cNvPr>
          <p:cNvSpPr>
            <a:spLocks noGrp="1"/>
          </p:cNvSpPr>
          <p:nvPr>
            <p:ph type="title"/>
          </p:nvPr>
        </p:nvSpPr>
        <p:spPr>
          <a:xfrm>
            <a:off x="838200" y="504825"/>
            <a:ext cx="10515600" cy="828675"/>
          </a:xfrm>
        </p:spPr>
        <p:txBody>
          <a:bodyPr/>
          <a:lstStyle/>
          <a:p>
            <a:r>
              <a:rPr lang="en-US" sz="4000" b="1" u="sng" dirty="0">
                <a:solidFill>
                  <a:schemeClr val="bg1"/>
                </a:solidFill>
                <a:latin typeface="Arial" panose="020B0604020202020204" pitchFamily="34" charset="0"/>
                <a:cs typeface="Arial" panose="020B0604020202020204" pitchFamily="34" charset="0"/>
              </a:rPr>
              <a:t>   </a:t>
            </a:r>
            <a:r>
              <a:rPr lang="en-US" b="1" u="sng" dirty="0">
                <a:solidFill>
                  <a:srgbClr val="C00000"/>
                </a:solidFill>
                <a:latin typeface="Arial" panose="020B0604020202020204" pitchFamily="34" charset="0"/>
                <a:cs typeface="Arial" panose="020B0604020202020204" pitchFamily="34" charset="0"/>
              </a:rPr>
              <a:t>Define</a:t>
            </a:r>
            <a:r>
              <a:rPr lang="en-US" b="1" dirty="0">
                <a:latin typeface="Arial" panose="020B0604020202020204" pitchFamily="34" charset="0"/>
                <a:cs typeface="Arial" panose="020B0604020202020204" pitchFamily="34" charset="0"/>
              </a:rPr>
              <a:t>   </a:t>
            </a:r>
            <a:r>
              <a:rPr lang="en-US" b="1" dirty="0">
                <a:solidFill>
                  <a:schemeClr val="bg1">
                    <a:lumMod val="75000"/>
                  </a:schemeClr>
                </a:solidFill>
                <a:latin typeface="Arial" panose="020B0604020202020204" pitchFamily="34" charset="0"/>
                <a:cs typeface="Arial" panose="020B0604020202020204" pitchFamily="34" charset="0"/>
              </a:rPr>
              <a:t>–   Solve</a:t>
            </a:r>
            <a:r>
              <a:rPr lang="en-US" b="1" dirty="0">
                <a:latin typeface="Arial" panose="020B0604020202020204" pitchFamily="34" charset="0"/>
                <a:cs typeface="Arial" panose="020B0604020202020204" pitchFamily="34" charset="0"/>
              </a:rPr>
              <a:t>   </a:t>
            </a:r>
            <a:r>
              <a:rPr lang="en-US" b="1" dirty="0">
                <a:solidFill>
                  <a:schemeClr val="bg1">
                    <a:lumMod val="75000"/>
                  </a:schemeClr>
                </a:solidFill>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b="1" dirty="0">
                <a:solidFill>
                  <a:schemeClr val="bg1">
                    <a:lumMod val="75000"/>
                  </a:schemeClr>
                </a:solidFill>
                <a:latin typeface="Arial" panose="020B0604020202020204" pitchFamily="34" charset="0"/>
                <a:cs typeface="Arial" panose="020B0604020202020204" pitchFamily="34" charset="0"/>
              </a:rPr>
              <a:t>Decide &amp; Do</a:t>
            </a:r>
            <a:r>
              <a:rPr lang="en-US" dirty="0"/>
              <a:t> </a:t>
            </a:r>
          </a:p>
        </p:txBody>
      </p:sp>
      <p:sp>
        <p:nvSpPr>
          <p:cNvPr id="3" name="Content Placeholder 2">
            <a:extLst>
              <a:ext uri="{FF2B5EF4-FFF2-40B4-BE49-F238E27FC236}">
                <a16:creationId xmlns:a16="http://schemas.microsoft.com/office/drawing/2014/main" id="{143DB1A0-EBB8-A540-985C-E4E844B1E7E1}"/>
              </a:ext>
            </a:extLst>
          </p:cNvPr>
          <p:cNvSpPr>
            <a:spLocks noGrp="1"/>
          </p:cNvSpPr>
          <p:nvPr>
            <p:ph idx="1"/>
          </p:nvPr>
        </p:nvSpPr>
        <p:spPr>
          <a:xfrm>
            <a:off x="685800" y="1487488"/>
            <a:ext cx="11137900" cy="5002211"/>
          </a:xfrm>
        </p:spPr>
        <p:txBody>
          <a:bodyPr>
            <a:normAutofit lnSpcReduction="10000"/>
          </a:bodyPr>
          <a:lstStyle/>
          <a:p>
            <a:pPr marL="0" indent="0">
              <a:buNone/>
            </a:pPr>
            <a:r>
              <a:rPr lang="en-US" sz="3200" b="1" dirty="0">
                <a:solidFill>
                  <a:srgbClr val="C00000"/>
                </a:solidFill>
              </a:rPr>
              <a:t>1 -</a:t>
            </a:r>
            <a:r>
              <a:rPr lang="en-US" sz="1800" b="1" dirty="0">
                <a:solidFill>
                  <a:srgbClr val="C00000"/>
                </a:solidFill>
              </a:rPr>
              <a:t>  </a:t>
            </a:r>
            <a:r>
              <a:rPr lang="en-US" sz="3200" b="1" u="sng" dirty="0">
                <a:solidFill>
                  <a:srgbClr val="C00000"/>
                </a:solidFill>
              </a:rPr>
              <a:t>Define</a:t>
            </a:r>
            <a:r>
              <a:rPr lang="en-US" sz="3200" b="1" dirty="0">
                <a:solidFill>
                  <a:srgbClr val="C00000"/>
                </a:solidFill>
              </a:rPr>
              <a:t> a Problem</a:t>
            </a:r>
            <a:br>
              <a:rPr lang="en-US" sz="3200" dirty="0"/>
            </a:br>
            <a:r>
              <a:rPr lang="en-US" sz="3200" dirty="0"/>
              <a:t>      </a:t>
            </a:r>
            <a:r>
              <a:rPr lang="en-US" sz="3200" b="1" u="sng" dirty="0"/>
              <a:t>Choose</a:t>
            </a:r>
            <a:r>
              <a:rPr lang="en-US" sz="3200" dirty="0"/>
              <a:t> an Area-of-Life with a thing you want to make better.</a:t>
            </a:r>
            <a:br>
              <a:rPr lang="en-US" sz="3200" dirty="0"/>
            </a:br>
            <a:r>
              <a:rPr lang="en-US" sz="3200" dirty="0"/>
              <a:t>            </a:t>
            </a:r>
            <a:r>
              <a:rPr lang="en-US" dirty="0"/>
              <a:t>Ben Franklin:  "Time is the stuff Life is made of</a:t>
            </a:r>
            <a:r>
              <a:rPr lang="en-US" sz="1200" dirty="0"/>
              <a:t> </a:t>
            </a:r>
            <a:r>
              <a:rPr lang="en-US" dirty="0"/>
              <a:t>" so choose wisely,</a:t>
            </a:r>
            <a:br>
              <a:rPr lang="en-US" dirty="0"/>
            </a:br>
            <a:r>
              <a:rPr lang="en-US" dirty="0"/>
              <a:t>              asking "What's the best use of my time right now?  and later?"</a:t>
            </a:r>
            <a:br>
              <a:rPr lang="en-US" sz="3200" dirty="0"/>
            </a:br>
            <a:r>
              <a:rPr lang="en-US" sz="3200" dirty="0"/>
              <a:t>      </a:t>
            </a:r>
            <a:r>
              <a:rPr lang="en-US" sz="3200" b="1" u="sng" dirty="0">
                <a:solidFill>
                  <a:srgbClr val="C00000"/>
                </a:solidFill>
              </a:rPr>
              <a:t>Learn</a:t>
            </a:r>
            <a:r>
              <a:rPr lang="en-US" sz="3200" dirty="0"/>
              <a:t> about the Problem-</a:t>
            </a:r>
            <a:r>
              <a:rPr lang="en-US" sz="3200" b="1" dirty="0"/>
              <a:t>Situation</a:t>
            </a:r>
            <a:r>
              <a:rPr lang="en-US" sz="3200" dirty="0"/>
              <a:t>, to better </a:t>
            </a:r>
            <a:r>
              <a:rPr lang="en-US" sz="3200" b="1" u="sng" dirty="0">
                <a:solidFill>
                  <a:srgbClr val="C00000"/>
                </a:solidFill>
              </a:rPr>
              <a:t>Understand</a:t>
            </a:r>
            <a:r>
              <a:rPr lang="en-US" sz="3200" dirty="0"/>
              <a:t> it, </a:t>
            </a:r>
            <a:br>
              <a:rPr lang="en-US" sz="3200" dirty="0"/>
            </a:br>
            <a:r>
              <a:rPr lang="en-US" sz="3200" dirty="0"/>
              <a:t>      </a:t>
            </a:r>
            <a:r>
              <a:rPr lang="en-US" sz="3200" b="1" u="sng" dirty="0">
                <a:solidFill>
                  <a:srgbClr val="C00000"/>
                </a:solidFill>
              </a:rPr>
              <a:t>Choose</a:t>
            </a:r>
            <a:r>
              <a:rPr lang="en-US" sz="3200" b="1" dirty="0"/>
              <a:t> an Objective</a:t>
            </a:r>
            <a:r>
              <a:rPr lang="en-US" sz="3200" dirty="0"/>
              <a:t> (choose </a:t>
            </a:r>
            <a:r>
              <a:rPr lang="en-US" sz="3200" u="sng" dirty="0"/>
              <a:t>what you want to make better</a:t>
            </a:r>
            <a:r>
              <a:rPr lang="en-US" sz="3200" dirty="0"/>
              <a:t>),</a:t>
            </a:r>
            <a:br>
              <a:rPr lang="en-US" sz="3200" dirty="0"/>
            </a:br>
            <a:r>
              <a:rPr lang="en-US" sz="3200" dirty="0"/>
              <a:t>      </a:t>
            </a:r>
            <a:r>
              <a:rPr lang="en-US" sz="3200" b="1" u="sng" dirty="0">
                <a:solidFill>
                  <a:srgbClr val="C00000"/>
                </a:solidFill>
              </a:rPr>
              <a:t>Define</a:t>
            </a:r>
            <a:r>
              <a:rPr lang="en-US" sz="3200" b="1" dirty="0"/>
              <a:t> </a:t>
            </a:r>
            <a:r>
              <a:rPr lang="en-US" sz="3200" b="1" dirty="0">
                <a:solidFill>
                  <a:srgbClr val="FF0000"/>
                </a:solidFill>
              </a:rPr>
              <a:t>GOALS</a:t>
            </a:r>
            <a:r>
              <a:rPr lang="en-US" sz="3200" dirty="0"/>
              <a:t> (what do you want?  </a:t>
            </a:r>
            <a:r>
              <a:rPr lang="en-US" sz="3200" u="sng" dirty="0"/>
              <a:t>what will make it better</a:t>
            </a:r>
            <a:r>
              <a:rPr lang="en-US" sz="3200" dirty="0"/>
              <a:t>?).</a:t>
            </a:r>
          </a:p>
          <a:p>
            <a:pPr marL="0" indent="0">
              <a:buNone/>
            </a:pPr>
            <a:r>
              <a:rPr lang="en-US" sz="3200" b="1" dirty="0">
                <a:solidFill>
                  <a:schemeClr val="bg1"/>
                </a:solidFill>
              </a:rPr>
              <a:t>2 - </a:t>
            </a:r>
            <a:r>
              <a:rPr lang="en-US" sz="3200" b="1" u="sng" dirty="0">
                <a:solidFill>
                  <a:schemeClr val="bg1"/>
                </a:solidFill>
              </a:rPr>
              <a:t>Solve</a:t>
            </a:r>
            <a:r>
              <a:rPr lang="en-US" sz="3200" b="1" dirty="0">
                <a:solidFill>
                  <a:schemeClr val="bg1"/>
                </a:solidFill>
              </a:rPr>
              <a:t> this Problem</a:t>
            </a:r>
            <a:br>
              <a:rPr lang="en-US" sz="3200" dirty="0">
                <a:solidFill>
                  <a:schemeClr val="bg1"/>
                </a:solidFill>
              </a:rPr>
            </a:br>
            <a:r>
              <a:rPr lang="en-US" sz="3200" dirty="0">
                <a:solidFill>
                  <a:schemeClr val="bg1"/>
                </a:solidFill>
              </a:rPr>
              <a:t>      </a:t>
            </a:r>
            <a:r>
              <a:rPr lang="en-US" sz="3200" b="1" dirty="0">
                <a:solidFill>
                  <a:schemeClr val="bg1"/>
                </a:solidFill>
              </a:rPr>
              <a:t>creatively</a:t>
            </a:r>
            <a:r>
              <a:rPr lang="en-US" sz="3200" dirty="0">
                <a:solidFill>
                  <a:schemeClr val="bg1"/>
                </a:solidFill>
              </a:rPr>
              <a:t> </a:t>
            </a:r>
            <a:r>
              <a:rPr lang="en-US" sz="3200" b="1" u="sng" dirty="0">
                <a:solidFill>
                  <a:schemeClr val="bg1"/>
                </a:solidFill>
              </a:rPr>
              <a:t>Generate</a:t>
            </a:r>
            <a:r>
              <a:rPr lang="en-US" sz="3200" b="1" dirty="0">
                <a:solidFill>
                  <a:schemeClr val="bg1"/>
                </a:solidFill>
              </a:rPr>
              <a:t> Ideas  </a:t>
            </a:r>
            <a:r>
              <a:rPr lang="en-US" sz="3200" dirty="0">
                <a:solidFill>
                  <a:schemeClr val="bg1"/>
                </a:solidFill>
              </a:rPr>
              <a:t>(for Options)</a:t>
            </a:r>
            <a:br>
              <a:rPr lang="en-US" sz="3200" dirty="0">
                <a:solidFill>
                  <a:schemeClr val="bg1"/>
                </a:solidFill>
              </a:rPr>
            </a:br>
            <a:r>
              <a:rPr lang="en-US" sz="3200" dirty="0">
                <a:solidFill>
                  <a:schemeClr val="bg1"/>
                </a:solidFill>
              </a:rPr>
              <a:t>      </a:t>
            </a:r>
            <a:r>
              <a:rPr lang="en-US" sz="3200" b="1" dirty="0">
                <a:solidFill>
                  <a:schemeClr val="bg1"/>
                </a:solidFill>
              </a:rPr>
              <a:t>critically</a:t>
            </a:r>
            <a:r>
              <a:rPr lang="en-US" sz="3200" dirty="0">
                <a:solidFill>
                  <a:schemeClr val="bg1"/>
                </a:solidFill>
              </a:rPr>
              <a:t> </a:t>
            </a:r>
            <a:r>
              <a:rPr lang="en-US" sz="3200" b="1" u="sng" dirty="0">
                <a:solidFill>
                  <a:schemeClr val="bg1"/>
                </a:solidFill>
              </a:rPr>
              <a:t>Evaluate</a:t>
            </a:r>
            <a:r>
              <a:rPr lang="en-US" sz="3200" b="1" dirty="0">
                <a:solidFill>
                  <a:schemeClr val="bg1"/>
                </a:solidFill>
              </a:rPr>
              <a:t> Ideas  </a:t>
            </a:r>
            <a:r>
              <a:rPr lang="en-US" sz="3200" dirty="0">
                <a:solidFill>
                  <a:schemeClr val="bg1"/>
                </a:solidFill>
              </a:rPr>
              <a:t>(for Options)</a:t>
            </a:r>
            <a:br>
              <a:rPr lang="en-US" sz="3200" dirty="0">
                <a:solidFill>
                  <a:schemeClr val="bg1"/>
                </a:solidFill>
              </a:rPr>
            </a:br>
            <a:r>
              <a:rPr lang="en-US" sz="3200" dirty="0">
                <a:solidFill>
                  <a:schemeClr val="bg1"/>
                </a:solidFill>
              </a:rPr>
              <a:t>           </a:t>
            </a:r>
            <a:r>
              <a:rPr lang="en-US" sz="3200" b="1" dirty="0">
                <a:solidFill>
                  <a:schemeClr val="bg1"/>
                </a:solidFill>
              </a:rPr>
              <a:t>Ideas = </a:t>
            </a:r>
            <a:r>
              <a:rPr lang="en-US" sz="3200" b="1" u="sng" dirty="0">
                <a:solidFill>
                  <a:schemeClr val="bg1"/>
                </a:solidFill>
              </a:rPr>
              <a:t>Options</a:t>
            </a:r>
            <a:r>
              <a:rPr lang="en-US" sz="3200" b="1" dirty="0">
                <a:solidFill>
                  <a:schemeClr val="bg1"/>
                </a:solidFill>
              </a:rPr>
              <a:t> </a:t>
            </a:r>
            <a:r>
              <a:rPr lang="en-US" sz="3200" dirty="0">
                <a:solidFill>
                  <a:schemeClr val="bg1"/>
                </a:solidFill>
              </a:rPr>
              <a:t>for a Problem-</a:t>
            </a:r>
            <a:r>
              <a:rPr lang="en-US" sz="3200" b="1" dirty="0">
                <a:solidFill>
                  <a:schemeClr val="bg1"/>
                </a:solidFill>
              </a:rPr>
              <a:t>Solution</a:t>
            </a:r>
            <a:br>
              <a:rPr lang="en-US" sz="3200" dirty="0">
                <a:solidFill>
                  <a:schemeClr val="bg1"/>
                </a:solidFill>
              </a:rPr>
            </a:br>
            <a:r>
              <a:rPr lang="en-US" sz="3200" dirty="0">
                <a:solidFill>
                  <a:schemeClr val="bg1"/>
                </a:solidFill>
              </a:rPr>
              <a:t>           with interplay between </a:t>
            </a:r>
            <a:r>
              <a:rPr lang="en-US" sz="3200" b="1" u="sng" dirty="0">
                <a:solidFill>
                  <a:schemeClr val="bg1"/>
                </a:solidFill>
              </a:rPr>
              <a:t>creative</a:t>
            </a:r>
            <a:r>
              <a:rPr lang="en-US" sz="3200" dirty="0">
                <a:solidFill>
                  <a:schemeClr val="bg1"/>
                </a:solidFill>
              </a:rPr>
              <a:t> thinking &amp;</a:t>
            </a:r>
            <a:r>
              <a:rPr lang="en-US" sz="3200" u="sng" dirty="0">
                <a:solidFill>
                  <a:schemeClr val="bg1"/>
                </a:solidFill>
              </a:rPr>
              <a:t> </a:t>
            </a:r>
            <a:r>
              <a:rPr lang="en-US" sz="3200" b="1" u="sng" dirty="0">
                <a:solidFill>
                  <a:schemeClr val="bg1"/>
                </a:solidFill>
              </a:rPr>
              <a:t>critical</a:t>
            </a:r>
            <a:r>
              <a:rPr lang="en-US" sz="3200" dirty="0">
                <a:solidFill>
                  <a:schemeClr val="bg1"/>
                </a:solidFill>
              </a:rPr>
              <a:t> thinking</a:t>
            </a:r>
            <a:br>
              <a:rPr lang="en-US" sz="3200" dirty="0">
                <a:solidFill>
                  <a:schemeClr val="bg1"/>
                </a:solidFill>
              </a:rPr>
            </a:br>
            <a:r>
              <a:rPr lang="en-US" sz="3200" dirty="0">
                <a:solidFill>
                  <a:schemeClr val="bg1"/>
                </a:solidFill>
              </a:rPr>
              <a:t>           during </a:t>
            </a:r>
            <a:r>
              <a:rPr lang="en-US" sz="3200" b="1" u="sng" dirty="0">
                <a:solidFill>
                  <a:schemeClr val="bg1"/>
                </a:solidFill>
              </a:rPr>
              <a:t>creative-and-critical</a:t>
            </a:r>
            <a:r>
              <a:rPr lang="en-US" sz="3200" b="1" dirty="0">
                <a:solidFill>
                  <a:schemeClr val="bg1"/>
                </a:solidFill>
              </a:rPr>
              <a:t> Process of Problem Solving.</a:t>
            </a:r>
          </a:p>
          <a:p>
            <a:endParaRPr lang="en-US" dirty="0"/>
          </a:p>
        </p:txBody>
      </p:sp>
    </p:spTree>
    <p:extLst>
      <p:ext uri="{BB962C8B-B14F-4D97-AF65-F5344CB8AC3E}">
        <p14:creationId xmlns:p14="http://schemas.microsoft.com/office/powerpoint/2010/main" val="553460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FB44-A904-B74D-AB19-ABC89245C19B}"/>
              </a:ext>
            </a:extLst>
          </p:cNvPr>
          <p:cNvSpPr>
            <a:spLocks noGrp="1"/>
          </p:cNvSpPr>
          <p:nvPr>
            <p:ph type="title"/>
          </p:nvPr>
        </p:nvSpPr>
        <p:spPr>
          <a:xfrm>
            <a:off x="838200" y="504825"/>
            <a:ext cx="10515600" cy="828675"/>
          </a:xfrm>
        </p:spPr>
        <p:txBody>
          <a:bodyPr/>
          <a:lstStyle/>
          <a:p>
            <a:r>
              <a:rPr lang="en-US" b="1" u="sng" dirty="0">
                <a:solidFill>
                  <a:schemeClr val="bg1"/>
                </a:solidFill>
                <a:latin typeface="Arial" panose="020B0604020202020204" pitchFamily="34" charset="0"/>
                <a:cs typeface="Arial" panose="020B0604020202020204" pitchFamily="34" charset="0"/>
              </a:rPr>
              <a:t>  </a:t>
            </a:r>
            <a:r>
              <a:rPr lang="en-US" b="1" dirty="0">
                <a:solidFill>
                  <a:srgbClr val="C00000"/>
                </a:solidFill>
                <a:latin typeface="Arial" panose="020B0604020202020204" pitchFamily="34" charset="0"/>
                <a:cs typeface="Arial" panose="020B0604020202020204" pitchFamily="34" charset="0"/>
              </a:rPr>
              <a:t>Define</a:t>
            </a:r>
            <a:r>
              <a:rPr lang="en-US" b="1" dirty="0">
                <a:latin typeface="Arial" panose="020B0604020202020204" pitchFamily="34" charset="0"/>
                <a:cs typeface="Arial" panose="020B0604020202020204" pitchFamily="34" charset="0"/>
              </a:rPr>
              <a:t>   –   </a:t>
            </a:r>
            <a:r>
              <a:rPr lang="en-US" b="1" u="sng" dirty="0">
                <a:solidFill>
                  <a:srgbClr val="C00000"/>
                </a:solidFill>
                <a:latin typeface="Arial" panose="020B0604020202020204" pitchFamily="34" charset="0"/>
                <a:cs typeface="Arial" panose="020B0604020202020204" pitchFamily="34" charset="0"/>
              </a:rPr>
              <a:t>Solve</a:t>
            </a:r>
            <a:r>
              <a:rPr lang="en-US" b="1" dirty="0">
                <a:latin typeface="Arial" panose="020B0604020202020204" pitchFamily="34" charset="0"/>
                <a:cs typeface="Arial" panose="020B0604020202020204" pitchFamily="34" charset="0"/>
              </a:rPr>
              <a:t>   </a:t>
            </a:r>
            <a:r>
              <a:rPr lang="en-US" b="1" dirty="0">
                <a:solidFill>
                  <a:schemeClr val="bg1">
                    <a:lumMod val="75000"/>
                  </a:schemeClr>
                </a:solidFill>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b="1" dirty="0">
                <a:solidFill>
                  <a:schemeClr val="bg1">
                    <a:lumMod val="75000"/>
                  </a:schemeClr>
                </a:solidFill>
                <a:latin typeface="Arial" panose="020B0604020202020204" pitchFamily="34" charset="0"/>
                <a:cs typeface="Arial" panose="020B0604020202020204" pitchFamily="34" charset="0"/>
              </a:rPr>
              <a:t>Decide &amp; Do</a:t>
            </a:r>
            <a:r>
              <a:rPr lang="en-US" dirty="0"/>
              <a:t> </a:t>
            </a:r>
          </a:p>
        </p:txBody>
      </p:sp>
      <p:sp>
        <p:nvSpPr>
          <p:cNvPr id="3" name="Content Placeholder 2">
            <a:extLst>
              <a:ext uri="{FF2B5EF4-FFF2-40B4-BE49-F238E27FC236}">
                <a16:creationId xmlns:a16="http://schemas.microsoft.com/office/drawing/2014/main" id="{143DB1A0-EBB8-A540-985C-E4E844B1E7E1}"/>
              </a:ext>
            </a:extLst>
          </p:cNvPr>
          <p:cNvSpPr>
            <a:spLocks noGrp="1"/>
          </p:cNvSpPr>
          <p:nvPr>
            <p:ph idx="1"/>
          </p:nvPr>
        </p:nvSpPr>
        <p:spPr>
          <a:xfrm>
            <a:off x="685800" y="1487488"/>
            <a:ext cx="11137900" cy="5002211"/>
          </a:xfrm>
        </p:spPr>
        <p:txBody>
          <a:bodyPr>
            <a:normAutofit lnSpcReduction="10000"/>
          </a:bodyPr>
          <a:lstStyle/>
          <a:p>
            <a:pPr marL="0" indent="0">
              <a:buNone/>
            </a:pPr>
            <a:r>
              <a:rPr lang="en-US" sz="3200" b="1" dirty="0">
                <a:solidFill>
                  <a:srgbClr val="C00000"/>
                </a:solidFill>
              </a:rPr>
              <a:t>1 - </a:t>
            </a:r>
            <a:r>
              <a:rPr lang="en-US" sz="3200" b="1" u="sng" dirty="0">
                <a:solidFill>
                  <a:srgbClr val="C00000"/>
                </a:solidFill>
              </a:rPr>
              <a:t>Define</a:t>
            </a:r>
            <a:r>
              <a:rPr lang="en-US" sz="3200" b="1" dirty="0">
                <a:solidFill>
                  <a:srgbClr val="C00000"/>
                </a:solidFill>
              </a:rPr>
              <a:t> a Problem</a:t>
            </a:r>
            <a:br>
              <a:rPr lang="en-US" sz="3200" dirty="0"/>
            </a:br>
            <a:r>
              <a:rPr lang="en-US" sz="3200" dirty="0">
                <a:solidFill>
                  <a:schemeClr val="bg1"/>
                </a:solidFill>
              </a:rPr>
              <a:t>      </a:t>
            </a:r>
            <a:r>
              <a:rPr lang="en-US" sz="3200" b="1" u="sng" dirty="0">
                <a:solidFill>
                  <a:schemeClr val="bg1"/>
                </a:solidFill>
              </a:rPr>
              <a:t>Choose</a:t>
            </a:r>
            <a:r>
              <a:rPr lang="en-US" sz="3200" dirty="0">
                <a:solidFill>
                  <a:schemeClr val="bg1"/>
                </a:solidFill>
              </a:rPr>
              <a:t> an Area-of-Life with a </a:t>
            </a:r>
            <a:r>
              <a:rPr lang="en-US" sz="3200" b="1" dirty="0">
                <a:solidFill>
                  <a:schemeClr val="bg1"/>
                </a:solidFill>
              </a:rPr>
              <a:t>Situation</a:t>
            </a:r>
            <a:r>
              <a:rPr lang="en-US" sz="3200" dirty="0">
                <a:solidFill>
                  <a:schemeClr val="bg1"/>
                </a:solidFill>
              </a:rPr>
              <a:t> (to make better)</a:t>
            </a:r>
            <a:br>
              <a:rPr lang="en-US" sz="3200" dirty="0">
                <a:solidFill>
                  <a:schemeClr val="bg1"/>
                </a:solidFill>
              </a:rPr>
            </a:br>
            <a:r>
              <a:rPr lang="en-US" sz="3200" dirty="0">
                <a:solidFill>
                  <a:schemeClr val="bg1"/>
                </a:solidFill>
              </a:rPr>
              <a:t>            </a:t>
            </a:r>
            <a:r>
              <a:rPr lang="en-US" dirty="0">
                <a:solidFill>
                  <a:schemeClr val="bg1"/>
                </a:solidFill>
              </a:rPr>
              <a:t>Ben Franklin:  “Time is the stuff Life is made of” so choose wisely.</a:t>
            </a:r>
            <a:br>
              <a:rPr lang="en-US" sz="3200" dirty="0">
                <a:solidFill>
                  <a:schemeClr val="bg1"/>
                </a:solidFill>
              </a:rPr>
            </a:br>
            <a:r>
              <a:rPr lang="en-US" sz="3200" dirty="0">
                <a:solidFill>
                  <a:schemeClr val="bg1"/>
                </a:solidFill>
              </a:rPr>
              <a:t>      </a:t>
            </a:r>
            <a:r>
              <a:rPr lang="en-US" sz="3200" b="1" u="sng" dirty="0">
                <a:solidFill>
                  <a:schemeClr val="bg1"/>
                </a:solidFill>
              </a:rPr>
              <a:t>Learn</a:t>
            </a:r>
            <a:r>
              <a:rPr lang="en-US" sz="3200" dirty="0">
                <a:solidFill>
                  <a:schemeClr val="bg1"/>
                </a:solidFill>
              </a:rPr>
              <a:t> about </a:t>
            </a:r>
            <a:r>
              <a:rPr lang="en-US" sz="3200" b="1" dirty="0">
                <a:solidFill>
                  <a:schemeClr val="bg1"/>
                </a:solidFill>
              </a:rPr>
              <a:t>Situation</a:t>
            </a:r>
            <a:r>
              <a:rPr lang="en-US" sz="3200" dirty="0">
                <a:solidFill>
                  <a:schemeClr val="bg1"/>
                </a:solidFill>
              </a:rPr>
              <a:t>, to better </a:t>
            </a:r>
            <a:r>
              <a:rPr lang="en-US" sz="3200" b="1" u="sng" dirty="0">
                <a:solidFill>
                  <a:schemeClr val="bg1"/>
                </a:solidFill>
              </a:rPr>
              <a:t>Understand</a:t>
            </a:r>
            <a:r>
              <a:rPr lang="en-US" sz="3200" dirty="0">
                <a:solidFill>
                  <a:schemeClr val="bg1"/>
                </a:solidFill>
              </a:rPr>
              <a:t> the </a:t>
            </a:r>
            <a:r>
              <a:rPr lang="en-US" sz="3200" b="1" dirty="0">
                <a:solidFill>
                  <a:schemeClr val="bg1"/>
                </a:solidFill>
              </a:rPr>
              <a:t>Situation</a:t>
            </a:r>
            <a:r>
              <a:rPr lang="en-US" sz="3200" dirty="0">
                <a:solidFill>
                  <a:schemeClr val="bg1"/>
                </a:solidFill>
              </a:rPr>
              <a:t> </a:t>
            </a:r>
            <a:br>
              <a:rPr lang="en-US" sz="3200" dirty="0"/>
            </a:br>
            <a:r>
              <a:rPr lang="en-US" sz="3200" dirty="0">
                <a:solidFill>
                  <a:schemeClr val="bg1"/>
                </a:solidFill>
              </a:rPr>
              <a:t>      </a:t>
            </a:r>
            <a:r>
              <a:rPr lang="en-US" sz="3200" b="1" u="sng" dirty="0">
                <a:solidFill>
                  <a:schemeClr val="bg1"/>
                </a:solidFill>
              </a:rPr>
              <a:t>Choose</a:t>
            </a:r>
            <a:r>
              <a:rPr lang="en-US" sz="3200" b="1" dirty="0">
                <a:solidFill>
                  <a:schemeClr val="bg1"/>
                </a:solidFill>
              </a:rPr>
              <a:t> an Objective</a:t>
            </a:r>
            <a:r>
              <a:rPr lang="en-US" sz="3200" dirty="0">
                <a:solidFill>
                  <a:schemeClr val="bg1"/>
                </a:solidFill>
              </a:rPr>
              <a:t> (choose </a:t>
            </a:r>
            <a:r>
              <a:rPr lang="en-US" sz="3200" u="sng" dirty="0">
                <a:solidFill>
                  <a:schemeClr val="bg1"/>
                </a:solidFill>
              </a:rPr>
              <a:t>what you want to make better</a:t>
            </a:r>
            <a:r>
              <a:rPr lang="en-US" sz="3200" dirty="0">
                <a:solidFill>
                  <a:schemeClr val="bg1"/>
                </a:solidFill>
              </a:rPr>
              <a:t>)</a:t>
            </a:r>
            <a:br>
              <a:rPr lang="en-US" sz="3200" dirty="0"/>
            </a:br>
            <a:r>
              <a:rPr lang="en-US" sz="3200" dirty="0"/>
              <a:t>      </a:t>
            </a:r>
            <a:r>
              <a:rPr lang="en-US" sz="3200" b="1" u="sng" dirty="0">
                <a:solidFill>
                  <a:srgbClr val="C00000"/>
                </a:solidFill>
              </a:rPr>
              <a:t>Define</a:t>
            </a:r>
            <a:r>
              <a:rPr lang="en-US" sz="3200" b="1" dirty="0"/>
              <a:t> </a:t>
            </a:r>
            <a:r>
              <a:rPr lang="en-US" sz="3200" b="1" dirty="0">
                <a:solidFill>
                  <a:srgbClr val="FF0000"/>
                </a:solidFill>
              </a:rPr>
              <a:t>GOALS</a:t>
            </a:r>
            <a:r>
              <a:rPr lang="en-US" sz="3200" dirty="0"/>
              <a:t>  ( </a:t>
            </a:r>
            <a:r>
              <a:rPr lang="en-US" sz="3200" b="1" dirty="0"/>
              <a:t>=</a:t>
            </a:r>
            <a:r>
              <a:rPr lang="en-US" sz="3200" dirty="0"/>
              <a:t> </a:t>
            </a:r>
            <a:r>
              <a:rPr lang="en-US" sz="3200" u="sng" dirty="0"/>
              <a:t>what will make it better</a:t>
            </a:r>
            <a:r>
              <a:rPr lang="en-US" sz="3200" dirty="0"/>
              <a:t>? )</a:t>
            </a:r>
          </a:p>
          <a:p>
            <a:pPr marL="0" indent="0">
              <a:buNone/>
            </a:pPr>
            <a:r>
              <a:rPr lang="en-US" sz="3200" b="1" dirty="0">
                <a:solidFill>
                  <a:srgbClr val="C00000"/>
                </a:solidFill>
              </a:rPr>
              <a:t>2 - </a:t>
            </a:r>
            <a:r>
              <a:rPr lang="en-US" sz="3200" b="1" u="sng" dirty="0">
                <a:solidFill>
                  <a:srgbClr val="C00000"/>
                </a:solidFill>
              </a:rPr>
              <a:t>Solve</a:t>
            </a:r>
            <a:r>
              <a:rPr lang="en-US" sz="3200" b="1" dirty="0">
                <a:solidFill>
                  <a:srgbClr val="C00000"/>
                </a:solidFill>
              </a:rPr>
              <a:t> this Problem</a:t>
            </a:r>
            <a:br>
              <a:rPr lang="en-US" sz="3200" dirty="0"/>
            </a:br>
            <a:r>
              <a:rPr lang="en-US" sz="3200" dirty="0"/>
              <a:t>      </a:t>
            </a:r>
            <a:r>
              <a:rPr lang="en-US" sz="3200" b="1" dirty="0">
                <a:solidFill>
                  <a:srgbClr val="00B0F0"/>
                </a:solidFill>
              </a:rPr>
              <a:t>creatively</a:t>
            </a:r>
            <a:r>
              <a:rPr lang="en-US" sz="3200" dirty="0"/>
              <a:t> </a:t>
            </a:r>
            <a:r>
              <a:rPr lang="en-US" sz="3200" b="1" u="sng" dirty="0">
                <a:solidFill>
                  <a:srgbClr val="C00000"/>
                </a:solidFill>
              </a:rPr>
              <a:t>Generate</a:t>
            </a:r>
            <a:r>
              <a:rPr lang="en-US" sz="3200" b="1" dirty="0">
                <a:solidFill>
                  <a:srgbClr val="C00000"/>
                </a:solidFill>
              </a:rPr>
              <a:t> Ideas  </a:t>
            </a:r>
            <a:r>
              <a:rPr lang="en-US" sz="3200" dirty="0"/>
              <a:t>(for Options)</a:t>
            </a:r>
            <a:br>
              <a:rPr lang="en-US" sz="3200" dirty="0"/>
            </a:br>
            <a:r>
              <a:rPr lang="en-US" sz="3200" dirty="0"/>
              <a:t>      </a:t>
            </a:r>
            <a:r>
              <a:rPr lang="en-US" sz="3200" b="1" dirty="0">
                <a:solidFill>
                  <a:srgbClr val="00B0F0"/>
                </a:solidFill>
              </a:rPr>
              <a:t>critically</a:t>
            </a:r>
            <a:r>
              <a:rPr lang="en-US" sz="3200" dirty="0"/>
              <a:t> </a:t>
            </a:r>
            <a:r>
              <a:rPr lang="en-US" sz="3200" b="1" u="sng" dirty="0">
                <a:solidFill>
                  <a:srgbClr val="C00000"/>
                </a:solidFill>
              </a:rPr>
              <a:t>Evaluate</a:t>
            </a:r>
            <a:r>
              <a:rPr lang="en-US" sz="3200" b="1" dirty="0">
                <a:solidFill>
                  <a:srgbClr val="C00000"/>
                </a:solidFill>
              </a:rPr>
              <a:t> Ideas  </a:t>
            </a:r>
            <a:r>
              <a:rPr lang="en-US" sz="3200" dirty="0"/>
              <a:t>(for Options)</a:t>
            </a:r>
            <a:br>
              <a:rPr lang="en-US" sz="3200" dirty="0"/>
            </a:br>
            <a:r>
              <a:rPr lang="en-US" sz="3200" dirty="0"/>
              <a:t>           </a:t>
            </a:r>
            <a:r>
              <a:rPr lang="en-US" sz="3200" b="1" dirty="0">
                <a:solidFill>
                  <a:srgbClr val="C00000"/>
                </a:solidFill>
              </a:rPr>
              <a:t>Ideas</a:t>
            </a:r>
            <a:r>
              <a:rPr lang="en-US" sz="3200" b="1" dirty="0"/>
              <a:t> = </a:t>
            </a:r>
            <a:r>
              <a:rPr lang="en-US" sz="3200" b="1" u="sng" dirty="0">
                <a:solidFill>
                  <a:srgbClr val="FF0000"/>
                </a:solidFill>
              </a:rPr>
              <a:t>Options</a:t>
            </a:r>
            <a:r>
              <a:rPr lang="en-US" sz="3200" b="1" dirty="0"/>
              <a:t> </a:t>
            </a:r>
            <a:r>
              <a:rPr lang="en-US" sz="3200" dirty="0"/>
              <a:t>for a Problem-</a:t>
            </a:r>
            <a:r>
              <a:rPr lang="en-US" sz="3200" b="1" dirty="0">
                <a:solidFill>
                  <a:srgbClr val="FF0000"/>
                </a:solidFill>
              </a:rPr>
              <a:t>Solution</a:t>
            </a:r>
            <a:br>
              <a:rPr lang="en-US" sz="3200" dirty="0"/>
            </a:br>
            <a:r>
              <a:rPr lang="en-US" sz="3200" dirty="0"/>
              <a:t>           with interplay between </a:t>
            </a:r>
            <a:r>
              <a:rPr lang="en-US" sz="3200" b="1" u="sng" dirty="0">
                <a:solidFill>
                  <a:srgbClr val="00B0F0"/>
                </a:solidFill>
              </a:rPr>
              <a:t>creative</a:t>
            </a:r>
            <a:r>
              <a:rPr lang="en-US" sz="3200" dirty="0"/>
              <a:t> thinking &amp;</a:t>
            </a:r>
            <a:r>
              <a:rPr lang="en-US" sz="3200" u="sng" dirty="0"/>
              <a:t> </a:t>
            </a:r>
            <a:r>
              <a:rPr lang="en-US" sz="3200" b="1" u="sng" dirty="0">
                <a:solidFill>
                  <a:srgbClr val="00B0F0"/>
                </a:solidFill>
              </a:rPr>
              <a:t>critical</a:t>
            </a:r>
            <a:r>
              <a:rPr lang="en-US" sz="3200" dirty="0"/>
              <a:t> thinking</a:t>
            </a:r>
            <a:br>
              <a:rPr lang="en-US" sz="3200" dirty="0"/>
            </a:br>
            <a:r>
              <a:rPr lang="en-US" sz="3200" dirty="0"/>
              <a:t>           during </a:t>
            </a:r>
            <a:r>
              <a:rPr lang="en-US" sz="3200" b="1" u="sng" dirty="0">
                <a:solidFill>
                  <a:srgbClr val="00B0F0"/>
                </a:solidFill>
              </a:rPr>
              <a:t>creative-and-critical</a:t>
            </a:r>
            <a:r>
              <a:rPr lang="en-US" sz="3200" b="1" dirty="0"/>
              <a:t> Process of Problem Solving.</a:t>
            </a:r>
          </a:p>
          <a:p>
            <a:endParaRPr lang="en-US" dirty="0"/>
          </a:p>
        </p:txBody>
      </p:sp>
    </p:spTree>
    <p:extLst>
      <p:ext uri="{BB962C8B-B14F-4D97-AF65-F5344CB8AC3E}">
        <p14:creationId xmlns:p14="http://schemas.microsoft.com/office/powerpoint/2010/main" val="46420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FB44-A904-B74D-AB19-ABC89245C19B}"/>
              </a:ext>
            </a:extLst>
          </p:cNvPr>
          <p:cNvSpPr>
            <a:spLocks noGrp="1"/>
          </p:cNvSpPr>
          <p:nvPr>
            <p:ph type="title"/>
          </p:nvPr>
        </p:nvSpPr>
        <p:spPr>
          <a:xfrm>
            <a:off x="838200" y="504825"/>
            <a:ext cx="10515600" cy="828675"/>
          </a:xfrm>
        </p:spPr>
        <p:txBody>
          <a:bodyPr/>
          <a:lstStyle/>
          <a:p>
            <a:r>
              <a:rPr lang="en-US" sz="3600" b="1" u="sng" dirty="0">
                <a:solidFill>
                  <a:schemeClr val="bg1"/>
                </a:solidFill>
                <a:latin typeface="Arial" panose="020B0604020202020204" pitchFamily="34" charset="0"/>
                <a:cs typeface="Arial" panose="020B0604020202020204" pitchFamily="34" charset="0"/>
              </a:rPr>
              <a:t>   </a:t>
            </a:r>
            <a:r>
              <a:rPr lang="en-US" b="1" dirty="0">
                <a:solidFill>
                  <a:srgbClr val="C00000"/>
                </a:solidFill>
                <a:latin typeface="Arial" panose="020B0604020202020204" pitchFamily="34" charset="0"/>
                <a:cs typeface="Arial" panose="020B0604020202020204" pitchFamily="34" charset="0"/>
              </a:rPr>
              <a:t>Define</a:t>
            </a:r>
            <a:r>
              <a:rPr lang="en-US" b="1" dirty="0">
                <a:latin typeface="Arial" panose="020B0604020202020204" pitchFamily="34" charset="0"/>
                <a:cs typeface="Arial" panose="020B0604020202020204" pitchFamily="34" charset="0"/>
              </a:rPr>
              <a:t>   –   </a:t>
            </a:r>
            <a:r>
              <a:rPr lang="en-US" b="1" dirty="0">
                <a:solidFill>
                  <a:srgbClr val="C00000"/>
                </a:solidFill>
                <a:latin typeface="Arial" panose="020B0604020202020204" pitchFamily="34" charset="0"/>
                <a:cs typeface="Arial" panose="020B0604020202020204" pitchFamily="34" charset="0"/>
              </a:rPr>
              <a:t>Solve</a:t>
            </a:r>
            <a:r>
              <a:rPr lang="en-US" b="1" dirty="0">
                <a:latin typeface="Arial" panose="020B0604020202020204" pitchFamily="34" charset="0"/>
                <a:cs typeface="Arial" panose="020B0604020202020204" pitchFamily="34" charset="0"/>
              </a:rPr>
              <a:t>   –   </a:t>
            </a:r>
            <a:r>
              <a:rPr lang="en-US" b="1" u="sng" dirty="0">
                <a:solidFill>
                  <a:srgbClr val="00B050"/>
                </a:solidFill>
                <a:latin typeface="Arial" panose="020B0604020202020204" pitchFamily="34" charset="0"/>
                <a:cs typeface="Arial" panose="020B0604020202020204" pitchFamily="34" charset="0"/>
              </a:rPr>
              <a:t>Decide &amp; Do</a:t>
            </a:r>
            <a:r>
              <a:rPr lang="en-US" dirty="0"/>
              <a:t> </a:t>
            </a:r>
          </a:p>
        </p:txBody>
      </p:sp>
      <p:sp>
        <p:nvSpPr>
          <p:cNvPr id="3" name="Content Placeholder 2">
            <a:extLst>
              <a:ext uri="{FF2B5EF4-FFF2-40B4-BE49-F238E27FC236}">
                <a16:creationId xmlns:a16="http://schemas.microsoft.com/office/drawing/2014/main" id="{143DB1A0-EBB8-A540-985C-E4E844B1E7E1}"/>
              </a:ext>
            </a:extLst>
          </p:cNvPr>
          <p:cNvSpPr>
            <a:spLocks noGrp="1"/>
          </p:cNvSpPr>
          <p:nvPr>
            <p:ph idx="1"/>
          </p:nvPr>
        </p:nvSpPr>
        <p:spPr>
          <a:xfrm>
            <a:off x="685800" y="1639162"/>
            <a:ext cx="11137900" cy="5002211"/>
          </a:xfrm>
        </p:spPr>
        <p:txBody>
          <a:bodyPr>
            <a:normAutofit/>
          </a:bodyPr>
          <a:lstStyle/>
          <a:p>
            <a:pPr marL="0" indent="0">
              <a:buNone/>
            </a:pPr>
            <a:r>
              <a:rPr lang="en-US" sz="3200" b="1" dirty="0"/>
              <a:t>1 - </a:t>
            </a:r>
            <a:r>
              <a:rPr lang="en-US" sz="3200" b="1" u="sng" dirty="0"/>
              <a:t>Define</a:t>
            </a:r>
            <a:r>
              <a:rPr lang="en-US" sz="3200" b="1" dirty="0"/>
              <a:t> a Problem</a:t>
            </a:r>
            <a:endParaRPr lang="en-US" sz="3200" dirty="0"/>
          </a:p>
          <a:p>
            <a:pPr marL="0" indent="0">
              <a:buNone/>
            </a:pPr>
            <a:r>
              <a:rPr lang="en-US" sz="3200" b="1" dirty="0"/>
              <a:t>2 - </a:t>
            </a:r>
            <a:r>
              <a:rPr lang="en-US" sz="3200" b="1" u="sng" dirty="0"/>
              <a:t>Solve</a:t>
            </a:r>
            <a:r>
              <a:rPr lang="en-US" sz="3200" b="1" dirty="0"/>
              <a:t> this Problem</a:t>
            </a:r>
            <a:br>
              <a:rPr lang="en-US" sz="3200" dirty="0"/>
            </a:br>
            <a:r>
              <a:rPr lang="en-US" sz="3200" dirty="0"/>
              <a:t>      </a:t>
            </a:r>
            <a:r>
              <a:rPr lang="en-US" sz="3200" b="1" dirty="0"/>
              <a:t>creatively</a:t>
            </a:r>
            <a:r>
              <a:rPr lang="en-US" sz="3200" dirty="0"/>
              <a:t> </a:t>
            </a:r>
            <a:r>
              <a:rPr lang="en-US" sz="3200" b="1" u="sng" dirty="0">
                <a:solidFill>
                  <a:srgbClr val="C00000"/>
                </a:solidFill>
              </a:rPr>
              <a:t>Generate</a:t>
            </a:r>
            <a:r>
              <a:rPr lang="en-US" sz="3200" b="1" dirty="0">
                <a:solidFill>
                  <a:srgbClr val="C00000"/>
                </a:solidFill>
              </a:rPr>
              <a:t> Ideas  </a:t>
            </a:r>
            <a:r>
              <a:rPr lang="en-US" sz="3200" dirty="0"/>
              <a:t>(for </a:t>
            </a:r>
            <a:r>
              <a:rPr lang="en-US" sz="3200" dirty="0">
                <a:solidFill>
                  <a:srgbClr val="FF0000"/>
                </a:solidFill>
              </a:rPr>
              <a:t>Options</a:t>
            </a:r>
            <a:r>
              <a:rPr lang="en-US" sz="3200" dirty="0"/>
              <a:t>)</a:t>
            </a:r>
            <a:br>
              <a:rPr lang="en-US" sz="3200" dirty="0"/>
            </a:br>
            <a:r>
              <a:rPr lang="en-US" sz="3200" dirty="0"/>
              <a:t>      </a:t>
            </a:r>
            <a:r>
              <a:rPr lang="en-US" sz="3200" b="1" dirty="0"/>
              <a:t>critically</a:t>
            </a:r>
            <a:r>
              <a:rPr lang="en-US" sz="3200" dirty="0"/>
              <a:t> </a:t>
            </a:r>
            <a:r>
              <a:rPr lang="en-US" sz="3200" b="1" u="sng" dirty="0">
                <a:solidFill>
                  <a:srgbClr val="C00000"/>
                </a:solidFill>
              </a:rPr>
              <a:t>Evaluate</a:t>
            </a:r>
            <a:r>
              <a:rPr lang="en-US" sz="3200" b="1" dirty="0">
                <a:solidFill>
                  <a:srgbClr val="C00000"/>
                </a:solidFill>
              </a:rPr>
              <a:t> Ideas  </a:t>
            </a:r>
            <a:r>
              <a:rPr lang="en-US" sz="3200" dirty="0"/>
              <a:t>(for </a:t>
            </a:r>
            <a:r>
              <a:rPr lang="en-US" sz="3200" dirty="0">
                <a:solidFill>
                  <a:srgbClr val="FF0000"/>
                </a:solidFill>
              </a:rPr>
              <a:t>Options</a:t>
            </a:r>
            <a:r>
              <a:rPr lang="en-US" sz="3200" dirty="0"/>
              <a:t>)</a:t>
            </a:r>
          </a:p>
          <a:p>
            <a:pPr marL="0" indent="0">
              <a:buNone/>
            </a:pPr>
            <a:r>
              <a:rPr lang="en-US" sz="800" dirty="0"/>
              <a:t> </a:t>
            </a:r>
            <a:br>
              <a:rPr lang="en-US" sz="3200" dirty="0"/>
            </a:br>
            <a:r>
              <a:rPr lang="en-US" sz="3200" b="1" dirty="0">
                <a:solidFill>
                  <a:srgbClr val="C00000"/>
                </a:solidFill>
              </a:rPr>
              <a:t>3 – Decide &amp; Do       </a:t>
            </a:r>
            <a:r>
              <a:rPr lang="en-US" sz="3200" dirty="0">
                <a:solidFill>
                  <a:srgbClr val="00B050"/>
                </a:solidFill>
              </a:rPr>
              <a:t>(</a:t>
            </a:r>
            <a:r>
              <a:rPr lang="en-US" sz="1600" dirty="0">
                <a:solidFill>
                  <a:srgbClr val="00B050"/>
                </a:solidFill>
              </a:rPr>
              <a:t> </a:t>
            </a:r>
            <a:r>
              <a:rPr lang="en-US" sz="3200" b="1" dirty="0">
                <a:solidFill>
                  <a:srgbClr val="00B050"/>
                </a:solidFill>
              </a:rPr>
              <a:t>not shown</a:t>
            </a:r>
            <a:r>
              <a:rPr lang="en-US" sz="3200" dirty="0">
                <a:solidFill>
                  <a:srgbClr val="00B050"/>
                </a:solidFill>
              </a:rPr>
              <a:t> in the diagram</a:t>
            </a:r>
            <a:r>
              <a:rPr lang="en-US" sz="1600" dirty="0">
                <a:solidFill>
                  <a:srgbClr val="00B050"/>
                </a:solidFill>
              </a:rPr>
              <a:t> </a:t>
            </a:r>
            <a:r>
              <a:rPr lang="en-US" sz="3200" dirty="0">
                <a:solidFill>
                  <a:srgbClr val="00B050"/>
                </a:solidFill>
              </a:rPr>
              <a:t>)</a:t>
            </a:r>
            <a:br>
              <a:rPr lang="en-US" sz="3200" b="1" dirty="0">
                <a:solidFill>
                  <a:srgbClr val="C00000"/>
                </a:solidFill>
              </a:rPr>
            </a:br>
            <a:r>
              <a:rPr lang="en-US" sz="3200" b="1" dirty="0">
                <a:solidFill>
                  <a:srgbClr val="C00000"/>
                </a:solidFill>
              </a:rPr>
              <a:t>  </a:t>
            </a:r>
            <a:r>
              <a:rPr lang="en-US" b="1" dirty="0">
                <a:solidFill>
                  <a:srgbClr val="C00000"/>
                </a:solidFill>
              </a:rPr>
              <a:t>   </a:t>
            </a:r>
            <a:r>
              <a:rPr lang="en-US" sz="3200" b="1" dirty="0">
                <a:solidFill>
                  <a:srgbClr val="C00000"/>
                </a:solidFill>
              </a:rPr>
              <a:t>  </a:t>
            </a:r>
            <a:r>
              <a:rPr lang="en-US" sz="3200" b="1" u="sng" dirty="0">
                <a:solidFill>
                  <a:srgbClr val="C00000"/>
                </a:solidFill>
              </a:rPr>
              <a:t>Solve</a:t>
            </a:r>
            <a:r>
              <a:rPr lang="en-US" sz="3200" b="1" dirty="0">
                <a:solidFill>
                  <a:srgbClr val="C00000"/>
                </a:solidFill>
              </a:rPr>
              <a:t> this Problem </a:t>
            </a:r>
            <a:r>
              <a:rPr lang="en-US" sz="3200" dirty="0"/>
              <a:t>(in Reality:  </a:t>
            </a:r>
            <a:r>
              <a:rPr lang="en-US" sz="3200" b="1" u="sng" dirty="0">
                <a:solidFill>
                  <a:srgbClr val="C00000"/>
                </a:solidFill>
              </a:rPr>
              <a:t>Actualize</a:t>
            </a:r>
            <a:r>
              <a:rPr lang="en-US" sz="3200" b="1" dirty="0"/>
              <a:t> Problem-</a:t>
            </a:r>
            <a:r>
              <a:rPr lang="en-US" sz="3200" b="1" u="sng" dirty="0">
                <a:solidFill>
                  <a:srgbClr val="FF0000"/>
                </a:solidFill>
              </a:rPr>
              <a:t>SOLUTION</a:t>
            </a:r>
            <a:r>
              <a:rPr lang="en-US" sz="3200" dirty="0"/>
              <a:t>)</a:t>
            </a:r>
          </a:p>
          <a:p>
            <a:pPr marL="0" indent="0">
              <a:buNone/>
            </a:pPr>
            <a:r>
              <a:rPr lang="en-US" sz="3200" b="1" dirty="0"/>
              <a:t> </a:t>
            </a:r>
            <a:r>
              <a:rPr lang="en-US" b="1" dirty="0"/>
              <a:t>    </a:t>
            </a:r>
            <a:r>
              <a:rPr lang="en-US" sz="3200" b="1" dirty="0"/>
              <a:t>  </a:t>
            </a:r>
            <a:r>
              <a:rPr lang="en-US" sz="3200" b="1" u="sng" dirty="0">
                <a:solidFill>
                  <a:srgbClr val="C00000"/>
                </a:solidFill>
              </a:rPr>
              <a:t>Decide</a:t>
            </a:r>
            <a:r>
              <a:rPr lang="en-US" sz="3200" b="1" dirty="0"/>
              <a:t> — </a:t>
            </a:r>
            <a:r>
              <a:rPr lang="en-US" sz="3200" dirty="0"/>
              <a:t>when</a:t>
            </a:r>
            <a:r>
              <a:rPr lang="en-US" sz="3200" b="1" dirty="0"/>
              <a:t> </a:t>
            </a:r>
            <a:r>
              <a:rPr lang="en-US" sz="3200" b="1" u="sng" dirty="0"/>
              <a:t>Evaluating</a:t>
            </a:r>
            <a:r>
              <a:rPr lang="en-US" sz="3200" b="1" dirty="0"/>
              <a:t>  </a:t>
            </a:r>
            <a:r>
              <a:rPr lang="en-US" sz="2400" b="1" dirty="0">
                <a:sym typeface="Wingdings" pitchFamily="2" charset="2"/>
              </a:rPr>
              <a:t> </a:t>
            </a:r>
            <a:r>
              <a:rPr lang="en-US" sz="3200" b="1" dirty="0"/>
              <a:t> </a:t>
            </a:r>
            <a:r>
              <a:rPr lang="en-US" sz="3200" b="1" u="sng" dirty="0"/>
              <a:t>Choosing</a:t>
            </a:r>
            <a:r>
              <a:rPr lang="en-US" sz="3200" b="1" dirty="0"/>
              <a:t> an </a:t>
            </a:r>
            <a:r>
              <a:rPr lang="en-US" sz="3200" b="1" dirty="0">
                <a:solidFill>
                  <a:srgbClr val="FF0000"/>
                </a:solidFill>
              </a:rPr>
              <a:t>Option</a:t>
            </a:r>
            <a:br>
              <a:rPr lang="en-US" sz="3200" dirty="0"/>
            </a:br>
            <a:r>
              <a:rPr lang="en-US" dirty="0"/>
              <a:t>    </a:t>
            </a:r>
            <a:r>
              <a:rPr lang="en-US" sz="3200" dirty="0"/>
              <a:t>   </a:t>
            </a:r>
            <a:r>
              <a:rPr lang="en-US" sz="3200" b="1" u="sng" dirty="0">
                <a:solidFill>
                  <a:srgbClr val="C00000"/>
                </a:solidFill>
              </a:rPr>
              <a:t>Do</a:t>
            </a:r>
            <a:r>
              <a:rPr lang="en-US" sz="3200" b="1" u="sng" dirty="0"/>
              <a:t> Actions</a:t>
            </a:r>
            <a:r>
              <a:rPr lang="en-US" sz="3200" b="1" dirty="0"/>
              <a:t> — that are required to </a:t>
            </a:r>
            <a:r>
              <a:rPr lang="en-US" sz="3200" b="1" u="sng" dirty="0">
                <a:solidFill>
                  <a:srgbClr val="C00000"/>
                </a:solidFill>
              </a:rPr>
              <a:t>Actualize</a:t>
            </a:r>
            <a:r>
              <a:rPr lang="en-US" sz="3200" b="1" dirty="0"/>
              <a:t> </a:t>
            </a:r>
            <a:r>
              <a:rPr lang="en-US" sz="3200" b="1" dirty="0">
                <a:solidFill>
                  <a:srgbClr val="FF0000"/>
                </a:solidFill>
              </a:rPr>
              <a:t>This Option,</a:t>
            </a:r>
            <a:br>
              <a:rPr lang="en-US" sz="3200" dirty="0">
                <a:solidFill>
                  <a:srgbClr val="FF0000"/>
                </a:solidFill>
              </a:rPr>
            </a:br>
            <a:r>
              <a:rPr lang="en-US" sz="3200" dirty="0">
                <a:solidFill>
                  <a:srgbClr val="FF0000"/>
                </a:solidFill>
              </a:rPr>
              <a:t>                        </a:t>
            </a:r>
            <a:r>
              <a:rPr lang="en-US" sz="2400" dirty="0">
                <a:solidFill>
                  <a:srgbClr val="FF0000"/>
                </a:solidFill>
              </a:rPr>
              <a:t>   </a:t>
            </a:r>
            <a:r>
              <a:rPr lang="en-US" sz="3200" dirty="0">
                <a:solidFill>
                  <a:srgbClr val="FF0000"/>
                </a:solidFill>
              </a:rPr>
              <a:t>      </a:t>
            </a:r>
            <a:r>
              <a:rPr lang="en-US" sz="3200" b="1" dirty="0"/>
              <a:t>so </a:t>
            </a:r>
            <a:r>
              <a:rPr lang="en-US" sz="3200" b="1" dirty="0">
                <a:solidFill>
                  <a:srgbClr val="FF0000"/>
                </a:solidFill>
              </a:rPr>
              <a:t>This Option</a:t>
            </a:r>
            <a:r>
              <a:rPr lang="en-US" sz="3200" b="1" dirty="0"/>
              <a:t> becomes a Problem-</a:t>
            </a:r>
            <a:r>
              <a:rPr lang="en-US" sz="3200" b="1" u="sng" dirty="0">
                <a:solidFill>
                  <a:srgbClr val="FF0000"/>
                </a:solidFill>
              </a:rPr>
              <a:t>SOLUTION</a:t>
            </a:r>
            <a:r>
              <a:rPr lang="en-US" sz="3200" b="1" dirty="0">
                <a:solidFill>
                  <a:srgbClr val="FF0000"/>
                </a:solidFill>
              </a:rPr>
              <a:t>.</a:t>
            </a:r>
            <a:endParaRPr lang="en-US" sz="3200" b="1" dirty="0"/>
          </a:p>
        </p:txBody>
      </p:sp>
    </p:spTree>
    <p:extLst>
      <p:ext uri="{BB962C8B-B14F-4D97-AF65-F5344CB8AC3E}">
        <p14:creationId xmlns:p14="http://schemas.microsoft.com/office/powerpoint/2010/main" val="2101839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DAF8-2D17-384E-A088-0461D9371560}"/>
              </a:ext>
            </a:extLst>
          </p:cNvPr>
          <p:cNvSpPr>
            <a:spLocks noGrp="1"/>
          </p:cNvSpPr>
          <p:nvPr>
            <p:ph type="title"/>
          </p:nvPr>
        </p:nvSpPr>
        <p:spPr>
          <a:xfrm>
            <a:off x="952500" y="390526"/>
            <a:ext cx="10515600" cy="574258"/>
          </a:xfrm>
        </p:spPr>
        <p:txBody>
          <a:bodyPr>
            <a:normAutofit/>
          </a:bodyPr>
          <a:lstStyle/>
          <a:p>
            <a:pPr algn="ctr"/>
            <a:r>
              <a:rPr lang="en-US" sz="3200" b="1" dirty="0">
                <a:latin typeface="Arial" panose="020B0604020202020204" pitchFamily="34" charset="0"/>
                <a:cs typeface="Arial" panose="020B0604020202020204" pitchFamily="34" charset="0"/>
              </a:rPr>
              <a:t>you </a:t>
            </a:r>
            <a:r>
              <a:rPr lang="en-US" sz="3200" b="1" u="sng" dirty="0">
                <a:solidFill>
                  <a:srgbClr val="C00000"/>
                </a:solidFill>
                <a:latin typeface="Arial" panose="020B0604020202020204" pitchFamily="34" charset="0"/>
                <a:cs typeface="Arial" panose="020B0604020202020204" pitchFamily="34" charset="0"/>
              </a:rPr>
              <a:t>Evaluate</a:t>
            </a:r>
            <a:r>
              <a:rPr lang="en-US" sz="3200" b="1" dirty="0">
                <a:solidFill>
                  <a:srgbClr val="C00000"/>
                </a:solidFill>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by </a:t>
            </a:r>
            <a:r>
              <a:rPr lang="en-US" sz="3200" b="1" u="sng" dirty="0">
                <a:solidFill>
                  <a:srgbClr val="C00000"/>
                </a:solidFill>
                <a:latin typeface="Arial" panose="020B0604020202020204" pitchFamily="34" charset="0"/>
                <a:cs typeface="Arial" panose="020B0604020202020204" pitchFamily="34" charset="0"/>
              </a:rPr>
              <a:t>Using Experiments</a:t>
            </a:r>
            <a:r>
              <a:rPr lang="en-US" sz="3200" b="1" dirty="0">
                <a:solidFill>
                  <a:srgbClr val="C00000"/>
                </a:solidFill>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01F644A-E22F-124B-98EA-A14B83068F79}"/>
              </a:ext>
            </a:extLst>
          </p:cNvPr>
          <p:cNvSpPr>
            <a:spLocks noGrp="1"/>
          </p:cNvSpPr>
          <p:nvPr>
            <p:ph idx="1"/>
          </p:nvPr>
        </p:nvSpPr>
        <p:spPr/>
        <p:txBody>
          <a:bodyPr/>
          <a:lstStyle/>
          <a:p>
            <a:pPr marL="0" indent="0">
              <a:buNone/>
            </a:pPr>
            <a:r>
              <a:rPr lang="en-US" dirty="0"/>
              <a:t> </a:t>
            </a:r>
          </a:p>
        </p:txBody>
      </p:sp>
      <p:sp>
        <p:nvSpPr>
          <p:cNvPr id="4" name="Rectangle 3">
            <a:extLst>
              <a:ext uri="{FF2B5EF4-FFF2-40B4-BE49-F238E27FC236}">
                <a16:creationId xmlns:a16="http://schemas.microsoft.com/office/drawing/2014/main" id="{732F7126-BF83-6E4F-85E9-452687486BA5}"/>
              </a:ext>
            </a:extLst>
          </p:cNvPr>
          <p:cNvSpPr/>
          <p:nvPr/>
        </p:nvSpPr>
        <p:spPr>
          <a:xfrm>
            <a:off x="838200" y="952838"/>
            <a:ext cx="10731500" cy="5262979"/>
          </a:xfrm>
          <a:prstGeom prst="rect">
            <a:avLst/>
          </a:prstGeom>
        </p:spPr>
        <p:txBody>
          <a:bodyPr wrap="square">
            <a:spAutoFit/>
          </a:bodyPr>
          <a:lstStyle/>
          <a:p>
            <a:pPr algn="ctr"/>
            <a:r>
              <a:rPr lang="en-US" sz="3200" dirty="0">
                <a:solidFill>
                  <a:srgbClr val="7030A0"/>
                </a:solidFill>
              </a:rPr>
              <a:t>another</a:t>
            </a:r>
            <a:r>
              <a:rPr lang="en-US" sz="3200" b="1" dirty="0">
                <a:solidFill>
                  <a:srgbClr val="7030A0"/>
                </a:solidFill>
              </a:rPr>
              <a:t> </a:t>
            </a:r>
            <a:r>
              <a:rPr lang="en-US" sz="3200" b="1" u="sng" dirty="0">
                <a:solidFill>
                  <a:srgbClr val="7030A0"/>
                </a:solidFill>
              </a:rPr>
              <a:t>broad definition</a:t>
            </a:r>
            <a:r>
              <a:rPr lang="en-US" sz="3200" b="1" dirty="0">
                <a:solidFill>
                  <a:srgbClr val="7030A0"/>
                </a:solidFill>
              </a:rPr>
              <a:t>   ( </a:t>
            </a:r>
            <a:r>
              <a:rPr lang="en-US" sz="3200" b="1" u="sng" dirty="0">
                <a:solidFill>
                  <a:srgbClr val="7030A0"/>
                </a:solidFill>
              </a:rPr>
              <a:t>useful </a:t>
            </a:r>
            <a:r>
              <a:rPr lang="en-US" sz="3200" u="sng" dirty="0">
                <a:solidFill>
                  <a:srgbClr val="7030A0"/>
                </a:solidFill>
              </a:rPr>
              <a:t>for</a:t>
            </a:r>
            <a:r>
              <a:rPr lang="en-US" sz="3200" b="1" u="sng" dirty="0">
                <a:solidFill>
                  <a:srgbClr val="7030A0"/>
                </a:solidFill>
              </a:rPr>
              <a:t> building bridges</a:t>
            </a:r>
            <a:r>
              <a:rPr lang="en-US" sz="3200" b="1" dirty="0">
                <a:solidFill>
                  <a:srgbClr val="7030A0"/>
                </a:solidFill>
              </a:rPr>
              <a:t> )</a:t>
            </a:r>
          </a:p>
          <a:p>
            <a:r>
              <a:rPr lang="en-US" sz="800" dirty="0"/>
              <a:t> </a:t>
            </a:r>
          </a:p>
          <a:p>
            <a:r>
              <a:rPr lang="en-US" sz="3200" b="1" dirty="0">
                <a:solidFill>
                  <a:srgbClr val="C00000"/>
                </a:solidFill>
              </a:rPr>
              <a:t>EXPERIMENT</a:t>
            </a:r>
            <a:r>
              <a:rPr lang="en-US" sz="3200" b="1" dirty="0"/>
              <a:t> = </a:t>
            </a:r>
            <a:r>
              <a:rPr lang="en-US" sz="3200" b="1" u="sng" dirty="0"/>
              <a:t>any Situation</a:t>
            </a:r>
            <a:r>
              <a:rPr lang="en-US" sz="3200" u="sng" dirty="0"/>
              <a:t> that</a:t>
            </a:r>
            <a:r>
              <a:rPr lang="en-US" sz="3200" u="sng" dirty="0">
                <a:solidFill>
                  <a:srgbClr val="C00000"/>
                </a:solidFill>
              </a:rPr>
              <a:t> </a:t>
            </a:r>
            <a:r>
              <a:rPr lang="en-US" sz="3200" b="1" u="sng" dirty="0">
                <a:solidFill>
                  <a:srgbClr val="C00000"/>
                </a:solidFill>
              </a:rPr>
              <a:t>produces Experiences</a:t>
            </a:r>
            <a:r>
              <a:rPr lang="en-US" sz="3200" b="1" dirty="0">
                <a:solidFill>
                  <a:srgbClr val="C00000"/>
                </a:solidFill>
              </a:rPr>
              <a:t>, </a:t>
            </a:r>
            <a:r>
              <a:rPr lang="en-US" sz="3200" dirty="0"/>
              <a:t>is</a:t>
            </a:r>
            <a:br>
              <a:rPr lang="en-US" sz="3200" dirty="0"/>
            </a:br>
            <a:r>
              <a:rPr lang="en-US" sz="3200" dirty="0"/>
              <a:t>any </a:t>
            </a:r>
            <a:r>
              <a:rPr lang="en-US" sz="3200" b="1" u="sng" dirty="0"/>
              <a:t>opportunity</a:t>
            </a:r>
            <a:r>
              <a:rPr lang="en-US" sz="3200" dirty="0"/>
              <a:t> to get </a:t>
            </a:r>
            <a:r>
              <a:rPr lang="en-US" sz="3200" b="1" u="sng" dirty="0"/>
              <a:t>Experimental Information</a:t>
            </a:r>
            <a:r>
              <a:rPr lang="en-US" sz="3200" dirty="0"/>
              <a:t> – when you</a:t>
            </a:r>
            <a:br>
              <a:rPr lang="en-US" sz="3200" dirty="0"/>
            </a:br>
            <a:r>
              <a:rPr lang="en-US" sz="3200" dirty="0"/>
              <a:t>     </a:t>
            </a:r>
            <a:r>
              <a:rPr lang="en-US" sz="3200" b="1" dirty="0"/>
              <a:t>make </a:t>
            </a:r>
            <a:r>
              <a:rPr lang="en-US" sz="3200" b="1" dirty="0">
                <a:solidFill>
                  <a:srgbClr val="FF0000"/>
                </a:solidFill>
              </a:rPr>
              <a:t>PREDICTIONS</a:t>
            </a:r>
            <a:r>
              <a:rPr lang="en-US" sz="3200" b="1" dirty="0"/>
              <a:t> </a:t>
            </a:r>
            <a:r>
              <a:rPr lang="en-US" sz="3200" dirty="0"/>
              <a:t>in a </a:t>
            </a:r>
            <a:r>
              <a:rPr lang="en-US" sz="3200" b="1" u="sng" dirty="0">
                <a:solidFill>
                  <a:srgbClr val="C00000"/>
                </a:solidFill>
              </a:rPr>
              <a:t>MENTAL</a:t>
            </a:r>
            <a:r>
              <a:rPr lang="en-US" sz="3200" b="1" dirty="0">
                <a:solidFill>
                  <a:srgbClr val="C00000"/>
                </a:solidFill>
              </a:rPr>
              <a:t> Experiment  </a:t>
            </a:r>
            <a:r>
              <a:rPr lang="en-US" sz="3200" dirty="0"/>
              <a:t>(internal)</a:t>
            </a:r>
            <a:br>
              <a:rPr lang="en-US" sz="3200" dirty="0"/>
            </a:br>
            <a:r>
              <a:rPr lang="en-US" sz="3200" dirty="0"/>
              <a:t>           by</a:t>
            </a:r>
            <a:r>
              <a:rPr lang="en-US" sz="3200" b="1" dirty="0"/>
              <a:t> </a:t>
            </a:r>
            <a:r>
              <a:rPr lang="en-US" sz="3200" b="1" u="sng" dirty="0">
                <a:solidFill>
                  <a:srgbClr val="C00000"/>
                </a:solidFill>
              </a:rPr>
              <a:t>imagining</a:t>
            </a:r>
            <a:r>
              <a:rPr lang="en-US" sz="3200" b="1" dirty="0"/>
              <a:t> Situation</a:t>
            </a:r>
            <a:r>
              <a:rPr lang="en-US" sz="3200" dirty="0"/>
              <a:t>  </a:t>
            </a:r>
            <a:r>
              <a:rPr lang="en-US" sz="2800" b="1" dirty="0">
                <a:sym typeface="Wingdings" pitchFamily="2" charset="2"/>
              </a:rPr>
              <a:t></a:t>
            </a:r>
            <a:r>
              <a:rPr lang="en-US" sz="3200" dirty="0">
                <a:sym typeface="Wingdings" pitchFamily="2" charset="2"/>
              </a:rPr>
              <a:t>  </a:t>
            </a:r>
            <a:r>
              <a:rPr lang="en-US" sz="3200" dirty="0"/>
              <a:t>"what</a:t>
            </a:r>
            <a:r>
              <a:rPr lang="en-US" sz="3200" b="1" dirty="0"/>
              <a:t> </a:t>
            </a:r>
            <a:r>
              <a:rPr lang="en-US" sz="3200" b="1" u="sng" dirty="0"/>
              <a:t>would</a:t>
            </a:r>
            <a:r>
              <a:rPr lang="en-US" sz="3200" b="1" dirty="0"/>
              <a:t> happen </a:t>
            </a:r>
            <a:r>
              <a:rPr lang="en-US" sz="3200" dirty="0"/>
              <a:t>if..."</a:t>
            </a:r>
            <a:br>
              <a:rPr lang="en-US" sz="3200" dirty="0"/>
            </a:br>
            <a:r>
              <a:rPr lang="en-US" sz="3200" dirty="0"/>
              <a:t>     </a:t>
            </a:r>
            <a:r>
              <a:rPr lang="en-US" sz="3200" b="1" dirty="0"/>
              <a:t>make </a:t>
            </a:r>
            <a:r>
              <a:rPr lang="en-US" sz="3200" b="1" dirty="0">
                <a:solidFill>
                  <a:srgbClr val="FF0000"/>
                </a:solidFill>
              </a:rPr>
              <a:t>OBSERVATIONS</a:t>
            </a:r>
            <a:r>
              <a:rPr lang="en-US" sz="3200" b="1" dirty="0"/>
              <a:t> </a:t>
            </a:r>
            <a:r>
              <a:rPr lang="en-US" sz="3200" dirty="0"/>
              <a:t>in a </a:t>
            </a:r>
            <a:r>
              <a:rPr lang="en-US" sz="3200" b="1" u="sng" dirty="0">
                <a:solidFill>
                  <a:srgbClr val="C00000"/>
                </a:solidFill>
              </a:rPr>
              <a:t>PHYSICAL</a:t>
            </a:r>
            <a:r>
              <a:rPr lang="en-US" sz="3200" b="1" dirty="0">
                <a:solidFill>
                  <a:srgbClr val="C00000"/>
                </a:solidFill>
              </a:rPr>
              <a:t> Experiment  </a:t>
            </a:r>
            <a:r>
              <a:rPr lang="en-US" sz="3200" dirty="0"/>
              <a:t>(external)</a:t>
            </a:r>
            <a:br>
              <a:rPr lang="en-US" sz="3200" dirty="0"/>
            </a:br>
            <a:r>
              <a:rPr lang="en-US" sz="3200" dirty="0"/>
              <a:t>           by </a:t>
            </a:r>
            <a:r>
              <a:rPr lang="en-US" sz="3200" b="1" u="sng" dirty="0">
                <a:solidFill>
                  <a:srgbClr val="C00000"/>
                </a:solidFill>
              </a:rPr>
              <a:t>actualizing</a:t>
            </a:r>
            <a:r>
              <a:rPr lang="en-US" sz="3200" b="1" dirty="0"/>
              <a:t> Situation </a:t>
            </a:r>
            <a:r>
              <a:rPr lang="en-US" sz="3200" dirty="0"/>
              <a:t> </a:t>
            </a:r>
            <a:r>
              <a:rPr lang="en-US" sz="2800" b="1" dirty="0">
                <a:sym typeface="Wingdings" pitchFamily="2" charset="2"/>
              </a:rPr>
              <a:t></a:t>
            </a:r>
            <a:r>
              <a:rPr lang="en-US" sz="3200" dirty="0">
                <a:sym typeface="Wingdings" pitchFamily="2" charset="2"/>
              </a:rPr>
              <a:t>  </a:t>
            </a:r>
            <a:r>
              <a:rPr lang="en-US" sz="3200" dirty="0"/>
              <a:t>"what</a:t>
            </a:r>
            <a:r>
              <a:rPr lang="en-US" sz="3200" b="1" dirty="0"/>
              <a:t> </a:t>
            </a:r>
            <a:r>
              <a:rPr lang="en-US" sz="3200" b="1" u="sng" dirty="0"/>
              <a:t>does</a:t>
            </a:r>
            <a:r>
              <a:rPr lang="en-US" sz="3200" b="1" dirty="0"/>
              <a:t> happen </a:t>
            </a:r>
            <a:r>
              <a:rPr lang="en-US" sz="3200" dirty="0"/>
              <a:t>when..."</a:t>
            </a:r>
          </a:p>
          <a:p>
            <a:r>
              <a:rPr lang="en-US" sz="800" dirty="0"/>
              <a:t> </a:t>
            </a:r>
          </a:p>
          <a:p>
            <a:r>
              <a:rPr lang="en-US" sz="3200" b="1" dirty="0">
                <a:solidFill>
                  <a:schemeClr val="bg1"/>
                </a:solidFill>
              </a:rPr>
              <a:t>EXPERIMENT = </a:t>
            </a:r>
            <a:r>
              <a:rPr lang="en-US" sz="3200" dirty="0">
                <a:solidFill>
                  <a:schemeClr val="bg1"/>
                </a:solidFill>
              </a:rPr>
              <a:t>any</a:t>
            </a:r>
            <a:r>
              <a:rPr lang="en-US" sz="3200" b="1" dirty="0">
                <a:solidFill>
                  <a:schemeClr val="bg1"/>
                </a:solidFill>
              </a:rPr>
              <a:t> Situation </a:t>
            </a:r>
            <a:r>
              <a:rPr lang="en-US" sz="3200" dirty="0">
                <a:solidFill>
                  <a:schemeClr val="bg1"/>
                </a:solidFill>
              </a:rPr>
              <a:t>that</a:t>
            </a:r>
            <a:r>
              <a:rPr lang="en-US" sz="3200" b="1" dirty="0">
                <a:solidFill>
                  <a:schemeClr val="bg1"/>
                </a:solidFill>
              </a:rPr>
              <a:t> lets you Predict,</a:t>
            </a:r>
            <a:br>
              <a:rPr lang="en-US" sz="3200" dirty="0">
                <a:solidFill>
                  <a:schemeClr val="bg1"/>
                </a:solidFill>
              </a:rPr>
            </a:br>
            <a:r>
              <a:rPr lang="en-US" sz="3200" dirty="0">
                <a:solidFill>
                  <a:schemeClr val="bg1"/>
                </a:solidFill>
              </a:rPr>
              <a:t>                            any </a:t>
            </a:r>
            <a:r>
              <a:rPr lang="en-US" sz="3200" b="1" dirty="0">
                <a:solidFill>
                  <a:schemeClr val="bg1"/>
                </a:solidFill>
              </a:rPr>
              <a:t>Situation</a:t>
            </a:r>
            <a:r>
              <a:rPr lang="en-US" sz="3200" dirty="0">
                <a:solidFill>
                  <a:schemeClr val="bg1"/>
                </a:solidFill>
              </a:rPr>
              <a:t> that</a:t>
            </a:r>
            <a:r>
              <a:rPr lang="en-US" sz="3200" b="1" dirty="0">
                <a:solidFill>
                  <a:schemeClr val="bg1"/>
                </a:solidFill>
              </a:rPr>
              <a:t> lets you Observe.</a:t>
            </a:r>
          </a:p>
          <a:p>
            <a:r>
              <a:rPr lang="en-US" sz="3200" b="1" u="sng" dirty="0">
                <a:solidFill>
                  <a:schemeClr val="bg1"/>
                </a:solidFill>
              </a:rPr>
              <a:t>EXPERIMENT</a:t>
            </a:r>
            <a:r>
              <a:rPr lang="en-US" sz="3200" b="1" dirty="0">
                <a:solidFill>
                  <a:schemeClr val="bg1"/>
                </a:solidFill>
              </a:rPr>
              <a:t> = </a:t>
            </a:r>
            <a:r>
              <a:rPr lang="en-US" sz="3200" b="1" u="sng" dirty="0">
                <a:solidFill>
                  <a:schemeClr val="bg1"/>
                </a:solidFill>
              </a:rPr>
              <a:t>Prediction-Situation</a:t>
            </a:r>
            <a:r>
              <a:rPr lang="en-US" sz="3200" dirty="0">
                <a:solidFill>
                  <a:schemeClr val="bg1"/>
                </a:solidFill>
              </a:rPr>
              <a:t> or </a:t>
            </a:r>
            <a:r>
              <a:rPr lang="en-US" sz="3200" b="1" u="sng" dirty="0">
                <a:solidFill>
                  <a:schemeClr val="bg1"/>
                </a:solidFill>
              </a:rPr>
              <a:t>Observation-Situation</a:t>
            </a:r>
            <a:r>
              <a:rPr lang="en-US" sz="3200" dirty="0">
                <a:solidFill>
                  <a:schemeClr val="bg1"/>
                </a:solidFill>
              </a:rPr>
              <a:t>.</a:t>
            </a:r>
          </a:p>
        </p:txBody>
      </p:sp>
    </p:spTree>
    <p:extLst>
      <p:ext uri="{BB962C8B-B14F-4D97-AF65-F5344CB8AC3E}">
        <p14:creationId xmlns:p14="http://schemas.microsoft.com/office/powerpoint/2010/main" val="700079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DAF8-2D17-384E-A088-0461D9371560}"/>
              </a:ext>
            </a:extLst>
          </p:cNvPr>
          <p:cNvSpPr>
            <a:spLocks noGrp="1"/>
          </p:cNvSpPr>
          <p:nvPr>
            <p:ph type="title"/>
          </p:nvPr>
        </p:nvSpPr>
        <p:spPr>
          <a:xfrm>
            <a:off x="952500" y="390526"/>
            <a:ext cx="10515600" cy="574258"/>
          </a:xfrm>
        </p:spPr>
        <p:txBody>
          <a:bodyPr>
            <a:normAutofit/>
          </a:bodyPr>
          <a:lstStyle/>
          <a:p>
            <a:pPr algn="ctr"/>
            <a:r>
              <a:rPr lang="en-US" sz="3200" b="1" dirty="0">
                <a:latin typeface="Arial" panose="020B0604020202020204" pitchFamily="34" charset="0"/>
                <a:cs typeface="Arial" panose="020B0604020202020204" pitchFamily="34" charset="0"/>
              </a:rPr>
              <a:t>you </a:t>
            </a:r>
            <a:r>
              <a:rPr lang="en-US" sz="3200" b="1" u="sng" dirty="0">
                <a:solidFill>
                  <a:srgbClr val="C00000"/>
                </a:solidFill>
                <a:latin typeface="Arial" panose="020B0604020202020204" pitchFamily="34" charset="0"/>
                <a:cs typeface="Arial" panose="020B0604020202020204" pitchFamily="34" charset="0"/>
              </a:rPr>
              <a:t>Evaluate</a:t>
            </a:r>
            <a:r>
              <a:rPr lang="en-US" sz="3200" b="1" dirty="0">
                <a:solidFill>
                  <a:srgbClr val="C00000"/>
                </a:solidFill>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by </a:t>
            </a:r>
            <a:r>
              <a:rPr lang="en-US" sz="3200" b="1" u="sng" dirty="0">
                <a:solidFill>
                  <a:srgbClr val="C00000"/>
                </a:solidFill>
                <a:latin typeface="Arial" panose="020B0604020202020204" pitchFamily="34" charset="0"/>
                <a:cs typeface="Arial" panose="020B0604020202020204" pitchFamily="34" charset="0"/>
              </a:rPr>
              <a:t>Using Experiments</a:t>
            </a:r>
            <a:r>
              <a:rPr lang="en-US" sz="3200" b="1" dirty="0">
                <a:solidFill>
                  <a:srgbClr val="C00000"/>
                </a:solidFill>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01F644A-E22F-124B-98EA-A14B83068F79}"/>
              </a:ext>
            </a:extLst>
          </p:cNvPr>
          <p:cNvSpPr>
            <a:spLocks noGrp="1"/>
          </p:cNvSpPr>
          <p:nvPr>
            <p:ph idx="1"/>
          </p:nvPr>
        </p:nvSpPr>
        <p:spPr/>
        <p:txBody>
          <a:bodyPr/>
          <a:lstStyle/>
          <a:p>
            <a:pPr marL="0" indent="0">
              <a:buNone/>
            </a:pPr>
            <a:r>
              <a:rPr lang="en-US" dirty="0"/>
              <a:t> </a:t>
            </a:r>
          </a:p>
        </p:txBody>
      </p:sp>
      <p:sp>
        <p:nvSpPr>
          <p:cNvPr id="4" name="Rectangle 3">
            <a:extLst>
              <a:ext uri="{FF2B5EF4-FFF2-40B4-BE49-F238E27FC236}">
                <a16:creationId xmlns:a16="http://schemas.microsoft.com/office/drawing/2014/main" id="{732F7126-BF83-6E4F-85E9-452687486BA5}"/>
              </a:ext>
            </a:extLst>
          </p:cNvPr>
          <p:cNvSpPr/>
          <p:nvPr/>
        </p:nvSpPr>
        <p:spPr>
          <a:xfrm>
            <a:off x="838200" y="952838"/>
            <a:ext cx="10731500" cy="5262979"/>
          </a:xfrm>
          <a:prstGeom prst="rect">
            <a:avLst/>
          </a:prstGeom>
        </p:spPr>
        <p:txBody>
          <a:bodyPr wrap="square">
            <a:spAutoFit/>
          </a:bodyPr>
          <a:lstStyle/>
          <a:p>
            <a:pPr algn="ctr"/>
            <a:r>
              <a:rPr lang="en-US" sz="3200" dirty="0">
                <a:solidFill>
                  <a:srgbClr val="7030A0"/>
                </a:solidFill>
              </a:rPr>
              <a:t>another</a:t>
            </a:r>
            <a:r>
              <a:rPr lang="en-US" sz="3200" b="1" dirty="0">
                <a:solidFill>
                  <a:srgbClr val="7030A0"/>
                </a:solidFill>
              </a:rPr>
              <a:t> </a:t>
            </a:r>
            <a:r>
              <a:rPr lang="en-US" sz="3200" b="1" u="sng" dirty="0">
                <a:solidFill>
                  <a:srgbClr val="7030A0"/>
                </a:solidFill>
              </a:rPr>
              <a:t>broad definition</a:t>
            </a:r>
            <a:r>
              <a:rPr lang="en-US" sz="3200" b="1" dirty="0">
                <a:solidFill>
                  <a:srgbClr val="7030A0"/>
                </a:solidFill>
              </a:rPr>
              <a:t>   ( </a:t>
            </a:r>
            <a:r>
              <a:rPr lang="en-US" sz="3200" b="1" u="sng" dirty="0">
                <a:solidFill>
                  <a:srgbClr val="7030A0"/>
                </a:solidFill>
              </a:rPr>
              <a:t>useful </a:t>
            </a:r>
            <a:r>
              <a:rPr lang="en-US" sz="3200" u="sng" dirty="0">
                <a:solidFill>
                  <a:srgbClr val="7030A0"/>
                </a:solidFill>
              </a:rPr>
              <a:t>for</a:t>
            </a:r>
            <a:r>
              <a:rPr lang="en-US" sz="3200" b="1" u="sng" dirty="0">
                <a:solidFill>
                  <a:srgbClr val="7030A0"/>
                </a:solidFill>
              </a:rPr>
              <a:t> building bridges</a:t>
            </a:r>
            <a:r>
              <a:rPr lang="en-US" sz="3200" b="1" dirty="0">
                <a:solidFill>
                  <a:srgbClr val="7030A0"/>
                </a:solidFill>
              </a:rPr>
              <a:t> )</a:t>
            </a:r>
          </a:p>
          <a:p>
            <a:r>
              <a:rPr lang="en-US" sz="800" dirty="0"/>
              <a:t> </a:t>
            </a:r>
          </a:p>
          <a:p>
            <a:r>
              <a:rPr lang="en-US" sz="3200" b="1" dirty="0">
                <a:solidFill>
                  <a:srgbClr val="C00000"/>
                </a:solidFill>
              </a:rPr>
              <a:t>EXPERIMENT</a:t>
            </a:r>
            <a:r>
              <a:rPr lang="en-US" sz="3200" b="1" dirty="0"/>
              <a:t> = </a:t>
            </a:r>
            <a:r>
              <a:rPr lang="en-US" sz="3200" b="1" u="sng" dirty="0"/>
              <a:t>any Situation</a:t>
            </a:r>
            <a:r>
              <a:rPr lang="en-US" sz="3200" u="sng" dirty="0"/>
              <a:t> that</a:t>
            </a:r>
            <a:r>
              <a:rPr lang="en-US" sz="3200" u="sng" dirty="0">
                <a:solidFill>
                  <a:srgbClr val="C00000"/>
                </a:solidFill>
              </a:rPr>
              <a:t> </a:t>
            </a:r>
            <a:r>
              <a:rPr lang="en-US" sz="3200" b="1" u="sng" dirty="0">
                <a:solidFill>
                  <a:srgbClr val="C00000"/>
                </a:solidFill>
              </a:rPr>
              <a:t>produces Experiences</a:t>
            </a:r>
            <a:r>
              <a:rPr lang="en-US" sz="3200" b="1" dirty="0">
                <a:solidFill>
                  <a:srgbClr val="C00000"/>
                </a:solidFill>
              </a:rPr>
              <a:t>, </a:t>
            </a:r>
            <a:r>
              <a:rPr lang="en-US" sz="3200" dirty="0"/>
              <a:t>is</a:t>
            </a:r>
            <a:br>
              <a:rPr lang="en-US" sz="3200" dirty="0"/>
            </a:br>
            <a:r>
              <a:rPr lang="en-US" sz="3200" dirty="0"/>
              <a:t>any </a:t>
            </a:r>
            <a:r>
              <a:rPr lang="en-US" sz="3200" b="1" u="sng" dirty="0"/>
              <a:t>opportunity</a:t>
            </a:r>
            <a:r>
              <a:rPr lang="en-US" sz="3200" dirty="0"/>
              <a:t> to get </a:t>
            </a:r>
            <a:r>
              <a:rPr lang="en-US" sz="3200" b="1" u="sng" dirty="0"/>
              <a:t>Experimental Information</a:t>
            </a:r>
            <a:r>
              <a:rPr lang="en-US" sz="3200" b="1" dirty="0"/>
              <a:t>.</a:t>
            </a:r>
            <a:r>
              <a:rPr lang="en-US" sz="3200" dirty="0"/>
              <a:t> </a:t>
            </a:r>
            <a:r>
              <a:rPr lang="en-US" sz="3200" dirty="0">
                <a:solidFill>
                  <a:schemeClr val="bg1"/>
                </a:solidFill>
              </a:rPr>
              <a:t>– when you</a:t>
            </a:r>
            <a:br>
              <a:rPr lang="en-US" sz="3200" dirty="0">
                <a:solidFill>
                  <a:schemeClr val="bg1"/>
                </a:solidFill>
              </a:rPr>
            </a:br>
            <a:r>
              <a:rPr lang="en-US" sz="3200" dirty="0">
                <a:solidFill>
                  <a:schemeClr val="bg1"/>
                </a:solidFill>
              </a:rPr>
              <a:t>     </a:t>
            </a:r>
            <a:r>
              <a:rPr lang="en-US" sz="3200" b="1" dirty="0">
                <a:solidFill>
                  <a:schemeClr val="bg1"/>
                </a:solidFill>
              </a:rPr>
              <a:t>make PREDICTIONS </a:t>
            </a:r>
            <a:r>
              <a:rPr lang="en-US" sz="3200" dirty="0">
                <a:solidFill>
                  <a:schemeClr val="bg1"/>
                </a:solidFill>
              </a:rPr>
              <a:t>in a </a:t>
            </a:r>
            <a:r>
              <a:rPr lang="en-US" sz="3200" b="1" u="sng" dirty="0">
                <a:solidFill>
                  <a:schemeClr val="bg1"/>
                </a:solidFill>
              </a:rPr>
              <a:t>MENTAL</a:t>
            </a:r>
            <a:r>
              <a:rPr lang="en-US" sz="3200" b="1" dirty="0">
                <a:solidFill>
                  <a:schemeClr val="bg1"/>
                </a:solidFill>
              </a:rPr>
              <a:t> Experiment  </a:t>
            </a:r>
            <a:r>
              <a:rPr lang="en-US" sz="3200" dirty="0">
                <a:solidFill>
                  <a:schemeClr val="bg1"/>
                </a:solidFill>
              </a:rPr>
              <a:t>(internal)</a:t>
            </a:r>
            <a:br>
              <a:rPr lang="en-US" sz="3200" dirty="0">
                <a:solidFill>
                  <a:schemeClr val="bg1"/>
                </a:solidFill>
              </a:rPr>
            </a:br>
            <a:r>
              <a:rPr lang="en-US" sz="3200" dirty="0">
                <a:solidFill>
                  <a:schemeClr val="bg1"/>
                </a:solidFill>
              </a:rPr>
              <a:t>           by</a:t>
            </a:r>
            <a:r>
              <a:rPr lang="en-US" sz="3200" b="1" dirty="0">
                <a:solidFill>
                  <a:schemeClr val="bg1"/>
                </a:solidFill>
              </a:rPr>
              <a:t> </a:t>
            </a:r>
            <a:r>
              <a:rPr lang="en-US" sz="3200" b="1" u="sng" dirty="0">
                <a:solidFill>
                  <a:schemeClr val="bg1"/>
                </a:solidFill>
              </a:rPr>
              <a:t>imagining</a:t>
            </a:r>
            <a:r>
              <a:rPr lang="en-US" sz="3200" b="1" dirty="0">
                <a:solidFill>
                  <a:schemeClr val="bg1"/>
                </a:solidFill>
              </a:rPr>
              <a:t> Situation</a:t>
            </a:r>
            <a:r>
              <a:rPr lang="en-US" sz="3200" dirty="0">
                <a:solidFill>
                  <a:schemeClr val="bg1"/>
                </a:solidFill>
              </a:rPr>
              <a:t>  </a:t>
            </a:r>
            <a:r>
              <a:rPr lang="en-US" sz="2800" b="1" dirty="0">
                <a:solidFill>
                  <a:schemeClr val="bg1"/>
                </a:solidFill>
                <a:sym typeface="Wingdings" pitchFamily="2" charset="2"/>
              </a:rPr>
              <a:t></a:t>
            </a:r>
            <a:r>
              <a:rPr lang="en-US" sz="3200" dirty="0">
                <a:solidFill>
                  <a:schemeClr val="bg1"/>
                </a:solidFill>
                <a:sym typeface="Wingdings" pitchFamily="2" charset="2"/>
              </a:rPr>
              <a:t>  </a:t>
            </a:r>
            <a:r>
              <a:rPr lang="en-US" sz="3200" dirty="0">
                <a:solidFill>
                  <a:schemeClr val="bg1"/>
                </a:solidFill>
              </a:rPr>
              <a:t>"what</a:t>
            </a:r>
            <a:r>
              <a:rPr lang="en-US" sz="3200" b="1" dirty="0">
                <a:solidFill>
                  <a:schemeClr val="bg1"/>
                </a:solidFill>
              </a:rPr>
              <a:t> </a:t>
            </a:r>
            <a:r>
              <a:rPr lang="en-US" sz="3200" b="1" u="sng" dirty="0">
                <a:solidFill>
                  <a:schemeClr val="bg1"/>
                </a:solidFill>
              </a:rPr>
              <a:t>would</a:t>
            </a:r>
            <a:r>
              <a:rPr lang="en-US" sz="3200" b="1" dirty="0">
                <a:solidFill>
                  <a:schemeClr val="bg1"/>
                </a:solidFill>
              </a:rPr>
              <a:t> happen </a:t>
            </a:r>
            <a:r>
              <a:rPr lang="en-US" sz="3200" dirty="0">
                <a:solidFill>
                  <a:schemeClr val="bg1"/>
                </a:solidFill>
              </a:rPr>
              <a:t>if..."</a:t>
            </a:r>
            <a:br>
              <a:rPr lang="en-US" sz="3200" dirty="0">
                <a:solidFill>
                  <a:schemeClr val="bg1"/>
                </a:solidFill>
              </a:rPr>
            </a:br>
            <a:r>
              <a:rPr lang="en-US" sz="3200" dirty="0">
                <a:solidFill>
                  <a:schemeClr val="bg1"/>
                </a:solidFill>
              </a:rPr>
              <a:t>     </a:t>
            </a:r>
            <a:r>
              <a:rPr lang="en-US" sz="3200" b="1" dirty="0">
                <a:solidFill>
                  <a:schemeClr val="bg1"/>
                </a:solidFill>
              </a:rPr>
              <a:t>make OBSERVATIONS </a:t>
            </a:r>
            <a:r>
              <a:rPr lang="en-US" sz="3200" dirty="0">
                <a:solidFill>
                  <a:schemeClr val="bg1"/>
                </a:solidFill>
              </a:rPr>
              <a:t>in a </a:t>
            </a:r>
            <a:r>
              <a:rPr lang="en-US" sz="3200" b="1" u="sng" dirty="0">
                <a:solidFill>
                  <a:schemeClr val="bg1"/>
                </a:solidFill>
              </a:rPr>
              <a:t>PHYSICAL</a:t>
            </a:r>
            <a:r>
              <a:rPr lang="en-US" sz="3200" b="1" dirty="0">
                <a:solidFill>
                  <a:schemeClr val="bg1"/>
                </a:solidFill>
              </a:rPr>
              <a:t> Experiment  </a:t>
            </a:r>
            <a:r>
              <a:rPr lang="en-US" sz="3200" dirty="0">
                <a:solidFill>
                  <a:schemeClr val="bg1"/>
                </a:solidFill>
              </a:rPr>
              <a:t>(external)</a:t>
            </a:r>
            <a:br>
              <a:rPr lang="en-US" sz="3200" dirty="0">
                <a:solidFill>
                  <a:schemeClr val="bg1"/>
                </a:solidFill>
              </a:rPr>
            </a:br>
            <a:r>
              <a:rPr lang="en-US" sz="3200" dirty="0">
                <a:solidFill>
                  <a:schemeClr val="bg1"/>
                </a:solidFill>
              </a:rPr>
              <a:t>           by </a:t>
            </a:r>
            <a:r>
              <a:rPr lang="en-US" sz="3200" b="1" u="sng" dirty="0">
                <a:solidFill>
                  <a:schemeClr val="bg1"/>
                </a:solidFill>
              </a:rPr>
              <a:t>actualizing</a:t>
            </a:r>
            <a:r>
              <a:rPr lang="en-US" sz="3200" b="1" dirty="0">
                <a:solidFill>
                  <a:schemeClr val="bg1"/>
                </a:solidFill>
              </a:rPr>
              <a:t> Situation </a:t>
            </a:r>
            <a:r>
              <a:rPr lang="en-US" sz="3200" dirty="0">
                <a:solidFill>
                  <a:schemeClr val="bg1"/>
                </a:solidFill>
              </a:rPr>
              <a:t> </a:t>
            </a:r>
            <a:r>
              <a:rPr lang="en-US" sz="2800" b="1" dirty="0">
                <a:solidFill>
                  <a:schemeClr val="bg1"/>
                </a:solidFill>
                <a:sym typeface="Wingdings" pitchFamily="2" charset="2"/>
              </a:rPr>
              <a:t></a:t>
            </a:r>
            <a:r>
              <a:rPr lang="en-US" sz="3200" dirty="0">
                <a:solidFill>
                  <a:schemeClr val="bg1"/>
                </a:solidFill>
                <a:sym typeface="Wingdings" pitchFamily="2" charset="2"/>
              </a:rPr>
              <a:t>  </a:t>
            </a:r>
            <a:r>
              <a:rPr lang="en-US" sz="3200" dirty="0">
                <a:solidFill>
                  <a:schemeClr val="bg1"/>
                </a:solidFill>
              </a:rPr>
              <a:t>"what</a:t>
            </a:r>
            <a:r>
              <a:rPr lang="en-US" sz="3200" b="1" dirty="0">
                <a:solidFill>
                  <a:schemeClr val="bg1"/>
                </a:solidFill>
              </a:rPr>
              <a:t> </a:t>
            </a:r>
            <a:r>
              <a:rPr lang="en-US" sz="3200" b="1" u="sng" dirty="0">
                <a:solidFill>
                  <a:schemeClr val="bg1"/>
                </a:solidFill>
              </a:rPr>
              <a:t>does</a:t>
            </a:r>
            <a:r>
              <a:rPr lang="en-US" sz="3200" b="1" dirty="0">
                <a:solidFill>
                  <a:schemeClr val="bg1"/>
                </a:solidFill>
              </a:rPr>
              <a:t> happen </a:t>
            </a:r>
            <a:r>
              <a:rPr lang="en-US" sz="3200" dirty="0">
                <a:solidFill>
                  <a:schemeClr val="bg1"/>
                </a:solidFill>
              </a:rPr>
              <a:t>when..."</a:t>
            </a:r>
          </a:p>
          <a:p>
            <a:r>
              <a:rPr lang="en-US" sz="800" dirty="0"/>
              <a:t> </a:t>
            </a:r>
          </a:p>
          <a:p>
            <a:r>
              <a:rPr lang="en-US" sz="3200" b="1" dirty="0">
                <a:solidFill>
                  <a:srgbClr val="C00000"/>
                </a:solidFill>
              </a:rPr>
              <a:t>EXPERIMENT</a:t>
            </a:r>
            <a:r>
              <a:rPr lang="en-US" sz="3200" b="1" dirty="0"/>
              <a:t> = </a:t>
            </a:r>
            <a:r>
              <a:rPr lang="en-US" sz="3200" dirty="0"/>
              <a:t>any</a:t>
            </a:r>
            <a:r>
              <a:rPr lang="en-US" sz="3200" b="1" dirty="0"/>
              <a:t> Situation </a:t>
            </a:r>
            <a:r>
              <a:rPr lang="en-US" sz="3200" dirty="0"/>
              <a:t>that</a:t>
            </a:r>
            <a:r>
              <a:rPr lang="en-US" sz="3200" b="1" dirty="0"/>
              <a:t> lets you Predict,</a:t>
            </a:r>
            <a:br>
              <a:rPr lang="en-US" sz="3200" dirty="0"/>
            </a:br>
            <a:r>
              <a:rPr lang="en-US" sz="3200" dirty="0"/>
              <a:t>                            any </a:t>
            </a:r>
            <a:r>
              <a:rPr lang="en-US" sz="3200" b="1" dirty="0"/>
              <a:t>Situation</a:t>
            </a:r>
            <a:r>
              <a:rPr lang="en-US" sz="3200" dirty="0"/>
              <a:t> that</a:t>
            </a:r>
            <a:r>
              <a:rPr lang="en-US" sz="3200" b="1" dirty="0"/>
              <a:t> lets you Observe.</a:t>
            </a:r>
          </a:p>
          <a:p>
            <a:r>
              <a:rPr lang="en-US" sz="3200" b="1" u="sng" dirty="0">
                <a:solidFill>
                  <a:srgbClr val="C00000"/>
                </a:solidFill>
              </a:rPr>
              <a:t>EXPERIMENT</a:t>
            </a:r>
            <a:r>
              <a:rPr lang="en-US" sz="3200" b="1" dirty="0"/>
              <a:t> = </a:t>
            </a:r>
            <a:r>
              <a:rPr lang="en-US" sz="3200" b="1" u="sng" dirty="0">
                <a:solidFill>
                  <a:srgbClr val="C00000"/>
                </a:solidFill>
              </a:rPr>
              <a:t>Prediction-Situation</a:t>
            </a:r>
            <a:r>
              <a:rPr lang="en-US" sz="3200" dirty="0"/>
              <a:t> or </a:t>
            </a:r>
            <a:r>
              <a:rPr lang="en-US" sz="3200" b="1" u="sng" dirty="0">
                <a:solidFill>
                  <a:srgbClr val="C00000"/>
                </a:solidFill>
              </a:rPr>
              <a:t>Observation-Situation</a:t>
            </a:r>
            <a:r>
              <a:rPr lang="en-US" sz="3200" dirty="0">
                <a:solidFill>
                  <a:srgbClr val="C00000"/>
                </a:solidFill>
              </a:rPr>
              <a:t>.</a:t>
            </a:r>
          </a:p>
        </p:txBody>
      </p:sp>
    </p:spTree>
    <p:extLst>
      <p:ext uri="{BB962C8B-B14F-4D97-AF65-F5344CB8AC3E}">
        <p14:creationId xmlns:p14="http://schemas.microsoft.com/office/powerpoint/2010/main" val="1362781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DAF8-2D17-384E-A088-0461D9371560}"/>
              </a:ext>
            </a:extLst>
          </p:cNvPr>
          <p:cNvSpPr>
            <a:spLocks noGrp="1"/>
          </p:cNvSpPr>
          <p:nvPr>
            <p:ph type="title"/>
          </p:nvPr>
        </p:nvSpPr>
        <p:spPr>
          <a:xfrm>
            <a:off x="952500" y="390526"/>
            <a:ext cx="10515600" cy="574258"/>
          </a:xfrm>
        </p:spPr>
        <p:txBody>
          <a:bodyPr>
            <a:normAutofit/>
          </a:bodyPr>
          <a:lstStyle/>
          <a:p>
            <a:pPr algn="ctr"/>
            <a:r>
              <a:rPr lang="en-US" sz="3200" b="1" dirty="0">
                <a:latin typeface="Arial" panose="020B0604020202020204" pitchFamily="34" charset="0"/>
                <a:cs typeface="Arial" panose="020B0604020202020204" pitchFamily="34" charset="0"/>
              </a:rPr>
              <a:t>you </a:t>
            </a:r>
            <a:r>
              <a:rPr lang="en-US" sz="3200" b="1" u="sng" dirty="0">
                <a:solidFill>
                  <a:srgbClr val="C00000"/>
                </a:solidFill>
                <a:latin typeface="Arial" panose="020B0604020202020204" pitchFamily="34" charset="0"/>
                <a:cs typeface="Arial" panose="020B0604020202020204" pitchFamily="34" charset="0"/>
              </a:rPr>
              <a:t>Evaluate</a:t>
            </a:r>
            <a:r>
              <a:rPr lang="en-US" sz="3200" b="1" dirty="0">
                <a:solidFill>
                  <a:srgbClr val="C00000"/>
                </a:solidFill>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by </a:t>
            </a:r>
            <a:r>
              <a:rPr lang="en-US" sz="3200" b="1" u="sng" dirty="0">
                <a:solidFill>
                  <a:srgbClr val="C00000"/>
                </a:solidFill>
                <a:latin typeface="Arial" panose="020B0604020202020204" pitchFamily="34" charset="0"/>
                <a:cs typeface="Arial" panose="020B0604020202020204" pitchFamily="34" charset="0"/>
              </a:rPr>
              <a:t>Using Experiments</a:t>
            </a:r>
            <a:r>
              <a:rPr lang="en-US" sz="3200" b="1" dirty="0">
                <a:solidFill>
                  <a:srgbClr val="C00000"/>
                </a:solidFill>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01F644A-E22F-124B-98EA-A14B83068F79}"/>
              </a:ext>
            </a:extLst>
          </p:cNvPr>
          <p:cNvSpPr>
            <a:spLocks noGrp="1"/>
          </p:cNvSpPr>
          <p:nvPr>
            <p:ph idx="1"/>
          </p:nvPr>
        </p:nvSpPr>
        <p:spPr/>
        <p:txBody>
          <a:bodyPr/>
          <a:lstStyle/>
          <a:p>
            <a:pPr marL="0" indent="0">
              <a:buNone/>
            </a:pPr>
            <a:r>
              <a:rPr lang="en-US" dirty="0"/>
              <a:t> </a:t>
            </a:r>
          </a:p>
        </p:txBody>
      </p:sp>
      <p:sp>
        <p:nvSpPr>
          <p:cNvPr id="4" name="Rectangle 3">
            <a:extLst>
              <a:ext uri="{FF2B5EF4-FFF2-40B4-BE49-F238E27FC236}">
                <a16:creationId xmlns:a16="http://schemas.microsoft.com/office/drawing/2014/main" id="{732F7126-BF83-6E4F-85E9-452687486BA5}"/>
              </a:ext>
            </a:extLst>
          </p:cNvPr>
          <p:cNvSpPr/>
          <p:nvPr/>
        </p:nvSpPr>
        <p:spPr>
          <a:xfrm>
            <a:off x="520700" y="952838"/>
            <a:ext cx="11277600" cy="5016758"/>
          </a:xfrm>
          <a:prstGeom prst="rect">
            <a:avLst/>
          </a:prstGeom>
        </p:spPr>
        <p:txBody>
          <a:bodyPr wrap="square">
            <a:spAutoFit/>
          </a:bodyPr>
          <a:lstStyle/>
          <a:p>
            <a:pPr algn="ctr"/>
            <a:r>
              <a:rPr lang="en-US" sz="3200" dirty="0">
                <a:solidFill>
                  <a:srgbClr val="7030A0"/>
                </a:solidFill>
              </a:rPr>
              <a:t>another</a:t>
            </a:r>
            <a:r>
              <a:rPr lang="en-US" sz="3200" b="1" dirty="0">
                <a:solidFill>
                  <a:srgbClr val="7030A0"/>
                </a:solidFill>
              </a:rPr>
              <a:t> </a:t>
            </a:r>
            <a:r>
              <a:rPr lang="en-US" sz="3200" b="1" u="sng" dirty="0">
                <a:solidFill>
                  <a:srgbClr val="7030A0"/>
                </a:solidFill>
              </a:rPr>
              <a:t>broad definition</a:t>
            </a:r>
            <a:r>
              <a:rPr lang="en-US" sz="3200" b="1" dirty="0">
                <a:solidFill>
                  <a:srgbClr val="7030A0"/>
                </a:solidFill>
              </a:rPr>
              <a:t>   ( </a:t>
            </a:r>
            <a:r>
              <a:rPr lang="en-US" sz="3200" b="1" u="sng" dirty="0">
                <a:solidFill>
                  <a:srgbClr val="7030A0"/>
                </a:solidFill>
              </a:rPr>
              <a:t>useful </a:t>
            </a:r>
            <a:r>
              <a:rPr lang="en-US" sz="3200" u="sng" dirty="0">
                <a:solidFill>
                  <a:srgbClr val="7030A0"/>
                </a:solidFill>
              </a:rPr>
              <a:t>for</a:t>
            </a:r>
            <a:r>
              <a:rPr lang="en-US" sz="3200" b="1" u="sng" dirty="0">
                <a:solidFill>
                  <a:srgbClr val="7030A0"/>
                </a:solidFill>
              </a:rPr>
              <a:t> building bridges</a:t>
            </a:r>
            <a:r>
              <a:rPr lang="en-US" sz="3200" b="1" dirty="0">
                <a:solidFill>
                  <a:srgbClr val="7030A0"/>
                </a:solidFill>
              </a:rPr>
              <a:t> )</a:t>
            </a:r>
          </a:p>
          <a:p>
            <a:r>
              <a:rPr lang="en-US" sz="800" dirty="0"/>
              <a:t> </a:t>
            </a:r>
          </a:p>
          <a:p>
            <a:r>
              <a:rPr lang="en-US" sz="3200" b="1" dirty="0">
                <a:solidFill>
                  <a:srgbClr val="C00000"/>
                </a:solidFill>
              </a:rPr>
              <a:t>EXPERIMENT</a:t>
            </a:r>
            <a:r>
              <a:rPr lang="en-US" sz="3200" b="1" dirty="0"/>
              <a:t> = </a:t>
            </a:r>
            <a:r>
              <a:rPr lang="en-US" sz="3200" b="1" u="sng" dirty="0"/>
              <a:t>any Situation</a:t>
            </a:r>
            <a:r>
              <a:rPr lang="en-US" sz="3200" u="sng" dirty="0"/>
              <a:t> that</a:t>
            </a:r>
            <a:r>
              <a:rPr lang="en-US" sz="3200" u="sng" dirty="0">
                <a:solidFill>
                  <a:srgbClr val="C00000"/>
                </a:solidFill>
              </a:rPr>
              <a:t> </a:t>
            </a:r>
            <a:r>
              <a:rPr lang="en-US" sz="3200" b="1" u="sng" dirty="0">
                <a:solidFill>
                  <a:srgbClr val="C00000"/>
                </a:solidFill>
              </a:rPr>
              <a:t>produces Experiences</a:t>
            </a:r>
            <a:r>
              <a:rPr lang="en-US" sz="3200" b="1" dirty="0">
                <a:solidFill>
                  <a:srgbClr val="C00000"/>
                </a:solidFill>
              </a:rPr>
              <a:t>.</a:t>
            </a:r>
          </a:p>
          <a:p>
            <a:r>
              <a:rPr lang="en-US" sz="1600" b="1" dirty="0">
                <a:solidFill>
                  <a:srgbClr val="C00000"/>
                </a:solidFill>
              </a:rPr>
              <a:t> </a:t>
            </a:r>
            <a:br>
              <a:rPr lang="en-US" sz="3200" dirty="0"/>
            </a:br>
            <a:r>
              <a:rPr lang="en-US" sz="3200" b="1" dirty="0"/>
              <a:t>EXPERIMENTAL DESIGN:  </a:t>
            </a:r>
            <a:r>
              <a:rPr lang="en-US" sz="3200" dirty="0"/>
              <a:t>In a</a:t>
            </a:r>
            <a:r>
              <a:rPr lang="en-US" sz="3200" b="1" dirty="0"/>
              <a:t> broad general strategy,</a:t>
            </a:r>
          </a:p>
          <a:p>
            <a:r>
              <a:rPr lang="en-US" sz="3200" dirty="0"/>
              <a:t>ask "</a:t>
            </a:r>
            <a:r>
              <a:rPr lang="en-US" sz="3200" b="1" dirty="0"/>
              <a:t>what can we do</a:t>
            </a:r>
            <a:r>
              <a:rPr lang="en-US" sz="3200" dirty="0"/>
              <a:t> (re: our Problem)</a:t>
            </a:r>
            <a:r>
              <a:rPr lang="en-US" sz="3200" b="1" dirty="0"/>
              <a:t> to get </a:t>
            </a:r>
            <a:r>
              <a:rPr lang="en-US" sz="3200" b="1" u="sng" dirty="0"/>
              <a:t>Useful Information</a:t>
            </a:r>
            <a:r>
              <a:rPr lang="en-US" sz="3200" b="1" dirty="0"/>
              <a:t>?</a:t>
            </a:r>
            <a:r>
              <a:rPr lang="en-US" sz="3200" dirty="0"/>
              <a:t>"</a:t>
            </a:r>
          </a:p>
          <a:p>
            <a:r>
              <a:rPr lang="en-US" sz="3200" dirty="0"/>
              <a:t>imagine "</a:t>
            </a:r>
            <a:r>
              <a:rPr lang="en-US" sz="3200" b="1" dirty="0"/>
              <a:t>IF</a:t>
            </a:r>
            <a:r>
              <a:rPr lang="en-US" sz="3200" dirty="0"/>
              <a:t> we do this Experiment, </a:t>
            </a:r>
            <a:r>
              <a:rPr lang="en-US" sz="3200" b="1" dirty="0"/>
              <a:t>what might happen,</a:t>
            </a:r>
            <a:r>
              <a:rPr lang="en-US" sz="3200" dirty="0"/>
              <a:t>" and</a:t>
            </a:r>
            <a:br>
              <a:rPr lang="en-US" sz="3200" dirty="0"/>
            </a:br>
            <a:r>
              <a:rPr lang="en-US" sz="3200" dirty="0"/>
              <a:t>         "</a:t>
            </a:r>
            <a:r>
              <a:rPr lang="en-US" sz="3200" b="1" dirty="0"/>
              <a:t>what could we learn </a:t>
            </a:r>
            <a:r>
              <a:rPr lang="en-US" sz="3200" dirty="0"/>
              <a:t>that might be</a:t>
            </a:r>
            <a:r>
              <a:rPr lang="en-US" sz="3200" b="1" dirty="0"/>
              <a:t> </a:t>
            </a:r>
            <a:r>
              <a:rPr lang="en-US" sz="3200" b="1" u="sng" dirty="0"/>
              <a:t>interesting</a:t>
            </a:r>
            <a:r>
              <a:rPr lang="en-US" sz="3200" b="1" dirty="0"/>
              <a:t> or </a:t>
            </a:r>
            <a:r>
              <a:rPr lang="en-US" sz="3200" b="1" u="sng" dirty="0"/>
              <a:t>useful</a:t>
            </a:r>
            <a:r>
              <a:rPr lang="en-US" sz="3200" b="1" dirty="0"/>
              <a:t>?</a:t>
            </a:r>
            <a:r>
              <a:rPr lang="en-US" sz="3200" dirty="0"/>
              <a:t>"</a:t>
            </a:r>
          </a:p>
          <a:p>
            <a:r>
              <a:rPr lang="en-US" sz="800" dirty="0"/>
              <a:t> </a:t>
            </a:r>
          </a:p>
          <a:p>
            <a:r>
              <a:rPr lang="en-US" sz="3200" b="1" dirty="0">
                <a:solidFill>
                  <a:schemeClr val="bg1"/>
                </a:solidFill>
              </a:rPr>
              <a:t>also</a:t>
            </a:r>
            <a:r>
              <a:rPr lang="en-US" sz="3200" dirty="0">
                <a:solidFill>
                  <a:schemeClr val="bg1"/>
                </a:solidFill>
              </a:rPr>
              <a:t> – We can help students learn</a:t>
            </a:r>
            <a:r>
              <a:rPr lang="en-US" sz="3200" b="1" dirty="0">
                <a:solidFill>
                  <a:schemeClr val="bg1"/>
                </a:solidFill>
              </a:rPr>
              <a:t> </a:t>
            </a:r>
            <a:r>
              <a:rPr lang="en-US" sz="3200" b="1" u="sng" dirty="0">
                <a:solidFill>
                  <a:schemeClr val="bg1"/>
                </a:solidFill>
              </a:rPr>
              <a:t>logically Designing </a:t>
            </a:r>
            <a:r>
              <a:rPr lang="en-US" sz="3200" u="sng" dirty="0">
                <a:solidFill>
                  <a:schemeClr val="bg1"/>
                </a:solidFill>
              </a:rPr>
              <a:t>Experiments</a:t>
            </a:r>
            <a:r>
              <a:rPr lang="en-US" sz="3200" dirty="0">
                <a:solidFill>
                  <a:schemeClr val="bg1"/>
                </a:solidFill>
              </a:rPr>
              <a:t>,</a:t>
            </a:r>
            <a:br>
              <a:rPr lang="en-US" sz="3200" dirty="0">
                <a:solidFill>
                  <a:schemeClr val="bg1"/>
                </a:solidFill>
              </a:rPr>
            </a:br>
            <a:r>
              <a:rPr lang="en-US" sz="3200" dirty="0">
                <a:solidFill>
                  <a:schemeClr val="bg1"/>
                </a:solidFill>
              </a:rPr>
              <a:t>     re: ways to make Experiments </a:t>
            </a:r>
            <a:r>
              <a:rPr lang="en-US" sz="3200" u="sng" dirty="0">
                <a:solidFill>
                  <a:schemeClr val="bg1"/>
                </a:solidFill>
              </a:rPr>
              <a:t>more useful for Problem Solving</a:t>
            </a:r>
            <a:br>
              <a:rPr lang="en-US" sz="3200" dirty="0">
                <a:solidFill>
                  <a:schemeClr val="bg1"/>
                </a:solidFill>
              </a:rPr>
            </a:br>
            <a:r>
              <a:rPr lang="en-US" sz="3200" dirty="0">
                <a:solidFill>
                  <a:schemeClr val="bg1"/>
                </a:solidFill>
              </a:rPr>
              <a:t>     (e.g. Isolate &amp; Control Variables;  Control Groups;  blind,...)</a:t>
            </a:r>
          </a:p>
        </p:txBody>
      </p:sp>
    </p:spTree>
    <p:extLst>
      <p:ext uri="{BB962C8B-B14F-4D97-AF65-F5344CB8AC3E}">
        <p14:creationId xmlns:p14="http://schemas.microsoft.com/office/powerpoint/2010/main" val="12447179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DAF8-2D17-384E-A088-0461D9371560}"/>
              </a:ext>
            </a:extLst>
          </p:cNvPr>
          <p:cNvSpPr>
            <a:spLocks noGrp="1"/>
          </p:cNvSpPr>
          <p:nvPr>
            <p:ph type="title"/>
          </p:nvPr>
        </p:nvSpPr>
        <p:spPr>
          <a:xfrm>
            <a:off x="520700" y="390526"/>
            <a:ext cx="10515600" cy="574258"/>
          </a:xfrm>
        </p:spPr>
        <p:txBody>
          <a:bodyPr>
            <a:normAutofit/>
          </a:bodyPr>
          <a:lstStyle/>
          <a:p>
            <a:r>
              <a:rPr lang="en-US" sz="3200" b="1" dirty="0">
                <a:latin typeface="Arial" panose="020B0604020202020204" pitchFamily="34" charset="0"/>
                <a:cs typeface="Arial" panose="020B0604020202020204" pitchFamily="34" charset="0"/>
              </a:rPr>
              <a:t>you </a:t>
            </a:r>
            <a:r>
              <a:rPr lang="en-US" sz="3200" b="1" u="sng" dirty="0">
                <a:solidFill>
                  <a:srgbClr val="C00000"/>
                </a:solidFill>
                <a:latin typeface="Arial" panose="020B0604020202020204" pitchFamily="34" charset="0"/>
                <a:cs typeface="Arial" panose="020B0604020202020204" pitchFamily="34" charset="0"/>
              </a:rPr>
              <a:t>Evaluate</a:t>
            </a:r>
            <a:r>
              <a:rPr lang="en-US" sz="3200" b="1" dirty="0">
                <a:solidFill>
                  <a:srgbClr val="C00000"/>
                </a:solidFill>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by </a:t>
            </a:r>
            <a:r>
              <a:rPr lang="en-US" sz="3200" b="1" u="sng" dirty="0">
                <a:solidFill>
                  <a:srgbClr val="C00000"/>
                </a:solidFill>
                <a:latin typeface="Arial" panose="020B0604020202020204" pitchFamily="34" charset="0"/>
                <a:cs typeface="Arial" panose="020B0604020202020204" pitchFamily="34" charset="0"/>
              </a:rPr>
              <a:t>Using Experiments</a:t>
            </a:r>
            <a:r>
              <a:rPr lang="en-US" sz="3200" b="1" dirty="0">
                <a:solidFill>
                  <a:srgbClr val="C00000"/>
                </a:solidFill>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01F644A-E22F-124B-98EA-A14B83068F79}"/>
              </a:ext>
            </a:extLst>
          </p:cNvPr>
          <p:cNvSpPr>
            <a:spLocks noGrp="1"/>
          </p:cNvSpPr>
          <p:nvPr>
            <p:ph idx="1"/>
          </p:nvPr>
        </p:nvSpPr>
        <p:spPr/>
        <p:txBody>
          <a:bodyPr/>
          <a:lstStyle/>
          <a:p>
            <a:pPr marL="0" indent="0">
              <a:buNone/>
            </a:pPr>
            <a:r>
              <a:rPr lang="en-US" dirty="0"/>
              <a:t> </a:t>
            </a:r>
          </a:p>
        </p:txBody>
      </p:sp>
      <p:sp>
        <p:nvSpPr>
          <p:cNvPr id="4" name="Rectangle 3">
            <a:extLst>
              <a:ext uri="{FF2B5EF4-FFF2-40B4-BE49-F238E27FC236}">
                <a16:creationId xmlns:a16="http://schemas.microsoft.com/office/drawing/2014/main" id="{732F7126-BF83-6E4F-85E9-452687486BA5}"/>
              </a:ext>
            </a:extLst>
          </p:cNvPr>
          <p:cNvSpPr/>
          <p:nvPr/>
        </p:nvSpPr>
        <p:spPr>
          <a:xfrm>
            <a:off x="520700" y="952838"/>
            <a:ext cx="11277600" cy="5016758"/>
          </a:xfrm>
          <a:prstGeom prst="rect">
            <a:avLst/>
          </a:prstGeom>
        </p:spPr>
        <p:txBody>
          <a:bodyPr wrap="square">
            <a:spAutoFit/>
          </a:bodyPr>
          <a:lstStyle/>
          <a:p>
            <a:r>
              <a:rPr lang="en-US" sz="3200" dirty="0">
                <a:solidFill>
                  <a:srgbClr val="7030A0"/>
                </a:solidFill>
              </a:rPr>
              <a:t>another</a:t>
            </a:r>
            <a:r>
              <a:rPr lang="en-US" sz="3200" b="1" dirty="0">
                <a:solidFill>
                  <a:srgbClr val="7030A0"/>
                </a:solidFill>
              </a:rPr>
              <a:t> </a:t>
            </a:r>
            <a:r>
              <a:rPr lang="en-US" sz="3200" b="1" u="sng" dirty="0">
                <a:solidFill>
                  <a:srgbClr val="00B0F0"/>
                </a:solidFill>
              </a:rPr>
              <a:t>broad definition</a:t>
            </a:r>
            <a:r>
              <a:rPr lang="en-US" sz="3200" b="1" dirty="0">
                <a:solidFill>
                  <a:srgbClr val="7030A0"/>
                </a:solidFill>
              </a:rPr>
              <a:t>   ( </a:t>
            </a:r>
            <a:r>
              <a:rPr lang="en-US" sz="3200" b="1" u="sng" dirty="0">
                <a:solidFill>
                  <a:srgbClr val="7030A0"/>
                </a:solidFill>
              </a:rPr>
              <a:t>useful </a:t>
            </a:r>
            <a:r>
              <a:rPr lang="en-US" sz="3200" u="sng" dirty="0">
                <a:solidFill>
                  <a:srgbClr val="7030A0"/>
                </a:solidFill>
              </a:rPr>
              <a:t>for</a:t>
            </a:r>
            <a:r>
              <a:rPr lang="en-US" sz="3200" b="1" u="sng" dirty="0">
                <a:solidFill>
                  <a:srgbClr val="7030A0"/>
                </a:solidFill>
              </a:rPr>
              <a:t> building </a:t>
            </a:r>
            <a:r>
              <a:rPr lang="en-US" sz="3200" b="1" u="sng" dirty="0" err="1">
                <a:solidFill>
                  <a:srgbClr val="7030A0"/>
                </a:solidFill>
              </a:rPr>
              <a:t>edu</a:t>
            </a:r>
            <a:r>
              <a:rPr lang="en-US" sz="3200" b="1" u="sng" dirty="0">
                <a:solidFill>
                  <a:srgbClr val="7030A0"/>
                </a:solidFill>
              </a:rPr>
              <a:t>-bridges</a:t>
            </a:r>
            <a:r>
              <a:rPr lang="en-US" sz="3200" b="1" dirty="0">
                <a:solidFill>
                  <a:srgbClr val="7030A0"/>
                </a:solidFill>
              </a:rPr>
              <a:t> )</a:t>
            </a:r>
          </a:p>
          <a:p>
            <a:r>
              <a:rPr lang="en-US" sz="800" dirty="0"/>
              <a:t> </a:t>
            </a:r>
          </a:p>
          <a:p>
            <a:r>
              <a:rPr lang="en-US" sz="3200" b="1" dirty="0">
                <a:solidFill>
                  <a:srgbClr val="C00000"/>
                </a:solidFill>
              </a:rPr>
              <a:t>EXPERIMENT</a:t>
            </a:r>
            <a:r>
              <a:rPr lang="en-US" sz="3200" b="1" dirty="0"/>
              <a:t> = </a:t>
            </a:r>
            <a:r>
              <a:rPr lang="en-US" sz="3200" b="1" u="sng" dirty="0"/>
              <a:t>any Situation</a:t>
            </a:r>
            <a:r>
              <a:rPr lang="en-US" sz="3200" u="sng" dirty="0"/>
              <a:t> that</a:t>
            </a:r>
            <a:r>
              <a:rPr lang="en-US" sz="3200" dirty="0">
                <a:solidFill>
                  <a:srgbClr val="C00000"/>
                </a:solidFill>
              </a:rPr>
              <a:t> </a:t>
            </a:r>
            <a:r>
              <a:rPr lang="en-US" sz="3200" b="1" u="sng" dirty="0">
                <a:solidFill>
                  <a:srgbClr val="C00000"/>
                </a:solidFill>
              </a:rPr>
              <a:t>produces Experiences</a:t>
            </a:r>
            <a:r>
              <a:rPr lang="en-US" sz="3200" b="1" dirty="0">
                <a:solidFill>
                  <a:srgbClr val="C00000"/>
                </a:solidFill>
              </a:rPr>
              <a:t>.</a:t>
            </a:r>
          </a:p>
          <a:p>
            <a:r>
              <a:rPr lang="en-US" sz="1600" b="1" dirty="0">
                <a:solidFill>
                  <a:srgbClr val="C00000"/>
                </a:solidFill>
              </a:rPr>
              <a:t> </a:t>
            </a:r>
            <a:br>
              <a:rPr lang="en-US" sz="3200" dirty="0"/>
            </a:br>
            <a:r>
              <a:rPr lang="en-US" sz="3200" b="1" dirty="0"/>
              <a:t>EXPERIMENTAL DESIGN:  </a:t>
            </a:r>
            <a:r>
              <a:rPr lang="en-US" sz="3200" dirty="0"/>
              <a:t>In a</a:t>
            </a:r>
            <a:r>
              <a:rPr lang="en-US" sz="3200" b="1" dirty="0"/>
              <a:t> broad general strategy,</a:t>
            </a:r>
          </a:p>
          <a:p>
            <a:r>
              <a:rPr lang="en-US" sz="3200" dirty="0"/>
              <a:t>ask "</a:t>
            </a:r>
            <a:r>
              <a:rPr lang="en-US" sz="3200" b="1" dirty="0"/>
              <a:t>what can we do</a:t>
            </a:r>
            <a:r>
              <a:rPr lang="en-US" sz="3200" dirty="0"/>
              <a:t> (re: our Problem)</a:t>
            </a:r>
            <a:r>
              <a:rPr lang="en-US" sz="3200" b="1" dirty="0"/>
              <a:t> to</a:t>
            </a:r>
            <a:r>
              <a:rPr lang="en-US" sz="3200" b="1" dirty="0">
                <a:solidFill>
                  <a:srgbClr val="FF0000"/>
                </a:solidFill>
              </a:rPr>
              <a:t> get </a:t>
            </a:r>
            <a:r>
              <a:rPr lang="en-US" sz="3200" b="1" u="sng" dirty="0">
                <a:solidFill>
                  <a:srgbClr val="FF0000"/>
                </a:solidFill>
              </a:rPr>
              <a:t>Useful Information</a:t>
            </a:r>
            <a:r>
              <a:rPr lang="en-US" sz="3200" b="1" dirty="0">
                <a:solidFill>
                  <a:srgbClr val="FF0000"/>
                </a:solidFill>
              </a:rPr>
              <a:t>?</a:t>
            </a:r>
            <a:r>
              <a:rPr lang="en-US" sz="3200" dirty="0"/>
              <a:t>"</a:t>
            </a:r>
          </a:p>
          <a:p>
            <a:r>
              <a:rPr lang="en-US" sz="3200" dirty="0">
                <a:solidFill>
                  <a:schemeClr val="bg1"/>
                </a:solidFill>
              </a:rPr>
              <a:t>imagine "</a:t>
            </a:r>
            <a:r>
              <a:rPr lang="en-US" sz="3200" b="1" dirty="0">
                <a:solidFill>
                  <a:schemeClr val="bg1"/>
                </a:solidFill>
              </a:rPr>
              <a:t>IF</a:t>
            </a:r>
            <a:r>
              <a:rPr lang="en-US" sz="3200" dirty="0">
                <a:solidFill>
                  <a:schemeClr val="bg1"/>
                </a:solidFill>
              </a:rPr>
              <a:t> we do this Experiment, </a:t>
            </a:r>
            <a:r>
              <a:rPr lang="en-US" sz="3200" b="1" dirty="0">
                <a:solidFill>
                  <a:schemeClr val="bg1"/>
                </a:solidFill>
              </a:rPr>
              <a:t>what might happen,</a:t>
            </a:r>
            <a:r>
              <a:rPr lang="en-US" sz="3200" dirty="0">
                <a:solidFill>
                  <a:schemeClr val="bg1"/>
                </a:solidFill>
              </a:rPr>
              <a:t>" and</a:t>
            </a:r>
            <a:br>
              <a:rPr lang="en-US" sz="3200" dirty="0">
                <a:solidFill>
                  <a:schemeClr val="bg1"/>
                </a:solidFill>
              </a:rPr>
            </a:br>
            <a:r>
              <a:rPr lang="en-US" sz="3200" dirty="0">
                <a:solidFill>
                  <a:schemeClr val="bg1"/>
                </a:solidFill>
              </a:rPr>
              <a:t>         "</a:t>
            </a:r>
            <a:r>
              <a:rPr lang="en-US" sz="3200" b="1" dirty="0">
                <a:solidFill>
                  <a:schemeClr val="bg1"/>
                </a:solidFill>
              </a:rPr>
              <a:t>what could we learn </a:t>
            </a:r>
            <a:r>
              <a:rPr lang="en-US" sz="3200" dirty="0">
                <a:solidFill>
                  <a:schemeClr val="bg1"/>
                </a:solidFill>
              </a:rPr>
              <a:t>that might be</a:t>
            </a:r>
            <a:r>
              <a:rPr lang="en-US" sz="3200" b="1" dirty="0">
                <a:solidFill>
                  <a:schemeClr val="bg1"/>
                </a:solidFill>
              </a:rPr>
              <a:t> </a:t>
            </a:r>
            <a:r>
              <a:rPr lang="en-US" sz="3200" b="1" u="sng" dirty="0">
                <a:solidFill>
                  <a:schemeClr val="bg1"/>
                </a:solidFill>
              </a:rPr>
              <a:t>interesting</a:t>
            </a:r>
            <a:r>
              <a:rPr lang="en-US" sz="3200" b="1" dirty="0">
                <a:solidFill>
                  <a:schemeClr val="bg1"/>
                </a:solidFill>
              </a:rPr>
              <a:t> or </a:t>
            </a:r>
            <a:r>
              <a:rPr lang="en-US" sz="3200" b="1" u="sng" dirty="0">
                <a:solidFill>
                  <a:schemeClr val="bg1"/>
                </a:solidFill>
              </a:rPr>
              <a:t>useful</a:t>
            </a:r>
            <a:r>
              <a:rPr lang="en-US" sz="3200" b="1" dirty="0">
                <a:solidFill>
                  <a:schemeClr val="bg1"/>
                </a:solidFill>
              </a:rPr>
              <a:t>?</a:t>
            </a:r>
            <a:r>
              <a:rPr lang="en-US" sz="3200" dirty="0">
                <a:solidFill>
                  <a:schemeClr val="bg1"/>
                </a:solidFill>
              </a:rPr>
              <a:t>"</a:t>
            </a:r>
          </a:p>
          <a:p>
            <a:r>
              <a:rPr lang="en-US" sz="800" dirty="0"/>
              <a:t> </a:t>
            </a:r>
          </a:p>
          <a:p>
            <a:r>
              <a:rPr lang="en-US" sz="3200" b="1" dirty="0"/>
              <a:t>also</a:t>
            </a:r>
            <a:r>
              <a:rPr lang="en-US" sz="3200" dirty="0"/>
              <a:t> – We can help students learn</a:t>
            </a:r>
            <a:r>
              <a:rPr lang="en-US" sz="3200" b="1" dirty="0"/>
              <a:t> </a:t>
            </a:r>
            <a:r>
              <a:rPr lang="en-US" sz="3200" b="1" u="sng" dirty="0"/>
              <a:t>logically Designing </a:t>
            </a:r>
            <a:r>
              <a:rPr lang="en-US" sz="3200" u="sng" dirty="0"/>
              <a:t>Experiments</a:t>
            </a:r>
            <a:r>
              <a:rPr lang="en-US" sz="3200" dirty="0"/>
              <a:t>,</a:t>
            </a:r>
            <a:br>
              <a:rPr lang="en-US" sz="3200" dirty="0"/>
            </a:br>
            <a:r>
              <a:rPr lang="en-US" sz="3200" dirty="0"/>
              <a:t>    re: ways to</a:t>
            </a:r>
            <a:r>
              <a:rPr lang="en-US" sz="3200" b="1" dirty="0">
                <a:solidFill>
                  <a:srgbClr val="FF0000"/>
                </a:solidFill>
              </a:rPr>
              <a:t> make E-Information </a:t>
            </a:r>
            <a:r>
              <a:rPr lang="en-US" sz="3200" b="1" u="sng" dirty="0">
                <a:solidFill>
                  <a:srgbClr val="FF0000"/>
                </a:solidFill>
              </a:rPr>
              <a:t>more useful</a:t>
            </a:r>
            <a:r>
              <a:rPr lang="en-US" sz="3200" b="1" dirty="0">
                <a:solidFill>
                  <a:srgbClr val="FF0000"/>
                </a:solidFill>
              </a:rPr>
              <a:t> </a:t>
            </a:r>
            <a:r>
              <a:rPr lang="en-US" sz="3200" dirty="0"/>
              <a:t>for Problem Solving</a:t>
            </a:r>
            <a:br>
              <a:rPr lang="en-US" sz="3200" dirty="0"/>
            </a:br>
            <a:r>
              <a:rPr lang="en-US" sz="3200" dirty="0"/>
              <a:t>    (e.g. Isolate &amp; Control Variables;  Control Groups;  blind </a:t>
            </a:r>
            <a:r>
              <a:rPr lang="en-US" sz="3200" dirty="0" err="1"/>
              <a:t>Obs</a:t>
            </a:r>
            <a:r>
              <a:rPr lang="en-US" sz="3200" dirty="0"/>
              <a:t>,...).</a:t>
            </a:r>
          </a:p>
        </p:txBody>
      </p:sp>
    </p:spTree>
    <p:extLst>
      <p:ext uri="{BB962C8B-B14F-4D97-AF65-F5344CB8AC3E}">
        <p14:creationId xmlns:p14="http://schemas.microsoft.com/office/powerpoint/2010/main" val="14107292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0199-8EDC-EA49-B857-7A9F3AD4B3D0}"/>
              </a:ext>
            </a:extLst>
          </p:cNvPr>
          <p:cNvSpPr>
            <a:spLocks noGrp="1"/>
          </p:cNvSpPr>
          <p:nvPr>
            <p:ph type="title"/>
          </p:nvPr>
        </p:nvSpPr>
        <p:spPr>
          <a:xfrm>
            <a:off x="838200" y="415925"/>
            <a:ext cx="10515600" cy="1325563"/>
          </a:xfrm>
        </p:spPr>
        <p:txBody>
          <a:bodyPr>
            <a:noAutofit/>
          </a:bodyPr>
          <a:lstStyle/>
          <a:p>
            <a:pPr algn="ctr"/>
            <a:r>
              <a:rPr lang="en-US" sz="4000" b="1" dirty="0">
                <a:latin typeface="Arial" panose="020B0604020202020204" pitchFamily="34" charset="0"/>
                <a:cs typeface="Arial" panose="020B0604020202020204" pitchFamily="34" charset="0"/>
              </a:rPr>
              <a:t>you </a:t>
            </a:r>
            <a:r>
              <a:rPr lang="en-US" sz="4000" b="1" u="sng" dirty="0">
                <a:solidFill>
                  <a:srgbClr val="C00000"/>
                </a:solidFill>
                <a:latin typeface="Arial" panose="020B0604020202020204" pitchFamily="34" charset="0"/>
                <a:cs typeface="Arial" panose="020B0604020202020204" pitchFamily="34" charset="0"/>
              </a:rPr>
              <a:t>Evaluate</a:t>
            </a:r>
            <a:r>
              <a:rPr lang="en-US" sz="4000" b="1" dirty="0">
                <a:solidFill>
                  <a:srgbClr val="C00000"/>
                </a:solidFill>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by </a:t>
            </a:r>
            <a:r>
              <a:rPr lang="en-US" sz="4000" b="1" u="sng" dirty="0">
                <a:solidFill>
                  <a:srgbClr val="C00000"/>
                </a:solidFill>
                <a:latin typeface="Arial" panose="020B0604020202020204" pitchFamily="34" charset="0"/>
                <a:cs typeface="Arial" panose="020B0604020202020204" pitchFamily="34" charset="0"/>
              </a:rPr>
              <a:t>Using Experiments</a:t>
            </a:r>
            <a:r>
              <a:rPr lang="en-US" sz="4000" b="1" dirty="0">
                <a:solidFill>
                  <a:srgbClr val="C00000"/>
                </a:solidFill>
                <a:latin typeface="Arial" panose="020B0604020202020204" pitchFamily="34" charset="0"/>
                <a:cs typeface="Arial" panose="020B0604020202020204" pitchFamily="34" charset="0"/>
              </a:rPr>
              <a:t>:</a:t>
            </a:r>
            <a:br>
              <a:rPr lang="en-US" sz="4000" b="1" dirty="0">
                <a:solidFill>
                  <a:srgbClr val="C00000"/>
                </a:solidFill>
                <a:latin typeface="Arial" panose="020B0604020202020204" pitchFamily="34" charset="0"/>
                <a:cs typeface="Arial" panose="020B0604020202020204" pitchFamily="34" charset="0"/>
              </a:rPr>
            </a:br>
            <a:r>
              <a:rPr lang="en-US" sz="1800" b="1" dirty="0">
                <a:solidFill>
                  <a:srgbClr val="C00000"/>
                </a:solidFill>
                <a:latin typeface="Arial" panose="020B0604020202020204" pitchFamily="34" charset="0"/>
                <a:cs typeface="Arial" panose="020B0604020202020204" pitchFamily="34" charset="0"/>
              </a:rPr>
              <a:t> </a:t>
            </a:r>
            <a:br>
              <a:rPr lang="en-US" sz="4000" b="1" dirty="0">
                <a:solidFill>
                  <a:srgbClr val="C00000"/>
                </a:solidFill>
                <a:latin typeface="Arial" panose="020B0604020202020204" pitchFamily="34" charset="0"/>
                <a:cs typeface="Arial" panose="020B0604020202020204" pitchFamily="34" charset="0"/>
              </a:rPr>
            </a:br>
            <a:r>
              <a:rPr lang="en-US" sz="4000" b="1" dirty="0">
                <a:solidFill>
                  <a:srgbClr val="C00000"/>
                </a:solidFill>
                <a:latin typeface="Arial" panose="020B0604020202020204" pitchFamily="34" charset="0"/>
                <a:cs typeface="Arial" panose="020B0604020202020204" pitchFamily="34" charset="0"/>
              </a:rPr>
              <a:t>HOW do you Use</a:t>
            </a:r>
            <a:r>
              <a:rPr lang="en-US" sz="1200" b="1" dirty="0">
                <a:solidFill>
                  <a:srgbClr val="C00000"/>
                </a:solidFill>
                <a:latin typeface="Arial" panose="020B0604020202020204" pitchFamily="34" charset="0"/>
                <a:cs typeface="Arial" panose="020B0604020202020204" pitchFamily="34" charset="0"/>
              </a:rPr>
              <a:t> </a:t>
            </a:r>
            <a:r>
              <a:rPr lang="en-US" sz="4000" b="1" dirty="0">
                <a:solidFill>
                  <a:srgbClr val="C00000"/>
                </a:solidFill>
                <a:latin typeface="Arial" panose="020B0604020202020204" pitchFamily="34" charset="0"/>
                <a:cs typeface="Arial" panose="020B0604020202020204" pitchFamily="34" charset="0"/>
              </a:rPr>
              <a:t>?</a:t>
            </a:r>
            <a:endParaRPr lang="en-US" sz="4000" dirty="0"/>
          </a:p>
        </p:txBody>
      </p:sp>
      <p:sp>
        <p:nvSpPr>
          <p:cNvPr id="3" name="Content Placeholder 2">
            <a:extLst>
              <a:ext uri="{FF2B5EF4-FFF2-40B4-BE49-F238E27FC236}">
                <a16:creationId xmlns:a16="http://schemas.microsoft.com/office/drawing/2014/main" id="{590AFAB7-8878-0F42-9056-AB582A98A3AF}"/>
              </a:ext>
            </a:extLst>
          </p:cNvPr>
          <p:cNvSpPr>
            <a:spLocks noGrp="1"/>
          </p:cNvSpPr>
          <p:nvPr>
            <p:ph idx="1"/>
          </p:nvPr>
        </p:nvSpPr>
        <p:spPr>
          <a:xfrm>
            <a:off x="838200" y="2232025"/>
            <a:ext cx="10515600" cy="3889375"/>
          </a:xfrm>
        </p:spPr>
        <p:txBody>
          <a:bodyPr>
            <a:normAutofit/>
          </a:bodyPr>
          <a:lstStyle/>
          <a:p>
            <a:pPr marL="0" indent="0" algn="ctr">
              <a:buNone/>
            </a:pPr>
            <a:r>
              <a:rPr lang="en-US" sz="4000" b="1" dirty="0"/>
              <a:t>you </a:t>
            </a:r>
            <a:r>
              <a:rPr lang="en-US" sz="4000" b="1" u="sng" dirty="0">
                <a:solidFill>
                  <a:srgbClr val="C00000"/>
                </a:solidFill>
              </a:rPr>
              <a:t>Do Comparisons</a:t>
            </a:r>
            <a:r>
              <a:rPr lang="en-US" sz="4000" b="1" dirty="0"/>
              <a:t> to</a:t>
            </a:r>
          </a:p>
          <a:p>
            <a:pPr marL="0" indent="0" algn="ctr">
              <a:buNone/>
            </a:pPr>
            <a:r>
              <a:rPr lang="en-US" sz="1200" b="1" dirty="0"/>
              <a:t> </a:t>
            </a:r>
          </a:p>
          <a:p>
            <a:pPr marL="0" indent="0" algn="ctr">
              <a:buNone/>
            </a:pPr>
            <a:r>
              <a:rPr lang="en-US" sz="4000" b="1" dirty="0">
                <a:solidFill>
                  <a:srgbClr val="C00000"/>
                </a:solidFill>
              </a:rPr>
              <a:t>make a </a:t>
            </a:r>
            <a:r>
              <a:rPr lang="en-US" sz="4000" b="1" u="sng" dirty="0">
                <a:solidFill>
                  <a:srgbClr val="FF0000"/>
                </a:solidFill>
              </a:rPr>
              <a:t>REALITY Check</a:t>
            </a:r>
            <a:br>
              <a:rPr lang="en-US" sz="4000" b="1" dirty="0"/>
            </a:br>
            <a:r>
              <a:rPr lang="en-US" sz="4000" b="1" dirty="0"/>
              <a:t>( in </a:t>
            </a:r>
            <a:r>
              <a:rPr lang="en-US" sz="4000" b="1" dirty="0">
                <a:solidFill>
                  <a:srgbClr val="C00000"/>
                </a:solidFill>
              </a:rPr>
              <a:t>SCIENCE</a:t>
            </a:r>
            <a:r>
              <a:rPr lang="en-US" sz="4000" b="1" dirty="0"/>
              <a:t>-Design )</a:t>
            </a:r>
          </a:p>
          <a:p>
            <a:pPr marL="0" indent="0" algn="ctr">
              <a:buNone/>
            </a:pPr>
            <a:r>
              <a:rPr lang="en-US" sz="4000" b="1" dirty="0"/>
              <a:t>or</a:t>
            </a:r>
          </a:p>
          <a:p>
            <a:pPr marL="0" indent="0" algn="ctr">
              <a:buNone/>
            </a:pPr>
            <a:r>
              <a:rPr lang="en-US" sz="4000" b="1" dirty="0">
                <a:solidFill>
                  <a:srgbClr val="C00000"/>
                </a:solidFill>
              </a:rPr>
              <a:t>make a</a:t>
            </a:r>
            <a:r>
              <a:rPr lang="en-US" sz="4000" b="1" dirty="0"/>
              <a:t> </a:t>
            </a:r>
            <a:r>
              <a:rPr lang="en-US" sz="4000" b="1" u="sng" dirty="0">
                <a:solidFill>
                  <a:srgbClr val="FF0000"/>
                </a:solidFill>
              </a:rPr>
              <a:t>QUALITY Check</a:t>
            </a:r>
            <a:br>
              <a:rPr lang="en-US" sz="4000" b="1" dirty="0"/>
            </a:br>
            <a:r>
              <a:rPr lang="en-US" sz="4000" b="1" dirty="0"/>
              <a:t>( in </a:t>
            </a:r>
            <a:r>
              <a:rPr lang="en-US" sz="4000" b="1" dirty="0">
                <a:solidFill>
                  <a:srgbClr val="C00000"/>
                </a:solidFill>
              </a:rPr>
              <a:t>GENERAL </a:t>
            </a:r>
            <a:r>
              <a:rPr lang="en-US" sz="4000" b="1" dirty="0"/>
              <a:t>Design )</a:t>
            </a:r>
          </a:p>
        </p:txBody>
      </p:sp>
    </p:spTree>
    <p:extLst>
      <p:ext uri="{BB962C8B-B14F-4D97-AF65-F5344CB8AC3E}">
        <p14:creationId xmlns:p14="http://schemas.microsoft.com/office/powerpoint/2010/main" val="179058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4C29-3C3D-104E-AD2E-C70A2826D0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683E58-3960-1746-BE02-F731461F5F0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53078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EAF3-F3D1-9C4E-A98E-B76CA9FE509F}"/>
              </a:ext>
            </a:extLst>
          </p:cNvPr>
          <p:cNvSpPr>
            <a:spLocks noGrp="1"/>
          </p:cNvSpPr>
          <p:nvPr>
            <p:ph type="title"/>
          </p:nvPr>
        </p:nvSpPr>
        <p:spPr/>
        <p:txBody>
          <a:bodyPr>
            <a:normAutofit fontScale="90000"/>
          </a:bodyPr>
          <a:lstStyle/>
          <a:p>
            <a:pPr algn="ctr"/>
            <a:r>
              <a:rPr lang="en-US" b="1" u="sng" dirty="0">
                <a:latin typeface="Arial" panose="020B0604020202020204" pitchFamily="34" charset="0"/>
                <a:cs typeface="Arial" panose="020B0604020202020204" pitchFamily="34" charset="0"/>
              </a:rPr>
              <a:t>3 Elements</a:t>
            </a:r>
            <a:r>
              <a:rPr lang="en-US" b="1" dirty="0">
                <a:latin typeface="Arial" panose="020B0604020202020204" pitchFamily="34" charset="0"/>
                <a:cs typeface="Arial" panose="020B0604020202020204" pitchFamily="34" charset="0"/>
              </a:rPr>
              <a:t> are used in </a:t>
            </a:r>
            <a:r>
              <a:rPr lang="en-US" b="1" u="sng" dirty="0">
                <a:latin typeface="Arial" panose="020B0604020202020204" pitchFamily="34" charset="0"/>
                <a:cs typeface="Arial" panose="020B0604020202020204" pitchFamily="34" charset="0"/>
              </a:rPr>
              <a:t>3 Comparisons</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for </a:t>
            </a:r>
            <a:r>
              <a:rPr lang="en-US" sz="4000" b="1" dirty="0">
                <a:solidFill>
                  <a:srgbClr val="C00000"/>
                </a:solidFill>
                <a:latin typeface="Arial" panose="020B0604020202020204" pitchFamily="34" charset="0"/>
                <a:cs typeface="Arial" panose="020B0604020202020204" pitchFamily="34" charset="0"/>
              </a:rPr>
              <a:t>GENERAL Design </a:t>
            </a:r>
            <a:r>
              <a:rPr lang="en-US" sz="4000" dirty="0">
                <a:latin typeface="Arial" panose="020B0604020202020204" pitchFamily="34" charset="0"/>
                <a:cs typeface="Arial" panose="020B0604020202020204" pitchFamily="34" charset="0"/>
              </a:rPr>
              <a:t>and</a:t>
            </a:r>
            <a:r>
              <a:rPr lang="en-US" sz="4000" b="1" dirty="0">
                <a:latin typeface="Arial" panose="020B0604020202020204" pitchFamily="34" charset="0"/>
                <a:cs typeface="Arial" panose="020B0604020202020204" pitchFamily="34" charset="0"/>
              </a:rPr>
              <a:t> </a:t>
            </a:r>
            <a:r>
              <a:rPr lang="en-US" sz="4000" b="1" dirty="0">
                <a:solidFill>
                  <a:srgbClr val="C00000"/>
                </a:solidFill>
                <a:latin typeface="Arial" panose="020B0604020202020204" pitchFamily="34" charset="0"/>
                <a:cs typeface="Arial" panose="020B0604020202020204" pitchFamily="34" charset="0"/>
              </a:rPr>
              <a:t>SCIENCE-Design:</a:t>
            </a:r>
          </a:p>
        </p:txBody>
      </p:sp>
      <p:pic>
        <p:nvPicPr>
          <p:cNvPr id="5" name="Content Placeholder 4">
            <a:extLst>
              <a:ext uri="{FF2B5EF4-FFF2-40B4-BE49-F238E27FC236}">
                <a16:creationId xmlns:a16="http://schemas.microsoft.com/office/drawing/2014/main" id="{1208E8DD-F34F-A141-8FB6-6E3AC5C1EE66}"/>
              </a:ext>
            </a:extLst>
          </p:cNvPr>
          <p:cNvPicPr>
            <a:picLocks noGrp="1" noChangeAspect="1"/>
          </p:cNvPicPr>
          <p:nvPr>
            <p:ph idx="1"/>
          </p:nvPr>
        </p:nvPicPr>
        <p:blipFill>
          <a:blip r:embed="rId2"/>
          <a:stretch>
            <a:fillRect/>
          </a:stretch>
        </p:blipFill>
        <p:spPr>
          <a:xfrm>
            <a:off x="888022" y="2032000"/>
            <a:ext cx="10427678" cy="4236244"/>
          </a:xfrm>
        </p:spPr>
      </p:pic>
    </p:spTree>
    <p:extLst>
      <p:ext uri="{BB962C8B-B14F-4D97-AF65-F5344CB8AC3E}">
        <p14:creationId xmlns:p14="http://schemas.microsoft.com/office/powerpoint/2010/main" val="21313281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5A8B-79D7-2A4D-B6EB-13275403BAE7}"/>
              </a:ext>
            </a:extLst>
          </p:cNvPr>
          <p:cNvSpPr>
            <a:spLocks noGrp="1"/>
          </p:cNvSpPr>
          <p:nvPr>
            <p:ph type="title"/>
          </p:nvPr>
        </p:nvSpPr>
        <p:spPr>
          <a:xfrm>
            <a:off x="812800" y="581025"/>
            <a:ext cx="10515600" cy="1997075"/>
          </a:xfrm>
        </p:spPr>
        <p:txBody>
          <a:bodyPr>
            <a:normAutofit/>
          </a:bodyPr>
          <a:lstStyle/>
          <a:p>
            <a:pPr algn="ctr"/>
            <a:r>
              <a:rPr lang="en-US" sz="3200" b="1" dirty="0">
                <a:solidFill>
                  <a:srgbClr val="C00000"/>
                </a:solidFill>
                <a:latin typeface="Arial" panose="020B0604020202020204" pitchFamily="34" charset="0"/>
                <a:cs typeface="Arial" panose="020B0604020202020204" pitchFamily="34" charset="0"/>
              </a:rPr>
              <a:t>SCIENCE-Design</a:t>
            </a:r>
            <a:r>
              <a:rPr lang="en-US" sz="3200" b="1" dirty="0">
                <a:latin typeface="Arial" panose="020B0604020202020204" pitchFamily="34" charset="0"/>
                <a:cs typeface="Arial" panose="020B0604020202020204" pitchFamily="34" charset="0"/>
              </a:rPr>
              <a:t>  –  using </a:t>
            </a:r>
            <a:r>
              <a:rPr lang="en-US" sz="3200" b="1" u="sng" dirty="0">
                <a:latin typeface="Arial" panose="020B0604020202020204" pitchFamily="34" charset="0"/>
                <a:cs typeface="Arial" panose="020B0604020202020204" pitchFamily="34" charset="0"/>
              </a:rPr>
              <a:t>Experimental Information</a:t>
            </a:r>
            <a:br>
              <a:rPr lang="en-US" sz="3200" b="1" u="sng"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 </a:t>
            </a:r>
            <a:br>
              <a:rPr lang="en-US" sz="3200" b="1" u="sng"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and</a:t>
            </a:r>
            <a:br>
              <a:rPr lang="en-US" sz="3200" b="1" u="sng"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 </a:t>
            </a:r>
            <a:br>
              <a:rPr lang="en-US" sz="3200" b="1" u="sng" dirty="0">
                <a:latin typeface="Arial" panose="020B0604020202020204" pitchFamily="34" charset="0"/>
                <a:cs typeface="Arial" panose="020B0604020202020204" pitchFamily="34" charset="0"/>
              </a:rPr>
            </a:br>
            <a:r>
              <a:rPr lang="en-US" sz="3200" b="1" dirty="0">
                <a:solidFill>
                  <a:srgbClr val="C00000"/>
                </a:solidFill>
                <a:latin typeface="Arial" panose="020B0604020202020204" pitchFamily="34" charset="0"/>
                <a:cs typeface="Arial" panose="020B0604020202020204" pitchFamily="34" charset="0"/>
              </a:rPr>
              <a:t>GENERAL Design</a:t>
            </a:r>
            <a:r>
              <a:rPr lang="en-US" sz="3200" b="1" dirty="0">
                <a:latin typeface="Arial" panose="020B0604020202020204" pitchFamily="34" charset="0"/>
                <a:cs typeface="Arial" panose="020B0604020202020204" pitchFamily="34" charset="0"/>
              </a:rPr>
              <a:t>  –  using </a:t>
            </a:r>
            <a:r>
              <a:rPr lang="en-US" sz="3200" b="1" u="sng" dirty="0">
                <a:latin typeface="Arial" panose="020B0604020202020204" pitchFamily="34" charset="0"/>
                <a:cs typeface="Arial" panose="020B0604020202020204" pitchFamily="34" charset="0"/>
              </a:rPr>
              <a:t>Experimental Information</a:t>
            </a:r>
            <a:endParaRPr lang="en-US" sz="32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034A0A9-6E5E-E940-989D-9A2D9A8D079A}"/>
              </a:ext>
            </a:extLst>
          </p:cNvPr>
          <p:cNvPicPr>
            <a:picLocks noChangeAspect="1"/>
          </p:cNvPicPr>
          <p:nvPr/>
        </p:nvPicPr>
        <p:blipFill>
          <a:blip r:embed="rId2"/>
          <a:stretch>
            <a:fillRect/>
          </a:stretch>
        </p:blipFill>
        <p:spPr>
          <a:xfrm>
            <a:off x="1870808" y="2882900"/>
            <a:ext cx="8581292" cy="3486150"/>
          </a:xfrm>
          <a:prstGeom prst="rect">
            <a:avLst/>
          </a:prstGeom>
        </p:spPr>
      </p:pic>
    </p:spTree>
    <p:extLst>
      <p:ext uri="{BB962C8B-B14F-4D97-AF65-F5344CB8AC3E}">
        <p14:creationId xmlns:p14="http://schemas.microsoft.com/office/powerpoint/2010/main" val="30531460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68AE2C-8010-5146-8C7D-2427A046F797}"/>
              </a:ext>
            </a:extLst>
          </p:cNvPr>
          <p:cNvSpPr>
            <a:spLocks noGrp="1"/>
          </p:cNvSpPr>
          <p:nvPr>
            <p:ph idx="1"/>
          </p:nvPr>
        </p:nvSpPr>
        <p:spPr>
          <a:xfrm>
            <a:off x="889000" y="771524"/>
            <a:ext cx="10515600" cy="5070476"/>
          </a:xfrm>
        </p:spPr>
        <p:txBody>
          <a:bodyPr>
            <a:normAutofit/>
          </a:bodyPr>
          <a:lstStyle/>
          <a:p>
            <a:pPr marL="0" indent="0" algn="ctr">
              <a:buNone/>
            </a:pPr>
            <a:r>
              <a:rPr lang="en-US" sz="3200" dirty="0">
                <a:latin typeface="Arial" panose="020B0604020202020204" pitchFamily="34" charset="0"/>
                <a:cs typeface="Arial" panose="020B0604020202020204" pitchFamily="34" charset="0"/>
              </a:rPr>
              <a:t>The next diagram is</a:t>
            </a:r>
            <a:r>
              <a:rPr lang="en-US" sz="3200" b="1" dirty="0">
                <a:latin typeface="Arial" panose="020B0604020202020204" pitchFamily="34" charset="0"/>
                <a:cs typeface="Arial" panose="020B0604020202020204" pitchFamily="34" charset="0"/>
              </a:rPr>
              <a:t> more complex,</a:t>
            </a:r>
            <a:br>
              <a:rPr lang="en-US" sz="3200" b="1"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because it</a:t>
            </a:r>
            <a:br>
              <a:rPr lang="en-US" sz="3200" dirty="0">
                <a:latin typeface="Arial" panose="020B0604020202020204" pitchFamily="34" charset="0"/>
                <a:cs typeface="Arial" panose="020B0604020202020204" pitchFamily="34" charset="0"/>
              </a:rPr>
            </a:br>
            <a:r>
              <a:rPr lang="en-US" sz="3200" u="sng" dirty="0">
                <a:latin typeface="Arial" panose="020B0604020202020204" pitchFamily="34" charset="0"/>
                <a:cs typeface="Arial" panose="020B0604020202020204" pitchFamily="34" charset="0"/>
              </a:rPr>
              <a:t>shows</a:t>
            </a:r>
            <a:r>
              <a:rPr lang="en-US" sz="3200" b="1" u="sng" dirty="0">
                <a:latin typeface="Arial" panose="020B0604020202020204" pitchFamily="34" charset="0"/>
                <a:cs typeface="Arial" panose="020B0604020202020204" pitchFamily="34" charset="0"/>
              </a:rPr>
              <a:t> details</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for</a:t>
            </a:r>
            <a:r>
              <a:rPr lang="en-US" sz="3200" b="1" dirty="0">
                <a:latin typeface="Arial" panose="020B0604020202020204" pitchFamily="34" charset="0"/>
                <a:cs typeface="Arial" panose="020B0604020202020204" pitchFamily="34" charset="0"/>
              </a:rPr>
              <a:t> </a:t>
            </a:r>
            <a:r>
              <a:rPr lang="en-US" sz="3200" b="1" u="sng" dirty="0">
                <a:latin typeface="Arial" panose="020B0604020202020204" pitchFamily="34" charset="0"/>
                <a:cs typeface="Arial" panose="020B0604020202020204" pitchFamily="34" charset="0"/>
              </a:rPr>
              <a:t>both </a:t>
            </a:r>
            <a:r>
              <a:rPr lang="en-US" sz="3200" u="sng" dirty="0">
                <a:latin typeface="Arial" panose="020B0604020202020204" pitchFamily="34" charset="0"/>
                <a:cs typeface="Arial" panose="020B0604020202020204" pitchFamily="34" charset="0"/>
              </a:rPr>
              <a:t>kinds of design</a:t>
            </a:r>
            <a:r>
              <a:rPr lang="en-US" sz="3200" dirty="0">
                <a:latin typeface="Arial" panose="020B0604020202020204" pitchFamily="34" charset="0"/>
                <a:cs typeface="Arial" panose="020B0604020202020204" pitchFamily="34" charset="0"/>
              </a:rPr>
              <a:t>.</a:t>
            </a:r>
          </a:p>
          <a:p>
            <a:pPr marL="0" indent="0" algn="ctr">
              <a:buNone/>
            </a:pPr>
            <a:r>
              <a:rPr lang="en-US" sz="1200" dirty="0">
                <a:latin typeface="Arial" panose="020B0604020202020204" pitchFamily="34" charset="0"/>
                <a:cs typeface="Arial" panose="020B0604020202020204" pitchFamily="34" charset="0"/>
              </a:rPr>
              <a:t> </a:t>
            </a:r>
          </a:p>
          <a:p>
            <a:pPr marL="0" indent="0" algn="ctr">
              <a:buNone/>
            </a:pPr>
            <a:r>
              <a:rPr lang="en-US" sz="3200" dirty="0">
                <a:latin typeface="Arial" panose="020B0604020202020204" pitchFamily="34" charset="0"/>
                <a:cs typeface="Arial" panose="020B0604020202020204" pitchFamily="34" charset="0"/>
              </a:rPr>
              <a:t>Many projects do involve both kinds of design,</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and</a:t>
            </a:r>
            <a:r>
              <a:rPr lang="en-US" sz="3200" b="1" dirty="0">
                <a:latin typeface="Arial" panose="020B0604020202020204" pitchFamily="34" charset="0"/>
                <a:cs typeface="Arial" panose="020B0604020202020204" pitchFamily="34" charset="0"/>
              </a:rPr>
              <a:t> </a:t>
            </a:r>
            <a:r>
              <a:rPr lang="en-US" sz="3200" b="1" u="sng" dirty="0">
                <a:latin typeface="Arial" panose="020B0604020202020204" pitchFamily="34" charset="0"/>
                <a:cs typeface="Arial" panose="020B0604020202020204" pitchFamily="34" charset="0"/>
              </a:rPr>
              <a:t>eventually </a:t>
            </a:r>
            <a:r>
              <a:rPr lang="en-US" sz="3200" u="sng" dirty="0">
                <a:latin typeface="Arial" panose="020B0604020202020204" pitchFamily="34" charset="0"/>
                <a:cs typeface="Arial" panose="020B0604020202020204" pitchFamily="34" charset="0"/>
              </a:rPr>
              <a:t>you'll understand</a:t>
            </a:r>
            <a:r>
              <a:rPr lang="en-US" sz="3200" b="1" u="sng" dirty="0">
                <a:latin typeface="Arial" panose="020B0604020202020204" pitchFamily="34" charset="0"/>
                <a:cs typeface="Arial" panose="020B0604020202020204" pitchFamily="34" charset="0"/>
              </a:rPr>
              <a:t> the whole</a:t>
            </a:r>
            <a:r>
              <a:rPr lang="en-US" sz="3200" dirty="0">
                <a:latin typeface="Arial" panose="020B0604020202020204" pitchFamily="34" charset="0"/>
                <a:cs typeface="Arial" panose="020B0604020202020204" pitchFamily="34" charset="0"/>
              </a:rPr>
              <a:t> of</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how the two kinds of design productively interact.</a:t>
            </a:r>
          </a:p>
          <a:p>
            <a:pPr marL="0" indent="0" algn="ctr">
              <a:buNone/>
            </a:pPr>
            <a:r>
              <a:rPr lang="en-US" sz="3200" dirty="0">
                <a:latin typeface="Arial" panose="020B0604020202020204" pitchFamily="34" charset="0"/>
                <a:cs typeface="Arial" panose="020B0604020202020204" pitchFamily="34" charset="0"/>
              </a:rPr>
              <a:t>But it will be easier to reach this "eventually"</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if we</a:t>
            </a:r>
            <a:r>
              <a:rPr lang="en-US" sz="3200" b="1" dirty="0">
                <a:latin typeface="Arial" panose="020B0604020202020204" pitchFamily="34" charset="0"/>
                <a:cs typeface="Arial" panose="020B0604020202020204" pitchFamily="34" charset="0"/>
              </a:rPr>
              <a:t> </a:t>
            </a:r>
            <a:r>
              <a:rPr lang="en-US" sz="3200" b="1" u="sng" dirty="0">
                <a:latin typeface="Arial" panose="020B0604020202020204" pitchFamily="34" charset="0"/>
                <a:cs typeface="Arial" panose="020B0604020202020204" pitchFamily="34" charset="0"/>
              </a:rPr>
              <a:t>temporarily </a:t>
            </a:r>
            <a:r>
              <a:rPr lang="en-US" sz="3200" u="sng" dirty="0">
                <a:latin typeface="Arial" panose="020B0604020202020204" pitchFamily="34" charset="0"/>
                <a:cs typeface="Arial" panose="020B0604020202020204" pitchFamily="34" charset="0"/>
              </a:rPr>
              <a:t>look at only the</a:t>
            </a:r>
            <a:r>
              <a:rPr lang="en-US" sz="3200" b="1" u="sng" dirty="0">
                <a:latin typeface="Arial" panose="020B0604020202020204" pitchFamily="34" charset="0"/>
                <a:cs typeface="Arial" panose="020B0604020202020204" pitchFamily="34" charset="0"/>
              </a:rPr>
              <a:t> parts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that are being used if we're doing either</a:t>
            </a:r>
            <a:br>
              <a:rPr lang="en-US" sz="3200" dirty="0">
                <a:latin typeface="Arial" panose="020B0604020202020204" pitchFamily="34" charset="0"/>
                <a:cs typeface="Arial" panose="020B0604020202020204" pitchFamily="34" charset="0"/>
              </a:rPr>
            </a:br>
            <a:r>
              <a:rPr lang="en-US" sz="3200" u="sng" dirty="0">
                <a:latin typeface="Arial" panose="020B0604020202020204" pitchFamily="34" charset="0"/>
                <a:cs typeface="Arial" panose="020B0604020202020204" pitchFamily="34" charset="0"/>
              </a:rPr>
              <a:t>only </a:t>
            </a:r>
            <a:r>
              <a:rPr lang="en-US" sz="3200" b="1" u="sng" dirty="0">
                <a:latin typeface="Arial" panose="020B0604020202020204" pitchFamily="34" charset="0"/>
                <a:cs typeface="Arial" panose="020B0604020202020204" pitchFamily="34" charset="0"/>
              </a:rPr>
              <a:t>SCIENCE</a:t>
            </a:r>
            <a:r>
              <a:rPr lang="en-US" sz="3200" u="sng" dirty="0">
                <a:latin typeface="Arial" panose="020B0604020202020204" pitchFamily="34" charset="0"/>
                <a:cs typeface="Arial" panose="020B0604020202020204" pitchFamily="34" charset="0"/>
              </a:rPr>
              <a:t>-Design</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or </a:t>
            </a:r>
            <a:r>
              <a:rPr lang="en-US" sz="3200" u="sng" dirty="0">
                <a:latin typeface="Arial" panose="020B0604020202020204" pitchFamily="34" charset="0"/>
                <a:cs typeface="Arial" panose="020B0604020202020204" pitchFamily="34" charset="0"/>
              </a:rPr>
              <a:t>only</a:t>
            </a:r>
            <a:r>
              <a:rPr lang="en-US" sz="3200" b="1" u="sng" dirty="0">
                <a:latin typeface="Arial" panose="020B0604020202020204" pitchFamily="34" charset="0"/>
                <a:cs typeface="Arial" panose="020B0604020202020204" pitchFamily="34" charset="0"/>
              </a:rPr>
              <a:t> GENERAL</a:t>
            </a:r>
            <a:r>
              <a:rPr lang="en-US" sz="3200" u="sng" dirty="0">
                <a:latin typeface="Arial" panose="020B0604020202020204" pitchFamily="34" charset="0"/>
                <a:cs typeface="Arial" panose="020B0604020202020204" pitchFamily="34" charset="0"/>
              </a:rPr>
              <a:t> Design</a:t>
            </a:r>
            <a:r>
              <a:rPr lang="en-US" sz="32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97899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68DFB6-84A6-F146-A7C5-505E5D42C54C}"/>
              </a:ext>
            </a:extLst>
          </p:cNvPr>
          <p:cNvPicPr>
            <a:picLocks noChangeAspect="1"/>
          </p:cNvPicPr>
          <p:nvPr/>
        </p:nvPicPr>
        <p:blipFill>
          <a:blip r:embed="rId2"/>
          <a:stretch>
            <a:fillRect/>
          </a:stretch>
        </p:blipFill>
        <p:spPr>
          <a:xfrm>
            <a:off x="1892300" y="417641"/>
            <a:ext cx="8553450" cy="6078409"/>
          </a:xfrm>
          <a:prstGeom prst="rect">
            <a:avLst/>
          </a:prstGeom>
        </p:spPr>
      </p:pic>
    </p:spTree>
    <p:extLst>
      <p:ext uri="{BB962C8B-B14F-4D97-AF65-F5344CB8AC3E}">
        <p14:creationId xmlns:p14="http://schemas.microsoft.com/office/powerpoint/2010/main" val="3845105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36234E-2491-3D48-964C-7412461FD45B}"/>
              </a:ext>
            </a:extLst>
          </p:cNvPr>
          <p:cNvPicPr>
            <a:picLocks noGrp="1" noChangeAspect="1"/>
          </p:cNvPicPr>
          <p:nvPr>
            <p:ph idx="1"/>
          </p:nvPr>
        </p:nvPicPr>
        <p:blipFill>
          <a:blip r:embed="rId2"/>
          <a:stretch>
            <a:fillRect/>
          </a:stretch>
        </p:blipFill>
        <p:spPr>
          <a:xfrm>
            <a:off x="1060450" y="421089"/>
            <a:ext cx="9994900" cy="2259939"/>
          </a:xfrm>
        </p:spPr>
      </p:pic>
      <p:sp>
        <p:nvSpPr>
          <p:cNvPr id="6" name="TextBox 5">
            <a:extLst>
              <a:ext uri="{FF2B5EF4-FFF2-40B4-BE49-F238E27FC236}">
                <a16:creationId xmlns:a16="http://schemas.microsoft.com/office/drawing/2014/main" id="{6E3B3BA9-BB2F-E344-B9D3-0B3B74B85DAC}"/>
              </a:ext>
            </a:extLst>
          </p:cNvPr>
          <p:cNvSpPr txBox="1"/>
          <p:nvPr/>
        </p:nvSpPr>
        <p:spPr>
          <a:xfrm>
            <a:off x="927100" y="3009900"/>
            <a:ext cx="10261600" cy="3539430"/>
          </a:xfrm>
          <a:prstGeom prst="rect">
            <a:avLst/>
          </a:prstGeom>
          <a:noFill/>
        </p:spPr>
        <p:txBody>
          <a:bodyPr wrap="square" rtlCol="0">
            <a:spAutoFit/>
          </a:bodyPr>
          <a:lstStyle/>
          <a:p>
            <a:pPr algn="ctr"/>
            <a:r>
              <a:rPr lang="en-US" sz="3200" dirty="0"/>
              <a:t>you</a:t>
            </a:r>
            <a:r>
              <a:rPr lang="en-US" sz="3200" b="1" dirty="0">
                <a:solidFill>
                  <a:srgbClr val="C00000"/>
                </a:solidFill>
              </a:rPr>
              <a:t> </a:t>
            </a:r>
            <a:r>
              <a:rPr lang="en-US" sz="3200" b="1" u="sng" dirty="0">
                <a:solidFill>
                  <a:srgbClr val="C00000"/>
                </a:solidFill>
              </a:rPr>
              <a:t>compare</a:t>
            </a:r>
            <a:r>
              <a:rPr lang="en-US" sz="3200" b="1" dirty="0">
                <a:solidFill>
                  <a:srgbClr val="C00000"/>
                </a:solidFill>
              </a:rPr>
              <a:t> Predictions with Observations, </a:t>
            </a:r>
            <a:r>
              <a:rPr lang="en-US" sz="3200" dirty="0"/>
              <a:t>so you can</a:t>
            </a:r>
          </a:p>
          <a:p>
            <a:pPr algn="ctr"/>
            <a:r>
              <a:rPr lang="en-US" sz="3200" b="1" dirty="0"/>
              <a:t>ask</a:t>
            </a:r>
            <a:r>
              <a:rPr lang="en-US" sz="3200" b="1" dirty="0">
                <a:solidFill>
                  <a:srgbClr val="FF0000"/>
                </a:solidFill>
              </a:rPr>
              <a:t> </a:t>
            </a:r>
            <a:r>
              <a:rPr lang="en-US" sz="3200" b="1" u="sng" dirty="0">
                <a:solidFill>
                  <a:srgbClr val="FF0000"/>
                </a:solidFill>
              </a:rPr>
              <a:t>The Science Question</a:t>
            </a:r>
            <a:r>
              <a:rPr lang="en-US" sz="3200" b="1" dirty="0">
                <a:solidFill>
                  <a:srgbClr val="FF0000"/>
                </a:solidFill>
              </a:rPr>
              <a:t>:</a:t>
            </a:r>
            <a:r>
              <a:rPr lang="en-US" sz="3200" dirty="0"/>
              <a:t>  "</a:t>
            </a:r>
            <a:r>
              <a:rPr lang="en-US" sz="3200" b="1" u="sng" dirty="0">
                <a:solidFill>
                  <a:srgbClr val="FF0000"/>
                </a:solidFill>
              </a:rPr>
              <a:t>am I surprised</a:t>
            </a:r>
            <a:r>
              <a:rPr lang="en-US" sz="3200" b="1" dirty="0">
                <a:solidFill>
                  <a:srgbClr val="FF0000"/>
                </a:solidFill>
              </a:rPr>
              <a:t>?</a:t>
            </a:r>
            <a:r>
              <a:rPr lang="en-US" sz="3200" dirty="0"/>
              <a:t>"</a:t>
            </a:r>
          </a:p>
          <a:p>
            <a:pPr algn="ctr"/>
            <a:r>
              <a:rPr lang="en-US" sz="3200" dirty="0"/>
              <a:t>because (</a:t>
            </a:r>
            <a:r>
              <a:rPr lang="en-US" sz="3200" b="1" dirty="0"/>
              <a:t>oops</a:t>
            </a:r>
            <a:r>
              <a:rPr lang="en-US" sz="3200" dirty="0"/>
              <a:t>) </a:t>
            </a:r>
            <a:r>
              <a:rPr lang="en-US" sz="3200" u="sng" dirty="0"/>
              <a:t>something is wrong</a:t>
            </a:r>
            <a:r>
              <a:rPr lang="en-US" sz="3200" dirty="0"/>
              <a:t> with</a:t>
            </a:r>
            <a:br>
              <a:rPr lang="en-US" sz="3200" dirty="0"/>
            </a:br>
            <a:r>
              <a:rPr lang="en-US" sz="3200" dirty="0"/>
              <a:t>my </a:t>
            </a:r>
            <a:r>
              <a:rPr lang="en-US" sz="3200" b="1" u="sng" dirty="0">
                <a:solidFill>
                  <a:srgbClr val="C00000"/>
                </a:solidFill>
              </a:rPr>
              <a:t>THEORY</a:t>
            </a:r>
            <a:r>
              <a:rPr lang="en-US" sz="3200" dirty="0"/>
              <a:t> (about </a:t>
            </a:r>
            <a:r>
              <a:rPr lang="en-US" sz="3200" u="sng" dirty="0"/>
              <a:t>how the world works</a:t>
            </a:r>
            <a:r>
              <a:rPr lang="en-US" sz="3200" dirty="0"/>
              <a:t>) </a:t>
            </a:r>
            <a:r>
              <a:rPr lang="en-US" sz="3200" b="1" u="sng" dirty="0"/>
              <a:t>so </a:t>
            </a:r>
            <a:r>
              <a:rPr lang="en-US" sz="3200" b="1" u="sng" dirty="0">
                <a:solidFill>
                  <a:srgbClr val="C00000"/>
                </a:solidFill>
              </a:rPr>
              <a:t>revise Theory</a:t>
            </a:r>
            <a:r>
              <a:rPr lang="en-US" sz="3200" b="1" dirty="0">
                <a:solidFill>
                  <a:srgbClr val="C00000"/>
                </a:solidFill>
              </a:rPr>
              <a:t>?</a:t>
            </a:r>
          </a:p>
          <a:p>
            <a:pPr algn="ctr"/>
            <a:r>
              <a:rPr lang="en-US" sz="3200" b="1" u="sng" dirty="0">
                <a:solidFill>
                  <a:srgbClr val="C00000"/>
                </a:solidFill>
              </a:rPr>
              <a:t>or</a:t>
            </a:r>
            <a:r>
              <a:rPr lang="en-US" sz="3200" dirty="0"/>
              <a:t> my </a:t>
            </a:r>
            <a:r>
              <a:rPr lang="en-US" sz="3200" b="1" u="sng" dirty="0"/>
              <a:t>PREDICTIONS</a:t>
            </a:r>
            <a:r>
              <a:rPr lang="en-US" sz="3200" dirty="0"/>
              <a:t>  (my Process-of-Predicting),</a:t>
            </a:r>
          </a:p>
          <a:p>
            <a:pPr algn="ctr"/>
            <a:r>
              <a:rPr lang="en-US" sz="3200" dirty="0"/>
              <a:t>the </a:t>
            </a:r>
            <a:r>
              <a:rPr lang="en-US" sz="3200" b="1" u="sng" dirty="0"/>
              <a:t>OBSERVATIONS</a:t>
            </a:r>
            <a:r>
              <a:rPr lang="en-US" sz="3200" dirty="0"/>
              <a:t>  (re: Process, Instruments,...),</a:t>
            </a:r>
            <a:br>
              <a:rPr lang="en-US" sz="3200" dirty="0"/>
            </a:br>
            <a:r>
              <a:rPr lang="en-US" sz="3200" dirty="0"/>
              <a:t>the </a:t>
            </a:r>
            <a:r>
              <a:rPr lang="en-US" sz="3200" b="1" u="sng" dirty="0"/>
              <a:t>EXPERIMENT</a:t>
            </a:r>
            <a:r>
              <a:rPr lang="en-US" sz="3200" dirty="0"/>
              <a:t>  (understanding of Situation?  or ... ).</a:t>
            </a:r>
          </a:p>
        </p:txBody>
      </p:sp>
    </p:spTree>
    <p:extLst>
      <p:ext uri="{BB962C8B-B14F-4D97-AF65-F5344CB8AC3E}">
        <p14:creationId xmlns:p14="http://schemas.microsoft.com/office/powerpoint/2010/main" val="34500411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64824-31E0-FD48-9339-9C3555D6D4D5}"/>
              </a:ext>
            </a:extLst>
          </p:cNvPr>
          <p:cNvPicPr>
            <a:picLocks noChangeAspect="1"/>
          </p:cNvPicPr>
          <p:nvPr/>
        </p:nvPicPr>
        <p:blipFill>
          <a:blip r:embed="rId2"/>
          <a:stretch>
            <a:fillRect/>
          </a:stretch>
        </p:blipFill>
        <p:spPr>
          <a:xfrm>
            <a:off x="1282700" y="292100"/>
            <a:ext cx="9751066" cy="6045200"/>
          </a:xfrm>
          <a:prstGeom prst="rect">
            <a:avLst/>
          </a:prstGeom>
        </p:spPr>
      </p:pic>
    </p:spTree>
    <p:extLst>
      <p:ext uri="{BB962C8B-B14F-4D97-AF65-F5344CB8AC3E}">
        <p14:creationId xmlns:p14="http://schemas.microsoft.com/office/powerpoint/2010/main" val="3882373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0F5A-152F-0343-B5ED-E267AA32E806}"/>
              </a:ext>
            </a:extLst>
          </p:cNvPr>
          <p:cNvSpPr>
            <a:spLocks noGrp="1"/>
          </p:cNvSpPr>
          <p:nvPr>
            <p:ph type="title"/>
          </p:nvPr>
        </p:nvSpPr>
        <p:spPr>
          <a:xfrm>
            <a:off x="838200" y="454025"/>
            <a:ext cx="10515600" cy="612775"/>
          </a:xfrm>
        </p:spPr>
        <p:txBody>
          <a:bodyPr/>
          <a:lstStyle/>
          <a:p>
            <a:pPr algn="ctr"/>
            <a:r>
              <a:rPr lang="en-US" sz="3200" b="1" u="sng" dirty="0">
                <a:solidFill>
                  <a:srgbClr val="C00000"/>
                </a:solidFill>
                <a:latin typeface="Arial" panose="020B0604020202020204" pitchFamily="34" charset="0"/>
                <a:cs typeface="Arial" panose="020B0604020202020204" pitchFamily="34" charset="0"/>
              </a:rPr>
              <a:t>Quality Checks</a:t>
            </a:r>
            <a:r>
              <a:rPr lang="en-US" sz="3200" b="1" dirty="0">
                <a:latin typeface="Arial" panose="020B0604020202020204" pitchFamily="34" charset="0"/>
                <a:cs typeface="Arial" panose="020B0604020202020204" pitchFamily="34" charset="0"/>
              </a:rPr>
              <a:t>   =   asking </a:t>
            </a:r>
            <a:r>
              <a:rPr lang="en-US" sz="3200" b="1" u="sng" dirty="0">
                <a:solidFill>
                  <a:srgbClr val="FF0000"/>
                </a:solidFill>
                <a:latin typeface="Arial" panose="020B0604020202020204" pitchFamily="34" charset="0"/>
                <a:cs typeface="Arial" panose="020B0604020202020204" pitchFamily="34" charset="0"/>
              </a:rPr>
              <a:t>The Design Question</a:t>
            </a:r>
            <a:endParaRPr lang="en-US" sz="3200" u="sng" dirty="0">
              <a:solidFill>
                <a:srgbClr val="FF0000"/>
              </a:solidFill>
            </a:endParaRPr>
          </a:p>
        </p:txBody>
      </p:sp>
      <p:sp>
        <p:nvSpPr>
          <p:cNvPr id="3" name="Content Placeholder 2">
            <a:extLst>
              <a:ext uri="{FF2B5EF4-FFF2-40B4-BE49-F238E27FC236}">
                <a16:creationId xmlns:a16="http://schemas.microsoft.com/office/drawing/2014/main" id="{3A329DC4-FD1F-DA46-A099-61531EE08F82}"/>
              </a:ext>
            </a:extLst>
          </p:cNvPr>
          <p:cNvSpPr>
            <a:spLocks noGrp="1"/>
          </p:cNvSpPr>
          <p:nvPr>
            <p:ph idx="1"/>
          </p:nvPr>
        </p:nvSpPr>
        <p:spPr>
          <a:xfrm>
            <a:off x="838200" y="1304924"/>
            <a:ext cx="10515600" cy="4854575"/>
          </a:xfrm>
        </p:spPr>
        <p:txBody>
          <a:bodyPr>
            <a:normAutofit/>
          </a:bodyPr>
          <a:lstStyle/>
          <a:p>
            <a:pPr marL="0" indent="0" algn="ctr">
              <a:buNone/>
            </a:pPr>
            <a:r>
              <a:rPr lang="en-US" sz="3600" b="1" dirty="0"/>
              <a:t>How?   </a:t>
            </a:r>
          </a:p>
          <a:p>
            <a:pPr marL="0" indent="0" algn="ctr">
              <a:buNone/>
            </a:pPr>
            <a:r>
              <a:rPr lang="en-US" sz="3200" dirty="0"/>
              <a:t>you </a:t>
            </a:r>
            <a:r>
              <a:rPr lang="en-US" sz="3200" b="1" u="sng" dirty="0"/>
              <a:t>compare </a:t>
            </a:r>
            <a:r>
              <a:rPr lang="en-US" sz="3200" b="1" u="sng" dirty="0">
                <a:solidFill>
                  <a:srgbClr val="C00000"/>
                </a:solidFill>
              </a:rPr>
              <a:t>GOALS</a:t>
            </a:r>
            <a:r>
              <a:rPr lang="en-US" sz="3200" dirty="0"/>
              <a:t> with </a:t>
            </a:r>
            <a:r>
              <a:rPr lang="en-US" sz="3200" b="1" u="sng" dirty="0">
                <a:solidFill>
                  <a:srgbClr val="C00000"/>
                </a:solidFill>
              </a:rPr>
              <a:t>PREDICTIONS</a:t>
            </a:r>
            <a:r>
              <a:rPr lang="en-US" sz="3200" dirty="0"/>
              <a:t> or </a:t>
            </a:r>
            <a:r>
              <a:rPr lang="en-US" sz="3200" b="1" u="sng" dirty="0">
                <a:solidFill>
                  <a:srgbClr val="C00000"/>
                </a:solidFill>
              </a:rPr>
              <a:t>OBSERVATIONS</a:t>
            </a:r>
            <a:endParaRPr lang="en-US" sz="3200" dirty="0">
              <a:solidFill>
                <a:srgbClr val="C00000"/>
              </a:solidFill>
            </a:endParaRPr>
          </a:p>
          <a:p>
            <a:pPr marL="0" indent="0" algn="ctr">
              <a:buNone/>
            </a:pPr>
            <a:r>
              <a:rPr lang="en-US" sz="3200" dirty="0"/>
              <a:t>so you can ask   </a:t>
            </a:r>
          </a:p>
          <a:p>
            <a:pPr marL="0" indent="0" algn="ctr">
              <a:buNone/>
            </a:pPr>
            <a:r>
              <a:rPr lang="en-US" sz="3200" b="1" dirty="0">
                <a:solidFill>
                  <a:srgbClr val="FF0000"/>
                </a:solidFill>
              </a:rPr>
              <a:t>THE </a:t>
            </a:r>
            <a:r>
              <a:rPr lang="en-US" sz="3200" b="1" u="sng" dirty="0">
                <a:solidFill>
                  <a:srgbClr val="FF0000"/>
                </a:solidFill>
              </a:rPr>
              <a:t>Design Question</a:t>
            </a:r>
            <a:r>
              <a:rPr lang="en-US" sz="3200" dirty="0"/>
              <a:t> (e.g. THE </a:t>
            </a:r>
            <a:r>
              <a:rPr lang="en-US" sz="3200" b="1" u="sng" dirty="0"/>
              <a:t>Engineering Question</a:t>
            </a:r>
            <a:r>
              <a:rPr lang="en-US" sz="3200" dirty="0"/>
              <a:t>):</a:t>
            </a:r>
            <a:br>
              <a:rPr lang="en-US" sz="3200" dirty="0"/>
            </a:br>
            <a:r>
              <a:rPr lang="en-US" sz="3200" dirty="0"/>
              <a:t>"</a:t>
            </a:r>
            <a:r>
              <a:rPr lang="en-US" sz="3200" b="1" u="sng" dirty="0">
                <a:solidFill>
                  <a:srgbClr val="FF0000"/>
                </a:solidFill>
              </a:rPr>
              <a:t>How close is the match</a:t>
            </a:r>
            <a:r>
              <a:rPr lang="en-US" sz="3200" b="1" dirty="0">
                <a:solidFill>
                  <a:srgbClr val="FF0000"/>
                </a:solidFill>
              </a:rPr>
              <a:t>?</a:t>
            </a:r>
            <a:r>
              <a:rPr lang="en-US" sz="3200" dirty="0"/>
              <a:t>" when you compare</a:t>
            </a:r>
            <a:br>
              <a:rPr lang="en-US" sz="3200" dirty="0"/>
            </a:br>
            <a:r>
              <a:rPr lang="en-US" sz="3200" dirty="0"/>
              <a:t>  what you</a:t>
            </a:r>
            <a:r>
              <a:rPr lang="en-US" sz="3200" b="1" dirty="0"/>
              <a:t> will get                </a:t>
            </a:r>
            <a:r>
              <a:rPr lang="en-US" sz="3200" dirty="0"/>
              <a:t>        what you </a:t>
            </a:r>
            <a:r>
              <a:rPr lang="en-US" sz="3200" b="1" dirty="0"/>
              <a:t>want</a:t>
            </a:r>
            <a:br>
              <a:rPr lang="en-US" sz="3200" dirty="0"/>
            </a:br>
            <a:r>
              <a:rPr lang="en-US" sz="3200" dirty="0"/>
              <a:t>            if </a:t>
            </a:r>
            <a:r>
              <a:rPr lang="en-US" sz="3200" b="1" u="sng" dirty="0">
                <a:solidFill>
                  <a:srgbClr val="C00000"/>
                </a:solidFill>
              </a:rPr>
              <a:t>This Option</a:t>
            </a:r>
            <a:r>
              <a:rPr lang="en-US" sz="3200" b="1" dirty="0">
                <a:solidFill>
                  <a:srgbClr val="C00000"/>
                </a:solidFill>
              </a:rPr>
              <a:t>.</a:t>
            </a:r>
            <a:r>
              <a:rPr lang="en-US" sz="3200" dirty="0"/>
              <a:t>                    in a </a:t>
            </a:r>
            <a:r>
              <a:rPr lang="en-US" sz="3200" b="1" dirty="0"/>
              <a:t>Problem-</a:t>
            </a:r>
            <a:r>
              <a:rPr lang="en-US" sz="3200" b="1" u="sng" dirty="0">
                <a:solidFill>
                  <a:srgbClr val="C00000"/>
                </a:solidFill>
              </a:rPr>
              <a:t>Solution</a:t>
            </a:r>
            <a:r>
              <a:rPr lang="en-US" sz="3200" b="1" dirty="0">
                <a:solidFill>
                  <a:srgbClr val="C00000"/>
                </a:solidFill>
              </a:rPr>
              <a:t>.</a:t>
            </a:r>
            <a:br>
              <a:rPr lang="en-US" sz="3200" dirty="0"/>
            </a:br>
            <a:r>
              <a:rPr lang="en-US" sz="3200" dirty="0"/>
              <a:t>   ( </a:t>
            </a:r>
            <a:r>
              <a:rPr lang="en-US" sz="3200" b="1" u="sng" dirty="0"/>
              <a:t>Predicted</a:t>
            </a:r>
            <a:r>
              <a:rPr lang="en-US" sz="3200" b="1" dirty="0"/>
              <a:t> </a:t>
            </a:r>
            <a:r>
              <a:rPr lang="en-US" sz="3200" dirty="0"/>
              <a:t>Characteristics ) </a:t>
            </a:r>
            <a:r>
              <a:rPr lang="en-US" sz="3200" b="1" dirty="0"/>
              <a:t>    </a:t>
            </a:r>
            <a:r>
              <a:rPr lang="en-US" sz="3200" dirty="0"/>
              <a:t>( </a:t>
            </a:r>
            <a:r>
              <a:rPr lang="en-US" sz="3200" b="1" u="sng" dirty="0"/>
              <a:t>Desired</a:t>
            </a:r>
            <a:r>
              <a:rPr lang="en-US" sz="3200" b="1" dirty="0"/>
              <a:t> </a:t>
            </a:r>
            <a:r>
              <a:rPr lang="en-US" sz="3200" dirty="0"/>
              <a:t>Characteristics ) </a:t>
            </a:r>
            <a:r>
              <a:rPr lang="en-US" sz="3200" dirty="0">
                <a:solidFill>
                  <a:srgbClr val="C00000"/>
                </a:solidFill>
              </a:rPr>
              <a:t>your </a:t>
            </a:r>
            <a:r>
              <a:rPr lang="en-US" sz="3200" b="1" u="sng" dirty="0">
                <a:solidFill>
                  <a:srgbClr val="C00000"/>
                </a:solidFill>
              </a:rPr>
              <a:t>Predictions</a:t>
            </a:r>
            <a:r>
              <a:rPr lang="en-US" sz="3200" dirty="0"/>
              <a:t>       versus           </a:t>
            </a:r>
            <a:r>
              <a:rPr lang="en-US" sz="3200" dirty="0">
                <a:solidFill>
                  <a:srgbClr val="C00000"/>
                </a:solidFill>
              </a:rPr>
              <a:t>your </a:t>
            </a:r>
            <a:r>
              <a:rPr lang="en-US" sz="3200" b="1" u="sng" dirty="0">
                <a:solidFill>
                  <a:srgbClr val="C00000"/>
                </a:solidFill>
              </a:rPr>
              <a:t>Goals</a:t>
            </a:r>
            <a:endParaRPr lang="en-US" sz="3200" dirty="0">
              <a:solidFill>
                <a:srgbClr val="C00000"/>
              </a:solidFill>
            </a:endParaRPr>
          </a:p>
        </p:txBody>
      </p:sp>
    </p:spTree>
    <p:extLst>
      <p:ext uri="{BB962C8B-B14F-4D97-AF65-F5344CB8AC3E}">
        <p14:creationId xmlns:p14="http://schemas.microsoft.com/office/powerpoint/2010/main" val="711856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75F4-280D-EA41-88EB-BC109540B7EE}"/>
              </a:ext>
            </a:extLst>
          </p:cNvPr>
          <p:cNvSpPr>
            <a:spLocks noGrp="1"/>
          </p:cNvSpPr>
          <p:nvPr>
            <p:ph type="title"/>
          </p:nvPr>
        </p:nvSpPr>
        <p:spPr>
          <a:xfrm>
            <a:off x="838200" y="555625"/>
            <a:ext cx="10515600" cy="650875"/>
          </a:xfrm>
        </p:spPr>
        <p:txBody>
          <a:bodyPr>
            <a:normAutofit/>
          </a:bodyPr>
          <a:lstStyle/>
          <a:p>
            <a:pPr algn="ctr"/>
            <a:r>
              <a:rPr lang="en-US" sz="3200" b="1" dirty="0">
                <a:latin typeface="Arial" panose="020B0604020202020204" pitchFamily="34" charset="0"/>
                <a:cs typeface="Arial" panose="020B0604020202020204" pitchFamily="34" charset="0"/>
              </a:rPr>
              <a:t>How do you define </a:t>
            </a:r>
            <a:r>
              <a:rPr lang="en-US" sz="3200" b="1" u="sng" dirty="0">
                <a:latin typeface="Arial" panose="020B0604020202020204" pitchFamily="34" charset="0"/>
                <a:cs typeface="Arial" panose="020B0604020202020204" pitchFamily="34" charset="0"/>
              </a:rPr>
              <a:t>Quality</a:t>
            </a:r>
            <a:r>
              <a:rPr lang="en-US" sz="800" b="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AB28BF4B-9D06-1742-B647-9897166925A9}"/>
              </a:ext>
            </a:extLst>
          </p:cNvPr>
          <p:cNvSpPr>
            <a:spLocks noGrp="1"/>
          </p:cNvSpPr>
          <p:nvPr>
            <p:ph idx="1"/>
          </p:nvPr>
        </p:nvSpPr>
        <p:spPr>
          <a:xfrm>
            <a:off x="838200" y="1241425"/>
            <a:ext cx="10515600" cy="5095875"/>
          </a:xfrm>
        </p:spPr>
        <p:txBody>
          <a:bodyPr/>
          <a:lstStyle/>
          <a:p>
            <a:pPr marL="0" indent="0" algn="ctr">
              <a:buNone/>
            </a:pPr>
            <a:r>
              <a:rPr lang="en-US" sz="3200" dirty="0">
                <a:latin typeface="Arial" panose="020B0604020202020204" pitchFamily="34" charset="0"/>
                <a:cs typeface="Arial" panose="020B0604020202020204" pitchFamily="34" charset="0"/>
              </a:rPr>
              <a:t>In a</a:t>
            </a:r>
            <a:r>
              <a:rPr lang="en-US" sz="3200" b="1" dirty="0">
                <a:latin typeface="Arial" panose="020B0604020202020204" pitchFamily="34" charset="0"/>
                <a:cs typeface="Arial" panose="020B0604020202020204" pitchFamily="34" charset="0"/>
              </a:rPr>
              <a:t> </a:t>
            </a:r>
            <a:r>
              <a:rPr lang="en-US" sz="3200" b="1" u="sng" dirty="0">
                <a:latin typeface="Arial" panose="020B0604020202020204" pitchFamily="34" charset="0"/>
                <a:cs typeface="Arial" panose="020B0604020202020204" pitchFamily="34" charset="0"/>
              </a:rPr>
              <a:t>Quality</a:t>
            </a:r>
            <a:r>
              <a:rPr lang="en-US" sz="3200" b="1" dirty="0">
                <a:latin typeface="Arial" panose="020B0604020202020204" pitchFamily="34" charset="0"/>
                <a:cs typeface="Arial" panose="020B0604020202020204" pitchFamily="34" charset="0"/>
              </a:rPr>
              <a:t> Check,</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IF </a:t>
            </a:r>
            <a:r>
              <a:rPr lang="en-US" sz="3200" dirty="0">
                <a:latin typeface="Arial" panose="020B0604020202020204" pitchFamily="34" charset="0"/>
                <a:cs typeface="Arial" panose="020B0604020202020204" pitchFamily="34" charset="0"/>
              </a:rPr>
              <a:t>there </a:t>
            </a:r>
            <a:r>
              <a:rPr lang="en-US" sz="3200" b="1" dirty="0">
                <a:latin typeface="Arial" panose="020B0604020202020204" pitchFamily="34" charset="0"/>
                <a:cs typeface="Arial" panose="020B0604020202020204" pitchFamily="34" charset="0"/>
              </a:rPr>
              <a:t>is</a:t>
            </a:r>
            <a:r>
              <a:rPr lang="en-US" sz="3200" dirty="0">
                <a:latin typeface="Arial" panose="020B0604020202020204" pitchFamily="34" charset="0"/>
                <a:cs typeface="Arial" panose="020B0604020202020204" pitchFamily="34" charset="0"/>
              </a:rPr>
              <a:t> a</a:t>
            </a:r>
            <a:r>
              <a:rPr lang="en-US" sz="3200" b="1" dirty="0">
                <a:latin typeface="Arial" panose="020B0604020202020204" pitchFamily="34" charset="0"/>
                <a:cs typeface="Arial" panose="020B0604020202020204" pitchFamily="34" charset="0"/>
              </a:rPr>
              <a:t> </a:t>
            </a:r>
            <a:r>
              <a:rPr lang="en-US" sz="3200" b="1" u="sng" dirty="0">
                <a:solidFill>
                  <a:srgbClr val="C00000"/>
                </a:solidFill>
                <a:latin typeface="Arial" panose="020B0604020202020204" pitchFamily="34" charset="0"/>
                <a:cs typeface="Arial" panose="020B0604020202020204" pitchFamily="34" charset="0"/>
              </a:rPr>
              <a:t>close match</a:t>
            </a:r>
            <a:br>
              <a:rPr lang="en-US" sz="3200" b="1" u="sng"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of </a:t>
            </a:r>
            <a:r>
              <a:rPr lang="en-US" sz="3200" b="1" u="sng" dirty="0">
                <a:latin typeface="Arial" panose="020B0604020202020204" pitchFamily="34" charset="0"/>
                <a:cs typeface="Arial" panose="020B0604020202020204" pitchFamily="34" charset="0"/>
              </a:rPr>
              <a:t>Predictions</a:t>
            </a:r>
            <a:r>
              <a:rPr lang="en-US" sz="3200" b="1" dirty="0">
                <a:latin typeface="Arial" panose="020B0604020202020204" pitchFamily="34" charset="0"/>
                <a:cs typeface="Arial" panose="020B0604020202020204" pitchFamily="34" charset="0"/>
              </a:rPr>
              <a:t> with </a:t>
            </a:r>
            <a:r>
              <a:rPr lang="en-US" sz="3200" b="1" u="sng" dirty="0">
                <a:latin typeface="Arial" panose="020B0604020202020204" pitchFamily="34" charset="0"/>
                <a:cs typeface="Arial" panose="020B0604020202020204" pitchFamily="34" charset="0"/>
              </a:rPr>
              <a:t>Goals</a:t>
            </a:r>
            <a:r>
              <a:rPr lang="en-US" sz="3200" b="1" dirty="0">
                <a:latin typeface="Arial" panose="020B0604020202020204" pitchFamily="34" charset="0"/>
                <a:cs typeface="Arial" panose="020B0604020202020204" pitchFamily="34" charset="0"/>
              </a:rPr>
              <a:t>,</a:t>
            </a:r>
            <a:br>
              <a:rPr lang="en-US" sz="3200"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This Option</a:t>
            </a:r>
            <a:r>
              <a:rPr lang="en-US" sz="3200" dirty="0">
                <a:latin typeface="Arial" panose="020B0604020202020204" pitchFamily="34" charset="0"/>
                <a:cs typeface="Arial" panose="020B0604020202020204" pitchFamily="34" charset="0"/>
              </a:rPr>
              <a:t> has </a:t>
            </a:r>
            <a:r>
              <a:rPr lang="en-US" sz="3200" b="1" u="sng" dirty="0">
                <a:solidFill>
                  <a:srgbClr val="C00000"/>
                </a:solidFill>
                <a:latin typeface="Arial" panose="020B0604020202020204" pitchFamily="34" charset="0"/>
                <a:cs typeface="Arial" panose="020B0604020202020204" pitchFamily="34" charset="0"/>
              </a:rPr>
              <a:t>high Quality</a:t>
            </a:r>
            <a:r>
              <a:rPr lang="en-US" sz="3200" b="1" dirty="0">
                <a:solidFill>
                  <a:srgbClr val="C00000"/>
                </a:solidFill>
                <a:latin typeface="Arial" panose="020B0604020202020204" pitchFamily="34" charset="0"/>
                <a:cs typeface="Arial" panose="020B0604020202020204" pitchFamily="34" charset="0"/>
              </a:rPr>
              <a: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with</a:t>
            </a:r>
            <a:r>
              <a:rPr lang="en-US" sz="3200" b="1" dirty="0">
                <a:solidFill>
                  <a:srgbClr val="FF0000"/>
                </a:solidFill>
                <a:latin typeface="Arial" panose="020B0604020202020204" pitchFamily="34" charset="0"/>
                <a:cs typeface="Arial" panose="020B0604020202020204" pitchFamily="34" charset="0"/>
              </a:rPr>
              <a:t> </a:t>
            </a:r>
            <a:r>
              <a:rPr lang="en-US" sz="3200" b="1" u="sng" dirty="0">
                <a:solidFill>
                  <a:srgbClr val="FF0000"/>
                </a:solidFill>
                <a:latin typeface="Arial" panose="020B0604020202020204" pitchFamily="34" charset="0"/>
                <a:cs typeface="Arial" panose="020B0604020202020204" pitchFamily="34" charset="0"/>
              </a:rPr>
              <a:t>Quality</a:t>
            </a:r>
            <a:r>
              <a:rPr lang="en-US" sz="3200" b="1" dirty="0">
                <a:solidFill>
                  <a:srgbClr val="FF0000"/>
                </a:solidFill>
                <a:latin typeface="Arial" panose="020B0604020202020204" pitchFamily="34" charset="0"/>
                <a:cs typeface="Arial" panose="020B0604020202020204" pitchFamily="34" charset="0"/>
              </a:rPr>
              <a:t> defined by </a:t>
            </a:r>
            <a:r>
              <a:rPr lang="en-US" sz="3200" b="1" u="sng" dirty="0">
                <a:solidFill>
                  <a:srgbClr val="FF0000"/>
                </a:solidFill>
                <a:latin typeface="Arial" panose="020B0604020202020204" pitchFamily="34" charset="0"/>
                <a:cs typeface="Arial" panose="020B0604020202020204" pitchFamily="34" charset="0"/>
              </a:rPr>
              <a:t>your Goals</a:t>
            </a:r>
            <a:r>
              <a:rPr lang="en-US" sz="3200" b="1" dirty="0">
                <a:solidFill>
                  <a:srgbClr val="FF0000"/>
                </a:solidFill>
                <a:latin typeface="Arial" panose="020B0604020202020204" pitchFamily="34" charset="0"/>
                <a:cs typeface="Arial" panose="020B0604020202020204" pitchFamily="34" charset="0"/>
              </a:rPr>
              <a: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so </a:t>
            </a:r>
            <a:r>
              <a:rPr lang="en-US" sz="3200" b="1" dirty="0">
                <a:solidFill>
                  <a:srgbClr val="C00000"/>
                </a:solidFill>
                <a:latin typeface="Arial" panose="020B0604020202020204" pitchFamily="34" charset="0"/>
                <a:cs typeface="Arial" panose="020B0604020202020204" pitchFamily="34" charset="0"/>
              </a:rPr>
              <a:t>This Option</a:t>
            </a:r>
            <a:r>
              <a:rPr lang="en-US" sz="3200" dirty="0">
                <a:latin typeface="Arial" panose="020B0604020202020204" pitchFamily="34" charset="0"/>
                <a:cs typeface="Arial" panose="020B0604020202020204" pitchFamily="34" charset="0"/>
              </a:rPr>
              <a:t> might be</a:t>
            </a:r>
            <a:r>
              <a:rPr lang="en-US" sz="3200" b="1" dirty="0">
                <a:latin typeface="Arial" panose="020B0604020202020204" pitchFamily="34" charset="0"/>
                <a:cs typeface="Arial" panose="020B0604020202020204" pitchFamily="34" charset="0"/>
              </a:rPr>
              <a:t> </a:t>
            </a:r>
            <a:r>
              <a:rPr lang="en-US" sz="3200" u="sng" dirty="0">
                <a:latin typeface="Arial" panose="020B0604020202020204" pitchFamily="34" charset="0"/>
                <a:cs typeface="Arial" panose="020B0604020202020204" pitchFamily="34" charset="0"/>
              </a:rPr>
              <a:t>a good </a:t>
            </a:r>
            <a:r>
              <a:rPr lang="en-US" sz="3200" b="1" u="sng" dirty="0">
                <a:solidFill>
                  <a:srgbClr val="C00000"/>
                </a:solidFill>
                <a:latin typeface="Arial" panose="020B0604020202020204" pitchFamily="34" charset="0"/>
                <a:cs typeface="Arial" panose="020B0604020202020204" pitchFamily="34" charset="0"/>
              </a:rPr>
              <a:t>Solution</a:t>
            </a:r>
            <a:r>
              <a:rPr lang="en-US" sz="3200" b="1" dirty="0">
                <a:latin typeface="Arial" panose="020B0604020202020204" pitchFamily="34" charset="0"/>
                <a:cs typeface="Arial" panose="020B0604020202020204" pitchFamily="34" charset="0"/>
              </a:rPr>
              <a:t>.</a:t>
            </a:r>
          </a:p>
          <a:p>
            <a:pPr marL="0" indent="0" algn="ctr">
              <a:buNone/>
            </a:pPr>
            <a:r>
              <a:rPr lang="en-US" sz="1200" dirty="0">
                <a:solidFill>
                  <a:schemeClr val="bg1"/>
                </a:solidFill>
                <a:latin typeface="Arial" panose="020B0604020202020204" pitchFamily="34" charset="0"/>
                <a:cs typeface="Arial" panose="020B0604020202020204" pitchFamily="34" charset="0"/>
              </a:rPr>
              <a:t> </a:t>
            </a:r>
          </a:p>
          <a:p>
            <a:pPr marL="0" indent="0" algn="ctr">
              <a:buNone/>
            </a:pPr>
            <a:r>
              <a:rPr lang="en-US" sz="3200" dirty="0">
                <a:solidFill>
                  <a:schemeClr val="bg1"/>
                </a:solidFill>
                <a:latin typeface="Arial" panose="020B0604020202020204" pitchFamily="34" charset="0"/>
                <a:cs typeface="Arial" panose="020B0604020202020204" pitchFamily="34" charset="0"/>
              </a:rPr>
              <a:t>But what can you do</a:t>
            </a:r>
            <a:br>
              <a:rPr lang="en-US" sz="3200" dirty="0">
                <a:solidFill>
                  <a:schemeClr val="bg1"/>
                </a:solidFill>
                <a:latin typeface="Arial" panose="020B0604020202020204" pitchFamily="34" charset="0"/>
                <a:cs typeface="Arial" panose="020B0604020202020204" pitchFamily="34" charset="0"/>
              </a:rPr>
            </a:br>
            <a:r>
              <a:rPr lang="en-US" sz="3200" u="sng" dirty="0">
                <a:solidFill>
                  <a:schemeClr val="bg1"/>
                </a:solidFill>
                <a:latin typeface="Arial" panose="020B0604020202020204" pitchFamily="34" charset="0"/>
                <a:cs typeface="Arial" panose="020B0604020202020204" pitchFamily="34" charset="0"/>
              </a:rPr>
              <a:t>if there </a:t>
            </a:r>
            <a:r>
              <a:rPr lang="en-US" sz="3200" b="1" u="sng" dirty="0">
                <a:solidFill>
                  <a:schemeClr val="bg1"/>
                </a:solidFill>
                <a:latin typeface="Arial" panose="020B0604020202020204" pitchFamily="34" charset="0"/>
                <a:cs typeface="Arial" panose="020B0604020202020204" pitchFamily="34" charset="0"/>
              </a:rPr>
              <a:t>is not </a:t>
            </a:r>
            <a:r>
              <a:rPr lang="en-US" sz="3200" u="sng" dirty="0">
                <a:solidFill>
                  <a:schemeClr val="bg1"/>
                </a:solidFill>
                <a:latin typeface="Arial" panose="020B0604020202020204" pitchFamily="34" charset="0"/>
                <a:cs typeface="Arial" panose="020B0604020202020204" pitchFamily="34" charset="0"/>
              </a:rPr>
              <a:t>a close match</a:t>
            </a:r>
            <a:r>
              <a:rPr lang="en-US" sz="3200" dirty="0">
                <a:solidFill>
                  <a:schemeClr val="bg1"/>
                </a:solidFill>
                <a:latin typeface="Arial" panose="020B0604020202020204" pitchFamily="34" charset="0"/>
                <a:cs typeface="Arial" panose="020B0604020202020204" pitchFamily="34" charset="0"/>
              </a:rPr>
              <a:t>?</a:t>
            </a:r>
          </a:p>
          <a:p>
            <a:pPr marL="0" indent="0" algn="ctr">
              <a:buNone/>
            </a:pPr>
            <a:r>
              <a:rPr lang="en-US" sz="3200" dirty="0">
                <a:solidFill>
                  <a:schemeClr val="bg1"/>
                </a:solidFill>
                <a:latin typeface="Arial" panose="020B0604020202020204" pitchFamily="34" charset="0"/>
                <a:cs typeface="Arial" panose="020B0604020202020204" pitchFamily="34" charset="0"/>
              </a:rPr>
              <a:t>You can ask</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a:t>
            </a:r>
            <a:r>
              <a:rPr lang="en-US" sz="3200" b="1" dirty="0">
                <a:solidFill>
                  <a:schemeClr val="bg1"/>
                </a:solidFill>
                <a:latin typeface="Arial" panose="020B0604020202020204" pitchFamily="34" charset="0"/>
                <a:cs typeface="Arial" panose="020B0604020202020204" pitchFamily="34" charset="0"/>
              </a:rPr>
              <a:t>should I revise This Option?</a:t>
            </a:r>
            <a:r>
              <a:rPr lang="en-US" sz="3200" dirty="0">
                <a:solidFill>
                  <a:schemeClr val="bg1"/>
                </a:solidFill>
                <a:latin typeface="Arial" panose="020B0604020202020204" pitchFamily="34" charset="0"/>
                <a:cs typeface="Arial" panose="020B0604020202020204" pitchFamily="34" charset="0"/>
              </a:rPr>
              <a:t>"</a:t>
            </a:r>
          </a:p>
          <a:p>
            <a:pPr marL="0" indent="0">
              <a:buNone/>
            </a:pPr>
            <a:endParaRPr lang="en-US" dirty="0"/>
          </a:p>
        </p:txBody>
      </p:sp>
    </p:spTree>
    <p:extLst>
      <p:ext uri="{BB962C8B-B14F-4D97-AF65-F5344CB8AC3E}">
        <p14:creationId xmlns:p14="http://schemas.microsoft.com/office/powerpoint/2010/main" val="34513118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75F4-280D-EA41-88EB-BC109540B7EE}"/>
              </a:ext>
            </a:extLst>
          </p:cNvPr>
          <p:cNvSpPr>
            <a:spLocks noGrp="1"/>
          </p:cNvSpPr>
          <p:nvPr>
            <p:ph type="title"/>
          </p:nvPr>
        </p:nvSpPr>
        <p:spPr>
          <a:xfrm>
            <a:off x="838200" y="555625"/>
            <a:ext cx="10515600" cy="650875"/>
          </a:xfrm>
        </p:spPr>
        <p:txBody>
          <a:bodyPr>
            <a:normAutofit/>
          </a:bodyPr>
          <a:lstStyle/>
          <a:p>
            <a:pPr algn="ctr"/>
            <a:r>
              <a:rPr lang="en-US" sz="3200" b="1" dirty="0">
                <a:latin typeface="Arial" panose="020B0604020202020204" pitchFamily="34" charset="0"/>
                <a:cs typeface="Arial" panose="020B0604020202020204" pitchFamily="34" charset="0"/>
              </a:rPr>
              <a:t>How do you define </a:t>
            </a:r>
            <a:r>
              <a:rPr lang="en-US" sz="3200" b="1" u="sng" dirty="0">
                <a:latin typeface="Arial" panose="020B0604020202020204" pitchFamily="34" charset="0"/>
                <a:cs typeface="Arial" panose="020B0604020202020204" pitchFamily="34" charset="0"/>
              </a:rPr>
              <a:t>Quality</a:t>
            </a:r>
            <a:r>
              <a:rPr lang="en-US" sz="800" b="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AB28BF4B-9D06-1742-B647-9897166925A9}"/>
              </a:ext>
            </a:extLst>
          </p:cNvPr>
          <p:cNvSpPr>
            <a:spLocks noGrp="1"/>
          </p:cNvSpPr>
          <p:nvPr>
            <p:ph idx="1"/>
          </p:nvPr>
        </p:nvSpPr>
        <p:spPr>
          <a:xfrm>
            <a:off x="838200" y="1241425"/>
            <a:ext cx="10515600" cy="5095875"/>
          </a:xfrm>
        </p:spPr>
        <p:txBody>
          <a:bodyPr/>
          <a:lstStyle/>
          <a:p>
            <a:pPr marL="0" indent="0" algn="ctr">
              <a:buNone/>
            </a:pPr>
            <a:r>
              <a:rPr lang="en-US" sz="3200" dirty="0">
                <a:latin typeface="Arial" panose="020B0604020202020204" pitchFamily="34" charset="0"/>
                <a:cs typeface="Arial" panose="020B0604020202020204" pitchFamily="34" charset="0"/>
              </a:rPr>
              <a:t>In a</a:t>
            </a:r>
            <a:r>
              <a:rPr lang="en-US" sz="3200" b="1" dirty="0">
                <a:latin typeface="Arial" panose="020B0604020202020204" pitchFamily="34" charset="0"/>
                <a:cs typeface="Arial" panose="020B0604020202020204" pitchFamily="34" charset="0"/>
              </a:rPr>
              <a:t> </a:t>
            </a:r>
            <a:r>
              <a:rPr lang="en-US" sz="3200" b="1" u="sng" dirty="0">
                <a:latin typeface="Arial" panose="020B0604020202020204" pitchFamily="34" charset="0"/>
                <a:cs typeface="Arial" panose="020B0604020202020204" pitchFamily="34" charset="0"/>
              </a:rPr>
              <a:t>Quality</a:t>
            </a:r>
            <a:r>
              <a:rPr lang="en-US" sz="3200" b="1" dirty="0">
                <a:latin typeface="Arial" panose="020B0604020202020204" pitchFamily="34" charset="0"/>
                <a:cs typeface="Arial" panose="020B0604020202020204" pitchFamily="34" charset="0"/>
              </a:rPr>
              <a:t> Check,</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IF </a:t>
            </a:r>
            <a:r>
              <a:rPr lang="en-US" sz="3200" dirty="0">
                <a:latin typeface="Arial" panose="020B0604020202020204" pitchFamily="34" charset="0"/>
                <a:cs typeface="Arial" panose="020B0604020202020204" pitchFamily="34" charset="0"/>
              </a:rPr>
              <a:t>there </a:t>
            </a:r>
            <a:r>
              <a:rPr lang="en-US" sz="3200" b="1" u="sng" dirty="0">
                <a:latin typeface="Arial" panose="020B0604020202020204" pitchFamily="34" charset="0"/>
                <a:cs typeface="Arial" panose="020B0604020202020204" pitchFamily="34" charset="0"/>
              </a:rPr>
              <a:t>is</a:t>
            </a:r>
            <a:r>
              <a:rPr lang="en-US" sz="3200" dirty="0">
                <a:latin typeface="Arial" panose="020B0604020202020204" pitchFamily="34" charset="0"/>
                <a:cs typeface="Arial" panose="020B0604020202020204" pitchFamily="34" charset="0"/>
              </a:rPr>
              <a:t> a</a:t>
            </a:r>
            <a:r>
              <a:rPr lang="en-US" sz="3200" b="1" dirty="0">
                <a:latin typeface="Arial" panose="020B0604020202020204" pitchFamily="34" charset="0"/>
                <a:cs typeface="Arial" panose="020B0604020202020204" pitchFamily="34" charset="0"/>
              </a:rPr>
              <a:t> </a:t>
            </a:r>
            <a:r>
              <a:rPr lang="en-US" sz="3200" b="1" u="sng" dirty="0">
                <a:solidFill>
                  <a:srgbClr val="C00000"/>
                </a:solidFill>
                <a:latin typeface="Arial" panose="020B0604020202020204" pitchFamily="34" charset="0"/>
                <a:cs typeface="Arial" panose="020B0604020202020204" pitchFamily="34" charset="0"/>
              </a:rPr>
              <a:t>close match</a:t>
            </a:r>
            <a:br>
              <a:rPr lang="en-US" sz="3200" b="1" u="sng"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of Predictions with Goals,</a:t>
            </a:r>
            <a:br>
              <a:rPr lang="en-US" sz="3200" dirty="0">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This Option</a:t>
            </a:r>
            <a:r>
              <a:rPr lang="en-US" sz="3200" dirty="0">
                <a:solidFill>
                  <a:schemeClr val="bg1"/>
                </a:solidFill>
                <a:latin typeface="Arial" panose="020B0604020202020204" pitchFamily="34" charset="0"/>
                <a:cs typeface="Arial" panose="020B0604020202020204" pitchFamily="34" charset="0"/>
              </a:rPr>
              <a:t> has </a:t>
            </a:r>
            <a:r>
              <a:rPr lang="en-US" sz="3200" b="1" u="sng" dirty="0">
                <a:solidFill>
                  <a:schemeClr val="bg1"/>
                </a:solidFill>
                <a:latin typeface="Arial" panose="020B0604020202020204" pitchFamily="34" charset="0"/>
                <a:cs typeface="Arial" panose="020B0604020202020204" pitchFamily="34" charset="0"/>
              </a:rPr>
              <a:t>high Quality</a:t>
            </a:r>
            <a:r>
              <a:rPr lang="en-US" sz="3200" b="1" dirty="0">
                <a:solidFill>
                  <a:schemeClr val="bg1"/>
                </a:solidFill>
                <a:latin typeface="Arial" panose="020B0604020202020204" pitchFamily="34" charset="0"/>
                <a:cs typeface="Arial" panose="020B0604020202020204" pitchFamily="34" charset="0"/>
              </a:rPr>
              <a:t>,</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with</a:t>
            </a:r>
            <a:r>
              <a:rPr lang="en-US" sz="3200" b="1" dirty="0">
                <a:solidFill>
                  <a:schemeClr val="bg1"/>
                </a:solidFill>
                <a:latin typeface="Arial" panose="020B0604020202020204" pitchFamily="34" charset="0"/>
                <a:cs typeface="Arial" panose="020B0604020202020204" pitchFamily="34" charset="0"/>
              </a:rPr>
              <a:t> </a:t>
            </a:r>
            <a:r>
              <a:rPr lang="en-US" sz="3200" b="1" u="sng" dirty="0">
                <a:solidFill>
                  <a:schemeClr val="bg1"/>
                </a:solidFill>
                <a:latin typeface="Arial" panose="020B0604020202020204" pitchFamily="34" charset="0"/>
                <a:cs typeface="Arial" panose="020B0604020202020204" pitchFamily="34" charset="0"/>
              </a:rPr>
              <a:t>Quality</a:t>
            </a:r>
            <a:r>
              <a:rPr lang="en-US" sz="3200" b="1" dirty="0">
                <a:solidFill>
                  <a:schemeClr val="bg1"/>
                </a:solidFill>
                <a:latin typeface="Arial" panose="020B0604020202020204" pitchFamily="34" charset="0"/>
                <a:cs typeface="Arial" panose="020B0604020202020204" pitchFamily="34" charset="0"/>
              </a:rPr>
              <a:t> defined by </a:t>
            </a:r>
            <a:r>
              <a:rPr lang="en-US" sz="3200" b="1" u="sng" dirty="0">
                <a:solidFill>
                  <a:schemeClr val="bg1"/>
                </a:solidFill>
                <a:latin typeface="Arial" panose="020B0604020202020204" pitchFamily="34" charset="0"/>
                <a:cs typeface="Arial" panose="020B0604020202020204" pitchFamily="34" charset="0"/>
              </a:rPr>
              <a:t>your Goals</a:t>
            </a:r>
            <a:r>
              <a:rPr lang="en-US" sz="3200" b="1" dirty="0">
                <a:solidFill>
                  <a:schemeClr val="bg1"/>
                </a:solidFill>
                <a:latin typeface="Arial" panose="020B0604020202020204" pitchFamily="34" charset="0"/>
                <a:cs typeface="Arial" panose="020B0604020202020204" pitchFamily="34" charset="0"/>
              </a:rPr>
              <a:t>,</a:t>
            </a:r>
            <a:br>
              <a:rPr lang="en-US" sz="3200" dirty="0">
                <a:latin typeface="Arial" panose="020B0604020202020204" pitchFamily="34" charset="0"/>
                <a:cs typeface="Arial" panose="020B0604020202020204" pitchFamily="34" charset="0"/>
              </a:rPr>
            </a:br>
            <a:r>
              <a:rPr lang="en-US" sz="3200" b="1" dirty="0">
                <a:solidFill>
                  <a:srgbClr val="C00000"/>
                </a:solidFill>
                <a:latin typeface="Arial" panose="020B0604020202020204" pitchFamily="34" charset="0"/>
                <a:cs typeface="Arial" panose="020B0604020202020204" pitchFamily="34" charset="0"/>
              </a:rPr>
              <a:t>This Option</a:t>
            </a:r>
            <a:r>
              <a:rPr lang="en-US" sz="3200" dirty="0">
                <a:latin typeface="Arial" panose="020B0604020202020204" pitchFamily="34" charset="0"/>
                <a:cs typeface="Arial" panose="020B0604020202020204" pitchFamily="34" charset="0"/>
              </a:rPr>
              <a:t> might be</a:t>
            </a:r>
            <a:r>
              <a:rPr lang="en-US" sz="3200" b="1" dirty="0">
                <a:latin typeface="Arial" panose="020B0604020202020204" pitchFamily="34" charset="0"/>
                <a:cs typeface="Arial" panose="020B0604020202020204" pitchFamily="34" charset="0"/>
              </a:rPr>
              <a:t> </a:t>
            </a:r>
            <a:r>
              <a:rPr lang="en-US" sz="3200" u="sng" dirty="0">
                <a:latin typeface="Arial" panose="020B0604020202020204" pitchFamily="34" charset="0"/>
                <a:cs typeface="Arial" panose="020B0604020202020204" pitchFamily="34" charset="0"/>
              </a:rPr>
              <a:t>a good </a:t>
            </a:r>
            <a:r>
              <a:rPr lang="en-US" sz="3200" b="1" u="sng" dirty="0">
                <a:solidFill>
                  <a:srgbClr val="C00000"/>
                </a:solidFill>
                <a:latin typeface="Arial" panose="020B0604020202020204" pitchFamily="34" charset="0"/>
                <a:cs typeface="Arial" panose="020B0604020202020204" pitchFamily="34" charset="0"/>
              </a:rPr>
              <a:t>Solution</a:t>
            </a:r>
            <a:r>
              <a:rPr lang="en-US" sz="3200" b="1" dirty="0">
                <a:latin typeface="Arial" panose="020B0604020202020204" pitchFamily="34" charset="0"/>
                <a:cs typeface="Arial" panose="020B0604020202020204" pitchFamily="34" charset="0"/>
              </a:rPr>
              <a:t>.</a:t>
            </a:r>
          </a:p>
          <a:p>
            <a:pPr marL="0" indent="0" algn="ctr">
              <a:buNone/>
            </a:pPr>
            <a:r>
              <a:rPr lang="en-US" sz="1200" dirty="0">
                <a:latin typeface="Arial" panose="020B0604020202020204" pitchFamily="34" charset="0"/>
                <a:cs typeface="Arial" panose="020B0604020202020204" pitchFamily="34" charset="0"/>
              </a:rPr>
              <a:t> </a:t>
            </a:r>
          </a:p>
          <a:p>
            <a:pPr marL="0" indent="0" algn="ctr">
              <a:buNone/>
            </a:pPr>
            <a:r>
              <a:rPr lang="en-US" sz="3200" dirty="0">
                <a:latin typeface="Arial" panose="020B0604020202020204" pitchFamily="34" charset="0"/>
                <a:cs typeface="Arial" panose="020B0604020202020204" pitchFamily="34" charset="0"/>
              </a:rPr>
              <a:t>But what can you do</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if there </a:t>
            </a:r>
            <a:r>
              <a:rPr lang="en-US" sz="3200" b="1" u="sng" dirty="0">
                <a:latin typeface="Arial" panose="020B0604020202020204" pitchFamily="34" charset="0"/>
                <a:cs typeface="Arial" panose="020B0604020202020204" pitchFamily="34" charset="0"/>
              </a:rPr>
              <a:t>is not</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a:t>
            </a:r>
            <a:r>
              <a:rPr lang="en-US" sz="3200" b="1" dirty="0">
                <a:latin typeface="Arial" panose="020B0604020202020204" pitchFamily="34" charset="0"/>
                <a:cs typeface="Arial" panose="020B0604020202020204" pitchFamily="34" charset="0"/>
              </a:rPr>
              <a:t> </a:t>
            </a:r>
            <a:r>
              <a:rPr lang="en-US" sz="3200" b="1" dirty="0">
                <a:solidFill>
                  <a:srgbClr val="C00000"/>
                </a:solidFill>
                <a:latin typeface="Arial" panose="020B0604020202020204" pitchFamily="34" charset="0"/>
                <a:cs typeface="Arial" panose="020B0604020202020204" pitchFamily="34" charset="0"/>
              </a:rPr>
              <a:t>close match</a:t>
            </a:r>
            <a:r>
              <a:rPr lang="en-US" sz="3200" b="1" dirty="0">
                <a:latin typeface="Arial" panose="020B0604020202020204" pitchFamily="34" charset="0"/>
                <a:cs typeface="Arial" panose="020B0604020202020204" pitchFamily="34" charset="0"/>
              </a:rPr>
              <a:t>?</a:t>
            </a:r>
          </a:p>
          <a:p>
            <a:pPr marL="0" indent="0" algn="ctr">
              <a:buNone/>
            </a:pPr>
            <a:r>
              <a:rPr lang="en-US" sz="3200" dirty="0">
                <a:latin typeface="Arial" panose="020B0604020202020204" pitchFamily="34" charset="0"/>
                <a:cs typeface="Arial" panose="020B0604020202020204" pitchFamily="34" charset="0"/>
              </a:rPr>
              <a:t>You can ask</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t>
            </a:r>
            <a:r>
              <a:rPr lang="en-US" sz="3200" b="1" dirty="0">
                <a:solidFill>
                  <a:srgbClr val="FF0000"/>
                </a:solidFill>
                <a:latin typeface="Arial" panose="020B0604020202020204" pitchFamily="34" charset="0"/>
                <a:cs typeface="Arial" panose="020B0604020202020204" pitchFamily="34" charset="0"/>
              </a:rPr>
              <a:t>should I </a:t>
            </a:r>
            <a:r>
              <a:rPr lang="en-US" sz="3200" b="1" u="sng" dirty="0">
                <a:solidFill>
                  <a:srgbClr val="FF0000"/>
                </a:solidFill>
                <a:latin typeface="Arial" panose="020B0604020202020204" pitchFamily="34" charset="0"/>
                <a:cs typeface="Arial" panose="020B0604020202020204" pitchFamily="34" charset="0"/>
              </a:rPr>
              <a:t>revise</a:t>
            </a:r>
            <a:r>
              <a:rPr lang="en-US" sz="3200" b="1" dirty="0">
                <a:solidFill>
                  <a:srgbClr val="FF0000"/>
                </a:solidFill>
                <a:latin typeface="Arial" panose="020B0604020202020204" pitchFamily="34" charset="0"/>
                <a:cs typeface="Arial" panose="020B0604020202020204" pitchFamily="34" charset="0"/>
              </a:rPr>
              <a:t> This Option?</a:t>
            </a:r>
            <a:r>
              <a:rPr lang="en-US" sz="3200" dirty="0">
                <a:latin typeface="Arial" panose="020B0604020202020204" pitchFamily="34" charset="0"/>
                <a:cs typeface="Arial" panose="020B0604020202020204" pitchFamily="34" charset="0"/>
              </a:rPr>
              <a:t>"</a:t>
            </a:r>
          </a:p>
          <a:p>
            <a:pPr marL="0" indent="0">
              <a:buNone/>
            </a:pPr>
            <a:endParaRPr lang="en-US" dirty="0"/>
          </a:p>
        </p:txBody>
      </p:sp>
    </p:spTree>
    <p:extLst>
      <p:ext uri="{BB962C8B-B14F-4D97-AF65-F5344CB8AC3E}">
        <p14:creationId xmlns:p14="http://schemas.microsoft.com/office/powerpoint/2010/main" val="7167889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7E0E21-036D-404A-9DA2-0F601831288F}"/>
              </a:ext>
            </a:extLst>
          </p:cNvPr>
          <p:cNvSpPr>
            <a:spLocks noGrp="1"/>
          </p:cNvSpPr>
          <p:nvPr>
            <p:ph idx="1"/>
          </p:nvPr>
        </p:nvSpPr>
        <p:spPr>
          <a:xfrm>
            <a:off x="838200" y="495300"/>
            <a:ext cx="10515600" cy="2946400"/>
          </a:xfrm>
        </p:spPr>
        <p:txBody>
          <a:bodyPr/>
          <a:lstStyle/>
          <a:p>
            <a:pPr marL="0" indent="0" algn="ctr">
              <a:buNone/>
            </a:pPr>
            <a:r>
              <a:rPr lang="en-US" sz="3200" dirty="0"/>
              <a:t>IF</a:t>
            </a:r>
            <a:r>
              <a:rPr lang="en-US" sz="3200" b="1" dirty="0"/>
              <a:t> there is </a:t>
            </a:r>
            <a:r>
              <a:rPr lang="en-US" sz="3200" b="1" u="sng" dirty="0"/>
              <a:t>not a close match</a:t>
            </a:r>
            <a:r>
              <a:rPr lang="en-US" sz="3200" b="1" dirty="0"/>
              <a:t> </a:t>
            </a:r>
            <a:r>
              <a:rPr lang="en-US" sz="3200" dirty="0"/>
              <a:t>between Predictions and Goals,</a:t>
            </a:r>
            <a:br>
              <a:rPr lang="en-US" sz="3200" dirty="0"/>
            </a:br>
            <a:r>
              <a:rPr lang="en-US" sz="3200" dirty="0"/>
              <a:t>ask "What are</a:t>
            </a:r>
            <a:r>
              <a:rPr lang="en-US" sz="3200" b="1" dirty="0"/>
              <a:t> </a:t>
            </a:r>
            <a:r>
              <a:rPr lang="en-US" sz="3200" b="1" u="sng" dirty="0"/>
              <a:t>the mis-matches</a:t>
            </a:r>
            <a:r>
              <a:rPr lang="en-US" sz="3200" b="1" dirty="0"/>
              <a:t>?</a:t>
            </a:r>
            <a:r>
              <a:rPr lang="en-US" sz="3200" dirty="0"/>
              <a:t>  what are</a:t>
            </a:r>
            <a:r>
              <a:rPr lang="en-US" sz="3200" b="1" dirty="0"/>
              <a:t> </a:t>
            </a:r>
            <a:r>
              <a:rPr lang="en-US" sz="3200" b="1" u="sng" dirty="0"/>
              <a:t>the causes</a:t>
            </a:r>
            <a:r>
              <a:rPr lang="en-US" sz="3200" b="1" dirty="0"/>
              <a:t>?</a:t>
            </a:r>
            <a:r>
              <a:rPr lang="en-US" sz="3200" dirty="0"/>
              <a:t>"</a:t>
            </a:r>
            <a:br>
              <a:rPr lang="en-US" sz="3200" dirty="0"/>
            </a:br>
            <a:r>
              <a:rPr lang="en-US" sz="3200" dirty="0"/>
              <a:t>and "</a:t>
            </a:r>
            <a:r>
              <a:rPr lang="en-US" sz="3200" b="1" u="sng" dirty="0">
                <a:solidFill>
                  <a:srgbClr val="C00000"/>
                </a:solidFill>
              </a:rPr>
              <a:t>How can I revise This Option</a:t>
            </a:r>
            <a:r>
              <a:rPr lang="en-US" sz="3200" b="1" dirty="0"/>
              <a:t> </a:t>
            </a:r>
            <a:r>
              <a:rPr lang="en-US" sz="3200" dirty="0"/>
              <a:t>to</a:t>
            </a:r>
            <a:r>
              <a:rPr lang="en-US" sz="3200" b="1" dirty="0"/>
              <a:t> </a:t>
            </a:r>
            <a:r>
              <a:rPr lang="en-US" sz="3200" b="1" u="sng" dirty="0">
                <a:solidFill>
                  <a:srgbClr val="C00000"/>
                </a:solidFill>
              </a:rPr>
              <a:t>get a closer match</a:t>
            </a:r>
            <a:r>
              <a:rPr lang="en-US" sz="3200" b="1" dirty="0">
                <a:solidFill>
                  <a:srgbClr val="C00000"/>
                </a:solidFill>
              </a:rPr>
              <a:t>?</a:t>
            </a:r>
            <a:r>
              <a:rPr lang="en-US" sz="3200" dirty="0"/>
              <a:t>"</a:t>
            </a:r>
          </a:p>
          <a:p>
            <a:pPr marL="0" indent="0" algn="ctr">
              <a:buNone/>
            </a:pPr>
            <a:r>
              <a:rPr lang="en-US" sz="3200" b="1" dirty="0"/>
              <a:t>a </a:t>
            </a:r>
            <a:r>
              <a:rPr lang="en-US" sz="3200" b="1" u="sng" dirty="0">
                <a:solidFill>
                  <a:srgbClr val="FF0000"/>
                </a:solidFill>
              </a:rPr>
              <a:t>Cycle of Design</a:t>
            </a:r>
            <a:br>
              <a:rPr lang="en-US" sz="3200" dirty="0"/>
            </a:br>
            <a:r>
              <a:rPr lang="en-US" sz="3200" dirty="0"/>
              <a:t>can be</a:t>
            </a:r>
            <a:r>
              <a:rPr lang="en-US" sz="3200" b="1" dirty="0"/>
              <a:t> </a:t>
            </a:r>
            <a:r>
              <a:rPr lang="en-US" sz="3200" b="1" u="sng" dirty="0">
                <a:solidFill>
                  <a:srgbClr val="C00000"/>
                </a:solidFill>
              </a:rPr>
              <a:t>first</a:t>
            </a:r>
            <a:r>
              <a:rPr lang="en-US" sz="3200" b="1" dirty="0">
                <a:solidFill>
                  <a:srgbClr val="C00000"/>
                </a:solidFill>
              </a:rPr>
              <a:t> Generate</a:t>
            </a:r>
            <a:r>
              <a:rPr lang="en-US" sz="3200" b="1" dirty="0"/>
              <a:t> </a:t>
            </a:r>
            <a:r>
              <a:rPr lang="en-US" sz="3200" u="sng" dirty="0"/>
              <a:t>and</a:t>
            </a:r>
            <a:r>
              <a:rPr lang="en-US" sz="3200" b="1" u="sng" dirty="0"/>
              <a:t> </a:t>
            </a:r>
            <a:r>
              <a:rPr lang="en-US" sz="3200" b="1" u="sng" dirty="0">
                <a:solidFill>
                  <a:srgbClr val="C00000"/>
                </a:solidFill>
              </a:rPr>
              <a:t>then</a:t>
            </a:r>
            <a:r>
              <a:rPr lang="en-US" sz="3200" b="1" dirty="0">
                <a:solidFill>
                  <a:srgbClr val="C00000"/>
                </a:solidFill>
              </a:rPr>
              <a:t> Evaluate</a:t>
            </a:r>
            <a:r>
              <a:rPr lang="en-US" sz="3200" b="1" dirty="0"/>
              <a:t>,</a:t>
            </a:r>
            <a:br>
              <a:rPr lang="en-US" sz="3200" dirty="0"/>
            </a:br>
            <a:r>
              <a:rPr lang="en-US" sz="3200" dirty="0"/>
              <a:t>and also</a:t>
            </a:r>
            <a:r>
              <a:rPr lang="en-US" sz="3200" b="1" dirty="0"/>
              <a:t> </a:t>
            </a:r>
            <a:r>
              <a:rPr lang="en-US" sz="3200" b="1" u="sng" dirty="0">
                <a:solidFill>
                  <a:srgbClr val="C00000"/>
                </a:solidFill>
              </a:rPr>
              <a:t>first</a:t>
            </a:r>
            <a:r>
              <a:rPr lang="en-US" sz="3200" b="1" dirty="0">
                <a:solidFill>
                  <a:srgbClr val="C00000"/>
                </a:solidFill>
              </a:rPr>
              <a:t> Evaluate</a:t>
            </a:r>
            <a:r>
              <a:rPr lang="en-US" sz="3200" dirty="0"/>
              <a:t> </a:t>
            </a:r>
            <a:r>
              <a:rPr lang="en-US" sz="3200" u="sng" dirty="0"/>
              <a:t>and</a:t>
            </a:r>
            <a:r>
              <a:rPr lang="en-US" sz="3200" b="1" u="sng" dirty="0">
                <a:solidFill>
                  <a:srgbClr val="C00000"/>
                </a:solidFill>
              </a:rPr>
              <a:t> then</a:t>
            </a:r>
            <a:r>
              <a:rPr lang="en-US" sz="3200" b="1" dirty="0">
                <a:solidFill>
                  <a:srgbClr val="C00000"/>
                </a:solidFill>
              </a:rPr>
              <a:t> Generate.</a:t>
            </a:r>
          </a:p>
          <a:p>
            <a:pPr marL="0" indent="0">
              <a:buNone/>
            </a:pPr>
            <a:endParaRPr lang="en-US" dirty="0"/>
          </a:p>
        </p:txBody>
      </p:sp>
      <p:pic>
        <p:nvPicPr>
          <p:cNvPr id="5" name="Picture 4">
            <a:extLst>
              <a:ext uri="{FF2B5EF4-FFF2-40B4-BE49-F238E27FC236}">
                <a16:creationId xmlns:a16="http://schemas.microsoft.com/office/drawing/2014/main" id="{9CE421E5-C38F-5347-A74D-CF9A00621D3C}"/>
              </a:ext>
            </a:extLst>
          </p:cNvPr>
          <p:cNvPicPr>
            <a:picLocks noChangeAspect="1"/>
          </p:cNvPicPr>
          <p:nvPr/>
        </p:nvPicPr>
        <p:blipFill>
          <a:blip r:embed="rId2"/>
          <a:stretch>
            <a:fillRect/>
          </a:stretch>
        </p:blipFill>
        <p:spPr>
          <a:xfrm>
            <a:off x="3128036" y="3441700"/>
            <a:ext cx="4917414" cy="3117850"/>
          </a:xfrm>
          <a:prstGeom prst="rect">
            <a:avLst/>
          </a:prstGeom>
        </p:spPr>
      </p:pic>
    </p:spTree>
    <p:extLst>
      <p:ext uri="{BB962C8B-B14F-4D97-AF65-F5344CB8AC3E}">
        <p14:creationId xmlns:p14="http://schemas.microsoft.com/office/powerpoint/2010/main" val="114825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B8C85E-EBE8-E24A-BBE7-E328F8B64B70}"/>
              </a:ext>
            </a:extLst>
          </p:cNvPr>
          <p:cNvSpPr txBox="1"/>
          <p:nvPr/>
        </p:nvSpPr>
        <p:spPr>
          <a:xfrm>
            <a:off x="757648" y="362131"/>
            <a:ext cx="10649130" cy="3539430"/>
          </a:xfrm>
          <a:prstGeom prst="rect">
            <a:avLst/>
          </a:prstGeom>
          <a:noFill/>
        </p:spPr>
        <p:txBody>
          <a:bodyPr wrap="square" rtlCol="0">
            <a:spAutoFit/>
          </a:bodyPr>
          <a:lstStyle/>
          <a:p>
            <a:pPr algn="ctr"/>
            <a:r>
              <a:rPr lang="en-US" sz="3200" dirty="0"/>
              <a:t>For using</a:t>
            </a:r>
            <a:r>
              <a:rPr lang="en-US" sz="3200" b="1" dirty="0"/>
              <a:t> </a:t>
            </a:r>
            <a:r>
              <a:rPr lang="en-US" sz="3200" b="1" dirty="0">
                <a:solidFill>
                  <a:schemeClr val="accent4">
                    <a:lumMod val="75000"/>
                  </a:schemeClr>
                </a:solidFill>
                <a:hlinkClick r:id="rId2">
                  <a:extLst>
                    <a:ext uri="{A12FA001-AC4F-418D-AE19-62706E023703}">
                      <ahyp:hlinkClr xmlns:ahyp="http://schemas.microsoft.com/office/drawing/2018/hyperlinkcolor" val="tx"/>
                    </a:ext>
                  </a:extLst>
                </a:hlinkClick>
              </a:rPr>
              <a:t>my edu-website</a:t>
            </a:r>
            <a:r>
              <a:rPr lang="en-US" sz="3200" dirty="0"/>
              <a:t> (</a:t>
            </a:r>
            <a:r>
              <a:rPr lang="en-US" sz="1200" dirty="0"/>
              <a:t> </a:t>
            </a:r>
            <a:r>
              <a:rPr lang="en-US" sz="3200" b="1" dirty="0"/>
              <a:t>Education For Problem Solving</a:t>
            </a:r>
            <a:r>
              <a:rPr lang="en-US" sz="1200" dirty="0"/>
              <a:t> </a:t>
            </a:r>
            <a:r>
              <a:rPr lang="en-US" sz="3200" dirty="0"/>
              <a:t>),</a:t>
            </a:r>
            <a:br>
              <a:rPr lang="en-US" sz="3200" b="1" u="sng" dirty="0">
                <a:solidFill>
                  <a:srgbClr val="7030A0"/>
                </a:solidFill>
              </a:rPr>
            </a:br>
            <a:r>
              <a:rPr lang="en-US" sz="3200" b="1" dirty="0">
                <a:solidFill>
                  <a:srgbClr val="C00000"/>
                </a:solidFill>
              </a:rPr>
              <a:t>3 tips:</a:t>
            </a:r>
            <a:r>
              <a:rPr lang="en-US" sz="3200" dirty="0">
                <a:solidFill>
                  <a:srgbClr val="C00000"/>
                </a:solidFill>
              </a:rPr>
              <a:t>  </a:t>
            </a:r>
            <a:r>
              <a:rPr lang="en-US" sz="3200" u="sng" dirty="0">
                <a:solidFill>
                  <a:srgbClr val="C00000"/>
                </a:solidFill>
              </a:rPr>
              <a:t>use a </a:t>
            </a:r>
            <a:r>
              <a:rPr lang="en-US" sz="3200" b="1" u="sng" dirty="0">
                <a:solidFill>
                  <a:srgbClr val="C00000"/>
                </a:solidFill>
              </a:rPr>
              <a:t>BIG Screen</a:t>
            </a:r>
            <a:r>
              <a:rPr lang="en-US" sz="3200" dirty="0">
                <a:solidFill>
                  <a:srgbClr val="C00000"/>
                </a:solidFill>
              </a:rPr>
              <a:t>  –  </a:t>
            </a:r>
            <a:r>
              <a:rPr lang="en-US" sz="3200" u="sng" dirty="0">
                <a:solidFill>
                  <a:srgbClr val="C00000"/>
                </a:solidFill>
              </a:rPr>
              <a:t>open </a:t>
            </a:r>
            <a:r>
              <a:rPr lang="en-US" sz="3200" b="1" u="sng" dirty="0">
                <a:solidFill>
                  <a:srgbClr val="C00000"/>
                </a:solidFill>
              </a:rPr>
              <a:t>LEFT+RIGHT</a:t>
            </a:r>
            <a:r>
              <a:rPr lang="en-US" sz="3200" dirty="0">
                <a:solidFill>
                  <a:srgbClr val="C00000"/>
                </a:solidFill>
              </a:rPr>
              <a:t> and </a:t>
            </a:r>
            <a:r>
              <a:rPr lang="en-US" sz="3200" b="1" u="sng" dirty="0">
                <a:solidFill>
                  <a:srgbClr val="C00000"/>
                </a:solidFill>
              </a:rPr>
              <a:t>click links</a:t>
            </a:r>
            <a:br>
              <a:rPr lang="en-US" sz="3200" b="1" u="sng" dirty="0"/>
            </a:br>
            <a:r>
              <a:rPr lang="en-US" sz="3200" dirty="0"/>
              <a:t>because </a:t>
            </a:r>
            <a:r>
              <a:rPr lang="en-US" sz="3200" u="sng" dirty="0"/>
              <a:t>a link usually will open in the "other side" frame</a:t>
            </a:r>
            <a:r>
              <a:rPr lang="en-US" sz="3200" dirty="0"/>
              <a:t> so</a:t>
            </a:r>
            <a:br>
              <a:rPr lang="en-US" sz="3200" dirty="0"/>
            </a:br>
            <a:r>
              <a:rPr lang="en-US" sz="3200" dirty="0"/>
              <a:t>you can continue reading in the frame where the link was.</a:t>
            </a:r>
            <a:br>
              <a:rPr lang="en-US" sz="3200" dirty="0"/>
            </a:br>
            <a:r>
              <a:rPr lang="en-US" sz="3200" dirty="0"/>
              <a:t>And you can "open only this page" with a top-of-page link. </a:t>
            </a:r>
          </a:p>
          <a:p>
            <a:r>
              <a:rPr lang="en-US" sz="3200" dirty="0"/>
              <a:t>     </a:t>
            </a:r>
            <a:r>
              <a:rPr lang="en-US" sz="3200" b="1" u="sng" dirty="0">
                <a:solidFill>
                  <a:srgbClr val="0070C0"/>
                </a:solidFill>
              </a:rPr>
              <a:t>LEFT SIDE</a:t>
            </a:r>
            <a:r>
              <a:rPr lang="en-US" sz="3200" b="1" dirty="0">
                <a:solidFill>
                  <a:srgbClr val="0070C0"/>
                </a:solidFill>
              </a:rPr>
              <a:t> </a:t>
            </a:r>
            <a:r>
              <a:rPr lang="en-US" sz="3200" dirty="0">
                <a:solidFill>
                  <a:srgbClr val="0070C0"/>
                </a:solidFill>
              </a:rPr>
              <a:t>is homepage                 </a:t>
            </a:r>
            <a:r>
              <a:rPr lang="en-US" sz="3200" b="1" u="sng" dirty="0">
                <a:solidFill>
                  <a:srgbClr val="0070C0"/>
                </a:solidFill>
              </a:rPr>
              <a:t>RIGHT SIDE</a:t>
            </a:r>
            <a:r>
              <a:rPr lang="en-US" sz="3200" b="1" dirty="0">
                <a:solidFill>
                  <a:srgbClr val="0070C0"/>
                </a:solidFill>
              </a:rPr>
              <a:t> </a:t>
            </a:r>
            <a:r>
              <a:rPr lang="en-US" sz="3200" dirty="0">
                <a:solidFill>
                  <a:srgbClr val="0070C0"/>
                </a:solidFill>
              </a:rPr>
              <a:t>has in-depth</a:t>
            </a:r>
            <a:br>
              <a:rPr lang="en-US" sz="3200" dirty="0">
                <a:solidFill>
                  <a:srgbClr val="0070C0"/>
                </a:solidFill>
              </a:rPr>
            </a:br>
            <a:r>
              <a:rPr lang="en-US" sz="3200" dirty="0">
                <a:solidFill>
                  <a:srgbClr val="0070C0"/>
                </a:solidFill>
              </a:rPr>
              <a:t>       with </a:t>
            </a:r>
            <a:r>
              <a:rPr lang="en-US" sz="3200" u="sng" dirty="0">
                <a:solidFill>
                  <a:srgbClr val="0070C0"/>
                </a:solidFill>
              </a:rPr>
              <a:t>Intro-Overview</a:t>
            </a:r>
            <a:r>
              <a:rPr lang="en-US" sz="3200" dirty="0">
                <a:solidFill>
                  <a:srgbClr val="0070C0"/>
                </a:solidFill>
              </a:rPr>
              <a:t>.                     examination of topics.</a:t>
            </a:r>
          </a:p>
        </p:txBody>
      </p:sp>
      <p:pic>
        <p:nvPicPr>
          <p:cNvPr id="8" name="Picture 7">
            <a:extLst>
              <a:ext uri="{FF2B5EF4-FFF2-40B4-BE49-F238E27FC236}">
                <a16:creationId xmlns:a16="http://schemas.microsoft.com/office/drawing/2014/main" id="{6BC29607-0C3A-794A-A209-45FEF9E35EA8}"/>
              </a:ext>
            </a:extLst>
          </p:cNvPr>
          <p:cNvPicPr>
            <a:picLocks noChangeAspect="1"/>
          </p:cNvPicPr>
          <p:nvPr/>
        </p:nvPicPr>
        <p:blipFill>
          <a:blip r:embed="rId3"/>
          <a:stretch>
            <a:fillRect/>
          </a:stretch>
        </p:blipFill>
        <p:spPr>
          <a:xfrm>
            <a:off x="3273517" y="3901561"/>
            <a:ext cx="5203782" cy="2664823"/>
          </a:xfrm>
          <a:prstGeom prst="rect">
            <a:avLst/>
          </a:prstGeom>
        </p:spPr>
      </p:pic>
    </p:spTree>
    <p:extLst>
      <p:ext uri="{BB962C8B-B14F-4D97-AF65-F5344CB8AC3E}">
        <p14:creationId xmlns:p14="http://schemas.microsoft.com/office/powerpoint/2010/main" val="30186314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2D4A-BB45-2A43-81AC-25D866166B96}"/>
              </a:ext>
            </a:extLst>
          </p:cNvPr>
          <p:cNvSpPr>
            <a:spLocks noGrp="1"/>
          </p:cNvSpPr>
          <p:nvPr>
            <p:ph type="title"/>
          </p:nvPr>
        </p:nvSpPr>
        <p:spPr>
          <a:xfrm>
            <a:off x="838200" y="415925"/>
            <a:ext cx="10515600" cy="2466975"/>
          </a:xfrm>
        </p:spPr>
        <p:txBody>
          <a:bodyPr>
            <a:normAutofit/>
          </a:bodyPr>
          <a:lstStyle/>
          <a:p>
            <a:pPr algn="ctr"/>
            <a:r>
              <a:rPr lang="en-US" sz="3200" b="1" dirty="0">
                <a:solidFill>
                  <a:srgbClr val="0070C0"/>
                </a:solidFill>
                <a:latin typeface="Arial" panose="020B0604020202020204" pitchFamily="34" charset="0"/>
                <a:cs typeface="Arial" panose="020B0604020202020204" pitchFamily="34" charset="0"/>
              </a:rPr>
              <a:t>GUIDED GENERATION</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uses </a:t>
            </a:r>
            <a:r>
              <a:rPr lang="en-US" sz="3200" b="1" u="sng" dirty="0">
                <a:latin typeface="Arial" panose="020B0604020202020204" pitchFamily="34" charset="0"/>
                <a:cs typeface="Arial" panose="020B0604020202020204" pitchFamily="34" charset="0"/>
              </a:rPr>
              <a:t>productive interactions</a:t>
            </a:r>
            <a:r>
              <a:rPr lang="en-US" sz="3200" b="1" dirty="0">
                <a:latin typeface="Arial" panose="020B0604020202020204" pitchFamily="34" charset="0"/>
                <a:cs typeface="Arial" panose="020B0604020202020204" pitchFamily="34" charset="0"/>
              </a:rPr>
              <a:t> between</a:t>
            </a:r>
            <a:br>
              <a:rPr lang="en-US" sz="3200"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t>
            </a:r>
            <a:r>
              <a:rPr lang="en-US" sz="3200" b="1" u="sng" dirty="0">
                <a:solidFill>
                  <a:srgbClr val="0070C0"/>
                </a:solidFill>
                <a:latin typeface="Arial" panose="020B0604020202020204" pitchFamily="34" charset="0"/>
                <a:cs typeface="Arial" panose="020B0604020202020204" pitchFamily="34" charset="0"/>
              </a:rPr>
              <a:t>Critical Thinking</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and</a:t>
            </a:r>
            <a:r>
              <a:rPr lang="en-US" sz="3200" b="1" dirty="0">
                <a:latin typeface="Arial" panose="020B0604020202020204" pitchFamily="34" charset="0"/>
                <a:cs typeface="Arial" panose="020B0604020202020204" pitchFamily="34" charset="0"/>
              </a:rPr>
              <a:t> </a:t>
            </a:r>
            <a:r>
              <a:rPr lang="en-US" sz="3200" b="1" u="sng" dirty="0">
                <a:solidFill>
                  <a:srgbClr val="0070C0"/>
                </a:solidFill>
                <a:latin typeface="Arial" panose="020B0604020202020204" pitchFamily="34" charset="0"/>
                <a:cs typeface="Arial" panose="020B0604020202020204" pitchFamily="34" charset="0"/>
              </a:rPr>
              <a:t>Creative Thinking</a:t>
            </a:r>
            <a:r>
              <a:rPr lang="en-US" sz="3600" b="1" dirty="0">
                <a:latin typeface="Arial" panose="020B0604020202020204" pitchFamily="34" charset="0"/>
                <a:cs typeface="Arial" panose="020B0604020202020204" pitchFamily="34" charset="0"/>
              </a:rPr>
              <a:t> </a:t>
            </a:r>
            <a:br>
              <a:rPr lang="en-US" sz="3200" b="1"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so you are being productively</a:t>
            </a:r>
            <a:br>
              <a:rPr lang="en-US" sz="3200" dirty="0">
                <a:latin typeface="Arial" panose="020B0604020202020204" pitchFamily="34" charset="0"/>
                <a:cs typeface="Arial" panose="020B0604020202020204" pitchFamily="34" charset="0"/>
              </a:rPr>
            </a:br>
            <a:r>
              <a:rPr lang="en-US" sz="3200" b="1" u="sng" dirty="0">
                <a:solidFill>
                  <a:srgbClr val="0070C0"/>
                </a:solidFill>
                <a:latin typeface="Arial" panose="020B0604020202020204" pitchFamily="34" charset="0"/>
                <a:cs typeface="Arial" panose="020B0604020202020204" pitchFamily="34" charset="0"/>
              </a:rPr>
              <a:t>Critical-and-Creative</a:t>
            </a:r>
            <a:r>
              <a:rPr lang="en-US" sz="3200" b="1"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710DB7E0-BAA3-9F4A-B60B-6B729011DEDD}"/>
              </a:ext>
            </a:extLst>
          </p:cNvPr>
          <p:cNvSpPr>
            <a:spLocks noGrp="1"/>
          </p:cNvSpPr>
          <p:nvPr>
            <p:ph idx="1"/>
          </p:nvPr>
        </p:nvSpPr>
        <p:spPr>
          <a:xfrm>
            <a:off x="596900" y="3136900"/>
            <a:ext cx="11010900" cy="3594100"/>
          </a:xfrm>
        </p:spPr>
        <p:txBody>
          <a:bodyPr/>
          <a:lstStyle/>
          <a:p>
            <a:pPr marL="0" indent="0" algn="ctr">
              <a:buNone/>
            </a:pPr>
            <a:r>
              <a:rPr lang="en-US" sz="3200" dirty="0">
                <a:latin typeface="Arial" panose="020B0604020202020204" pitchFamily="34" charset="0"/>
                <a:cs typeface="Arial" panose="020B0604020202020204" pitchFamily="34" charset="0"/>
              </a:rPr>
              <a:t>in </a:t>
            </a:r>
            <a:r>
              <a:rPr lang="en-US" sz="3200" b="1" dirty="0">
                <a:latin typeface="Arial" panose="020B0604020202020204" pitchFamily="34" charset="0"/>
                <a:cs typeface="Arial" panose="020B0604020202020204" pitchFamily="34" charset="0"/>
              </a:rPr>
              <a:t>a </a:t>
            </a:r>
            <a:r>
              <a:rPr lang="en-US" sz="3200" b="1" dirty="0">
                <a:solidFill>
                  <a:srgbClr val="0070C0"/>
                </a:solidFill>
                <a:latin typeface="Arial" panose="020B0604020202020204" pitchFamily="34" charset="0"/>
                <a:cs typeface="Arial" panose="020B0604020202020204" pitchFamily="34" charset="0"/>
              </a:rPr>
              <a:t>critical-and-creative</a:t>
            </a:r>
            <a:r>
              <a:rPr lang="en-US" sz="3200" b="1" dirty="0">
                <a:latin typeface="Arial" panose="020B0604020202020204" pitchFamily="34" charset="0"/>
                <a:cs typeface="Arial" panose="020B0604020202020204" pitchFamily="34" charset="0"/>
              </a:rPr>
              <a:t> process of </a:t>
            </a:r>
            <a:r>
              <a:rPr lang="en-US" sz="3200" b="1" dirty="0">
                <a:solidFill>
                  <a:srgbClr val="FF0000"/>
                </a:solidFill>
                <a:latin typeface="Arial" panose="020B0604020202020204" pitchFamily="34" charset="0"/>
                <a:cs typeface="Arial" panose="020B0604020202020204" pitchFamily="34" charset="0"/>
              </a:rPr>
              <a:t>Guided Generation</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your </a:t>
            </a:r>
            <a:r>
              <a:rPr lang="en-US" sz="3200" b="1" u="sng" dirty="0">
                <a:solidFill>
                  <a:srgbClr val="0070C0"/>
                </a:solidFill>
                <a:latin typeface="Arial" panose="020B0604020202020204" pitchFamily="34" charset="0"/>
                <a:cs typeface="Arial" panose="020B0604020202020204" pitchFamily="34" charset="0"/>
              </a:rPr>
              <a:t>critical</a:t>
            </a:r>
            <a:r>
              <a:rPr lang="en-US" sz="3200" b="1" dirty="0">
                <a:latin typeface="Arial" panose="020B0604020202020204" pitchFamily="34" charset="0"/>
                <a:cs typeface="Arial" panose="020B0604020202020204" pitchFamily="34" charset="0"/>
              </a:rPr>
              <a:t> </a:t>
            </a:r>
            <a:r>
              <a:rPr lang="en-US" sz="3200" b="1" u="sng" dirty="0">
                <a:solidFill>
                  <a:srgbClr val="C00000"/>
                </a:solidFill>
                <a:latin typeface="Arial" panose="020B0604020202020204" pitchFamily="34" charset="0"/>
                <a:cs typeface="Arial" panose="020B0604020202020204" pitchFamily="34" charset="0"/>
              </a:rPr>
              <a:t>Evaluation</a:t>
            </a:r>
            <a:r>
              <a:rPr lang="en-US" sz="3200" dirty="0">
                <a:latin typeface="Arial" panose="020B0604020202020204" pitchFamily="34" charset="0"/>
                <a:cs typeface="Arial" panose="020B0604020202020204" pitchFamily="34" charset="0"/>
              </a:rPr>
              <a:t> of</a:t>
            </a:r>
            <a:r>
              <a:rPr lang="en-US" sz="3200" b="1" dirty="0">
                <a:latin typeface="Arial" panose="020B0604020202020204" pitchFamily="34" charset="0"/>
                <a:cs typeface="Arial" panose="020B0604020202020204" pitchFamily="34" charset="0"/>
              </a:rPr>
              <a:t> the </a:t>
            </a:r>
            <a:r>
              <a:rPr lang="en-US" sz="3200" b="1" u="sng" dirty="0">
                <a:latin typeface="Arial" panose="020B0604020202020204" pitchFamily="34" charset="0"/>
                <a:cs typeface="Arial" panose="020B0604020202020204" pitchFamily="34" charset="0"/>
              </a:rPr>
              <a:t>Old Option</a:t>
            </a:r>
            <a:br>
              <a:rPr lang="en-US" sz="32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stimulates </a:t>
            </a:r>
            <a:r>
              <a:rPr lang="en-US" sz="3200" dirty="0">
                <a:solidFill>
                  <a:srgbClr val="FF0000"/>
                </a:solidFill>
                <a:latin typeface="Arial" panose="020B0604020202020204" pitchFamily="34" charset="0"/>
                <a:cs typeface="Arial" panose="020B0604020202020204" pitchFamily="34" charset="0"/>
              </a:rPr>
              <a:t>and</a:t>
            </a:r>
            <a:r>
              <a:rPr lang="en-US" sz="3200" b="1" dirty="0">
                <a:solidFill>
                  <a:srgbClr val="FF0000"/>
                </a:solidFill>
                <a:latin typeface="Arial" panose="020B0604020202020204" pitchFamily="34" charset="0"/>
                <a:cs typeface="Arial" panose="020B0604020202020204" pitchFamily="34" charset="0"/>
              </a:rPr>
              <a:t> guides</a:t>
            </a:r>
            <a:r>
              <a:rPr lang="en-U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your </a:t>
            </a:r>
            <a:r>
              <a:rPr lang="en-US" sz="3200" b="1" u="sng" dirty="0">
                <a:solidFill>
                  <a:srgbClr val="0070C0"/>
                </a:solidFill>
                <a:latin typeface="Arial" panose="020B0604020202020204" pitchFamily="34" charset="0"/>
                <a:cs typeface="Arial" panose="020B0604020202020204" pitchFamily="34" charset="0"/>
              </a:rPr>
              <a:t>creative</a:t>
            </a:r>
            <a:r>
              <a:rPr lang="en-US" sz="3200" b="1" dirty="0">
                <a:latin typeface="Arial" panose="020B0604020202020204" pitchFamily="34" charset="0"/>
                <a:cs typeface="Arial" panose="020B0604020202020204" pitchFamily="34" charset="0"/>
              </a:rPr>
              <a:t> </a:t>
            </a:r>
            <a:r>
              <a:rPr lang="en-US" sz="3200" b="1" u="sng" dirty="0">
                <a:solidFill>
                  <a:srgbClr val="C00000"/>
                </a:solidFill>
                <a:latin typeface="Arial" panose="020B0604020202020204" pitchFamily="34" charset="0"/>
                <a:cs typeface="Arial" panose="020B0604020202020204" pitchFamily="34" charset="0"/>
              </a:rPr>
              <a:t>Generation</a:t>
            </a:r>
            <a:r>
              <a:rPr lang="en-US" sz="3200" dirty="0">
                <a:latin typeface="Arial" panose="020B0604020202020204" pitchFamily="34" charset="0"/>
                <a:cs typeface="Arial" panose="020B0604020202020204" pitchFamily="34" charset="0"/>
              </a:rPr>
              <a:t> of</a:t>
            </a:r>
            <a:r>
              <a:rPr lang="en-US" sz="3200" b="1" dirty="0">
                <a:latin typeface="Arial" panose="020B0604020202020204" pitchFamily="34" charset="0"/>
                <a:cs typeface="Arial" panose="020B0604020202020204" pitchFamily="34" charset="0"/>
              </a:rPr>
              <a:t> a revised </a:t>
            </a:r>
            <a:r>
              <a:rPr lang="en-US" sz="3200" b="1" u="sng" dirty="0">
                <a:latin typeface="Arial" panose="020B0604020202020204" pitchFamily="34" charset="0"/>
                <a:cs typeface="Arial" panose="020B0604020202020204" pitchFamily="34" charset="0"/>
              </a:rPr>
              <a:t>New Option</a:t>
            </a:r>
            <a:r>
              <a:rPr lang="en-US" sz="3200" b="1" dirty="0">
                <a:latin typeface="Arial" panose="020B0604020202020204" pitchFamily="34" charset="0"/>
                <a:cs typeface="Arial" panose="020B0604020202020204" pitchFamily="34" charset="0"/>
              </a:rPr>
              <a:t>.</a:t>
            </a:r>
          </a:p>
          <a:p>
            <a:pPr marL="0" indent="0" algn="ctr">
              <a:buNone/>
            </a:pPr>
            <a:r>
              <a:rPr lang="en-US" sz="1200" dirty="0"/>
              <a:t> </a:t>
            </a:r>
          </a:p>
          <a:p>
            <a:pPr marL="0" indent="0" algn="ctr">
              <a:buNone/>
            </a:pPr>
            <a:r>
              <a:rPr lang="en-US" sz="3200" b="1" dirty="0">
                <a:solidFill>
                  <a:srgbClr val="FF0000"/>
                </a:solidFill>
              </a:rPr>
              <a:t>stimulates</a:t>
            </a:r>
            <a:r>
              <a:rPr lang="en-US" sz="3200" dirty="0"/>
              <a:t> – </a:t>
            </a:r>
            <a:r>
              <a:rPr lang="en-US" sz="3200" u="sng" dirty="0"/>
              <a:t>revising</a:t>
            </a:r>
            <a:r>
              <a:rPr lang="en-US" sz="3200" b="1" u="sng" dirty="0"/>
              <a:t> is motivated</a:t>
            </a:r>
            <a:r>
              <a:rPr lang="en-US" sz="3200" b="1" dirty="0"/>
              <a:t> </a:t>
            </a:r>
            <a:r>
              <a:rPr lang="en-US" sz="3200" dirty="0"/>
              <a:t>by "</a:t>
            </a:r>
            <a:r>
              <a:rPr lang="en-US" sz="3200" b="1" dirty="0"/>
              <a:t>I want a better match.</a:t>
            </a:r>
            <a:r>
              <a:rPr lang="en-US" sz="3200" dirty="0"/>
              <a:t>"</a:t>
            </a:r>
            <a:br>
              <a:rPr lang="en-US" sz="3200" dirty="0"/>
            </a:br>
            <a:r>
              <a:rPr lang="en-US" sz="3200" b="1" dirty="0">
                <a:solidFill>
                  <a:srgbClr val="FF0000"/>
                </a:solidFill>
              </a:rPr>
              <a:t>guides</a:t>
            </a:r>
            <a:r>
              <a:rPr lang="en-US" sz="3200" dirty="0"/>
              <a:t> – </a:t>
            </a:r>
            <a:r>
              <a:rPr lang="en-US" sz="3200" u="sng" dirty="0"/>
              <a:t>revising</a:t>
            </a:r>
            <a:r>
              <a:rPr lang="en-US" sz="3200" b="1" u="sng" dirty="0"/>
              <a:t> is guided</a:t>
            </a:r>
            <a:r>
              <a:rPr lang="en-US" sz="3200" b="1" dirty="0"/>
              <a:t> </a:t>
            </a:r>
            <a:r>
              <a:rPr lang="en-US" sz="3200" dirty="0"/>
              <a:t>by "</a:t>
            </a:r>
            <a:r>
              <a:rPr lang="en-US" sz="3200" b="1" u="sng" dirty="0"/>
              <a:t>how can I get a better match</a:t>
            </a:r>
            <a:r>
              <a:rPr lang="en-US" sz="3200" b="1" dirty="0"/>
              <a:t>?</a:t>
            </a:r>
            <a:r>
              <a:rPr lang="en-US" sz="3200" dirty="0"/>
              <a:t>"</a:t>
            </a:r>
          </a:p>
          <a:p>
            <a:pPr marL="0" indent="0">
              <a:buNone/>
            </a:pPr>
            <a:endParaRPr lang="en-US" dirty="0"/>
          </a:p>
        </p:txBody>
      </p:sp>
    </p:spTree>
    <p:extLst>
      <p:ext uri="{BB962C8B-B14F-4D97-AF65-F5344CB8AC3E}">
        <p14:creationId xmlns:p14="http://schemas.microsoft.com/office/powerpoint/2010/main" val="38749260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DF5B-BBAA-E446-9352-EBFF3667A9F3}"/>
              </a:ext>
            </a:extLst>
          </p:cNvPr>
          <p:cNvSpPr>
            <a:spLocks noGrp="1"/>
          </p:cNvSpPr>
          <p:nvPr>
            <p:ph type="title"/>
          </p:nvPr>
        </p:nvSpPr>
        <p:spPr>
          <a:xfrm>
            <a:off x="838200" y="238125"/>
            <a:ext cx="10515600" cy="1325563"/>
          </a:xfrm>
        </p:spPr>
        <p:txBody>
          <a:bodyPr>
            <a:normAutofit/>
          </a:bodyPr>
          <a:lstStyle/>
          <a:p>
            <a:pPr algn="ctr"/>
            <a:r>
              <a:rPr lang="en-US" sz="3200" dirty="0">
                <a:latin typeface="Arial" panose="020B0604020202020204" pitchFamily="34" charset="0"/>
                <a:cs typeface="Arial" panose="020B0604020202020204" pitchFamily="34" charset="0"/>
              </a:rPr>
              <a:t>a</a:t>
            </a:r>
            <a:r>
              <a:rPr lang="en-US" sz="3200" b="1" dirty="0">
                <a:latin typeface="Arial" panose="020B0604020202020204" pitchFamily="34" charset="0"/>
                <a:cs typeface="Arial" panose="020B0604020202020204" pitchFamily="34" charset="0"/>
              </a:rPr>
              <a:t> </a:t>
            </a:r>
            <a:r>
              <a:rPr lang="en-US" sz="3200" b="1" u="sng" dirty="0">
                <a:solidFill>
                  <a:srgbClr val="C00000"/>
                </a:solidFill>
                <a:latin typeface="Arial" panose="020B0604020202020204" pitchFamily="34" charset="0"/>
                <a:cs typeface="Arial" panose="020B0604020202020204" pitchFamily="34" charset="0"/>
              </a:rPr>
              <a:t>Quality Check</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can use</a:t>
            </a:r>
            <a:br>
              <a:rPr lang="en-US" sz="3200" b="1" dirty="0">
                <a:latin typeface="Arial" panose="020B0604020202020204" pitchFamily="34" charset="0"/>
                <a:cs typeface="Arial" panose="020B0604020202020204" pitchFamily="34" charset="0"/>
              </a:rPr>
            </a:br>
            <a:r>
              <a:rPr lang="en-US" sz="3200" b="1" u="sng" dirty="0">
                <a:solidFill>
                  <a:srgbClr val="C00000"/>
                </a:solidFill>
                <a:latin typeface="Arial" panose="020B0604020202020204" pitchFamily="34" charset="0"/>
                <a:cs typeface="Arial" panose="020B0604020202020204" pitchFamily="34" charset="0"/>
              </a:rPr>
              <a:t>Predictions</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or</a:t>
            </a:r>
            <a:r>
              <a:rPr lang="en-US" sz="3200" b="1" dirty="0">
                <a:latin typeface="Arial" panose="020B0604020202020204" pitchFamily="34" charset="0"/>
                <a:cs typeface="Arial" panose="020B0604020202020204" pitchFamily="34" charset="0"/>
              </a:rPr>
              <a:t> </a:t>
            </a:r>
            <a:r>
              <a:rPr lang="en-US" sz="3200" b="1" u="sng" dirty="0">
                <a:solidFill>
                  <a:srgbClr val="C00000"/>
                </a:solidFill>
                <a:latin typeface="Arial" panose="020B0604020202020204" pitchFamily="34" charset="0"/>
                <a:cs typeface="Arial" panose="020B0604020202020204" pitchFamily="34" charset="0"/>
              </a:rPr>
              <a:t>Observations</a:t>
            </a:r>
            <a:r>
              <a:rPr lang="en-US" sz="3200" b="1" dirty="0">
                <a:solidFill>
                  <a:srgbClr val="C00000"/>
                </a:solidFill>
                <a:latin typeface="Arial" panose="020B0604020202020204" pitchFamily="34" charset="0"/>
                <a:cs typeface="Arial" panose="020B0604020202020204" pitchFamily="34" charset="0"/>
              </a:rPr>
              <a:t>:</a:t>
            </a:r>
            <a:endParaRPr lang="en-US" sz="3200" dirty="0">
              <a:solidFill>
                <a:srgbClr val="C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4ED8221-8D21-6949-92EA-1163A345596D}"/>
              </a:ext>
            </a:extLst>
          </p:cNvPr>
          <p:cNvSpPr>
            <a:spLocks noGrp="1"/>
          </p:cNvSpPr>
          <p:nvPr>
            <p:ph idx="1"/>
          </p:nvPr>
        </p:nvSpPr>
        <p:spPr>
          <a:xfrm>
            <a:off x="838200" y="1533524"/>
            <a:ext cx="10515600" cy="4854575"/>
          </a:xfrm>
        </p:spPr>
        <p:txBody>
          <a:bodyPr/>
          <a:lstStyle/>
          <a:p>
            <a:pPr marL="0" indent="0" algn="ctr">
              <a:buNone/>
            </a:pPr>
            <a:r>
              <a:rPr lang="en-US" sz="3200" dirty="0"/>
              <a:t>We've looked at a </a:t>
            </a:r>
            <a:r>
              <a:rPr lang="en-US" sz="3200" b="1" u="sng" dirty="0">
                <a:solidFill>
                  <a:srgbClr val="C00000"/>
                </a:solidFill>
              </a:rPr>
              <a:t>Predictions-Based</a:t>
            </a:r>
            <a:r>
              <a:rPr lang="en-US" sz="3200" b="1" dirty="0">
                <a:solidFill>
                  <a:srgbClr val="C00000"/>
                </a:solidFill>
              </a:rPr>
              <a:t> Quality Check</a:t>
            </a:r>
            <a:r>
              <a:rPr lang="en-US" sz="1200" b="1" dirty="0">
                <a:solidFill>
                  <a:srgbClr val="C00000"/>
                </a:solidFill>
              </a:rPr>
              <a:t> </a:t>
            </a:r>
            <a:r>
              <a:rPr lang="en-US" sz="3200" b="1" dirty="0">
                <a:solidFill>
                  <a:srgbClr val="C00000"/>
                </a:solidFill>
              </a:rPr>
              <a:t>,</a:t>
            </a:r>
            <a:r>
              <a:rPr lang="en-US" sz="3200" dirty="0"/>
              <a:t> and</a:t>
            </a:r>
            <a:br>
              <a:rPr lang="en-US" sz="3200" dirty="0"/>
            </a:br>
            <a:r>
              <a:rPr lang="en-US" sz="3200" dirty="0"/>
              <a:t>you also can do an </a:t>
            </a:r>
            <a:r>
              <a:rPr lang="en-US" sz="3200" b="1" u="sng" dirty="0">
                <a:solidFill>
                  <a:srgbClr val="C00000"/>
                </a:solidFill>
              </a:rPr>
              <a:t>Observations-Based</a:t>
            </a:r>
            <a:r>
              <a:rPr lang="en-US" sz="3200" b="1" dirty="0">
                <a:solidFill>
                  <a:srgbClr val="C00000"/>
                </a:solidFill>
              </a:rPr>
              <a:t> Quality Check</a:t>
            </a:r>
            <a:br>
              <a:rPr lang="en-US" sz="3200" b="1" u="sng" dirty="0"/>
            </a:br>
            <a:r>
              <a:rPr lang="en-US" sz="3200" dirty="0"/>
              <a:t>to ask</a:t>
            </a:r>
            <a:r>
              <a:rPr lang="en-US" sz="3200" b="1" dirty="0"/>
              <a:t> </a:t>
            </a:r>
            <a:r>
              <a:rPr lang="en-US" sz="3200" b="1" dirty="0">
                <a:solidFill>
                  <a:srgbClr val="FF0000"/>
                </a:solidFill>
              </a:rPr>
              <a:t>THE Design Question </a:t>
            </a:r>
            <a:r>
              <a:rPr lang="en-US" sz="3200" dirty="0"/>
              <a:t>by comparing</a:t>
            </a:r>
            <a:br>
              <a:rPr lang="en-US" sz="3200" dirty="0"/>
            </a:br>
            <a:r>
              <a:rPr lang="en-US" sz="3200" dirty="0"/>
              <a:t> what you</a:t>
            </a:r>
            <a:r>
              <a:rPr lang="en-US" sz="3200" b="1" dirty="0"/>
              <a:t> did get                </a:t>
            </a:r>
            <a:r>
              <a:rPr lang="en-US" sz="3200" dirty="0"/>
              <a:t>        what you </a:t>
            </a:r>
            <a:r>
              <a:rPr lang="en-US" sz="3200" b="1" dirty="0"/>
              <a:t>want</a:t>
            </a:r>
            <a:br>
              <a:rPr lang="en-US" sz="3200" dirty="0"/>
            </a:br>
            <a:r>
              <a:rPr lang="en-US" sz="3200" dirty="0"/>
              <a:t>         with </a:t>
            </a:r>
            <a:r>
              <a:rPr lang="en-US" sz="3200" b="1" u="sng" dirty="0">
                <a:solidFill>
                  <a:srgbClr val="C00000"/>
                </a:solidFill>
              </a:rPr>
              <a:t>This Option</a:t>
            </a:r>
            <a:r>
              <a:rPr lang="en-US" sz="3200" b="1" dirty="0">
                <a:solidFill>
                  <a:srgbClr val="C00000"/>
                </a:solidFill>
              </a:rPr>
              <a:t>.</a:t>
            </a:r>
            <a:r>
              <a:rPr lang="en-US" sz="3200" dirty="0"/>
              <a:t>                 in a </a:t>
            </a:r>
            <a:r>
              <a:rPr lang="en-US" sz="3200" b="1" dirty="0"/>
              <a:t>Problem-</a:t>
            </a:r>
            <a:r>
              <a:rPr lang="en-US" sz="3200" b="1" u="sng" dirty="0">
                <a:solidFill>
                  <a:srgbClr val="C00000"/>
                </a:solidFill>
              </a:rPr>
              <a:t>Solution</a:t>
            </a:r>
            <a:r>
              <a:rPr lang="en-US" sz="3200" b="1" dirty="0">
                <a:solidFill>
                  <a:srgbClr val="C00000"/>
                </a:solidFill>
              </a:rPr>
              <a:t>.</a:t>
            </a:r>
            <a:br>
              <a:rPr lang="en-US" sz="3200" dirty="0"/>
            </a:br>
            <a:r>
              <a:rPr lang="en-US" sz="3200" dirty="0"/>
              <a:t>   ( </a:t>
            </a:r>
            <a:r>
              <a:rPr lang="en-US" sz="3200" b="1" u="sng" dirty="0"/>
              <a:t>Observed</a:t>
            </a:r>
            <a:r>
              <a:rPr lang="en-US" sz="3200" b="1" dirty="0"/>
              <a:t> </a:t>
            </a:r>
            <a:r>
              <a:rPr lang="en-US" sz="3200" dirty="0"/>
              <a:t>Characteristics ) </a:t>
            </a:r>
            <a:r>
              <a:rPr lang="en-US" sz="3200" b="1" dirty="0"/>
              <a:t>    </a:t>
            </a:r>
            <a:r>
              <a:rPr lang="en-US" sz="3200" dirty="0"/>
              <a:t>( </a:t>
            </a:r>
            <a:r>
              <a:rPr lang="en-US" sz="3200" b="1" u="sng" dirty="0"/>
              <a:t>Desired</a:t>
            </a:r>
            <a:r>
              <a:rPr lang="en-US" sz="3200" b="1" dirty="0"/>
              <a:t> </a:t>
            </a:r>
            <a:r>
              <a:rPr lang="en-US" sz="3200" dirty="0"/>
              <a:t>Characteristics )  </a:t>
            </a:r>
            <a:r>
              <a:rPr lang="en-US" sz="3200" dirty="0">
                <a:solidFill>
                  <a:srgbClr val="C00000"/>
                </a:solidFill>
              </a:rPr>
              <a:t>your </a:t>
            </a:r>
            <a:r>
              <a:rPr lang="en-US" sz="3200" b="1" u="sng" dirty="0">
                <a:solidFill>
                  <a:srgbClr val="C00000"/>
                </a:solidFill>
              </a:rPr>
              <a:t>Observations</a:t>
            </a:r>
            <a:r>
              <a:rPr lang="en-US" sz="3200" dirty="0"/>
              <a:t>      versus          </a:t>
            </a:r>
            <a:r>
              <a:rPr lang="en-US" sz="3200" dirty="0">
                <a:solidFill>
                  <a:srgbClr val="C00000"/>
                </a:solidFill>
              </a:rPr>
              <a:t>your </a:t>
            </a:r>
            <a:r>
              <a:rPr lang="en-US" sz="3200" b="1" u="sng" dirty="0">
                <a:solidFill>
                  <a:srgbClr val="C00000"/>
                </a:solidFill>
              </a:rPr>
              <a:t>Goals</a:t>
            </a:r>
            <a:r>
              <a:rPr lang="en-US" sz="3200" b="1" dirty="0">
                <a:solidFill>
                  <a:srgbClr val="C00000"/>
                </a:solidFill>
              </a:rPr>
              <a:t>   </a:t>
            </a:r>
            <a:endParaRPr lang="en-US" sz="3200" dirty="0">
              <a:solidFill>
                <a:srgbClr val="C00000"/>
              </a:solidFill>
            </a:endParaRPr>
          </a:p>
          <a:p>
            <a:pPr marL="0" indent="0">
              <a:buNone/>
            </a:pPr>
            <a:r>
              <a:rPr lang="en-US" sz="800" b="1" dirty="0"/>
              <a:t>  </a:t>
            </a:r>
          </a:p>
          <a:p>
            <a:pPr marL="0" indent="0" algn="ctr">
              <a:buNone/>
            </a:pPr>
            <a:r>
              <a:rPr lang="en-US" b="1" dirty="0">
                <a:solidFill>
                  <a:schemeClr val="bg1"/>
                </a:solidFill>
              </a:rPr>
              <a:t>Predictions-Based Quality Check,</a:t>
            </a:r>
            <a:r>
              <a:rPr lang="en-US" dirty="0">
                <a:solidFill>
                  <a:schemeClr val="bg1"/>
                </a:solidFill>
              </a:rPr>
              <a:t> compares </a:t>
            </a:r>
            <a:r>
              <a:rPr lang="en-US" b="1" u="sng" dirty="0">
                <a:solidFill>
                  <a:schemeClr val="bg1"/>
                </a:solidFill>
              </a:rPr>
              <a:t>Predictions</a:t>
            </a:r>
            <a:r>
              <a:rPr lang="en-US" dirty="0">
                <a:solidFill>
                  <a:schemeClr val="bg1"/>
                </a:solidFill>
              </a:rPr>
              <a:t> vs </a:t>
            </a:r>
            <a:r>
              <a:rPr lang="en-US" b="1" u="sng" dirty="0">
                <a:solidFill>
                  <a:schemeClr val="bg1"/>
                </a:solidFill>
              </a:rPr>
              <a:t>Goals</a:t>
            </a:r>
            <a:r>
              <a:rPr lang="en-US" b="1" dirty="0">
                <a:solidFill>
                  <a:schemeClr val="bg1"/>
                </a:solidFill>
              </a:rPr>
              <a:t>.</a:t>
            </a:r>
            <a:br>
              <a:rPr lang="en-US" dirty="0">
                <a:solidFill>
                  <a:schemeClr val="bg1"/>
                </a:solidFill>
              </a:rPr>
            </a:br>
            <a:r>
              <a:rPr lang="en-US" b="1" dirty="0">
                <a:solidFill>
                  <a:schemeClr val="bg1"/>
                </a:solidFill>
              </a:rPr>
              <a:t>Observations-Based Quality Check,</a:t>
            </a:r>
            <a:r>
              <a:rPr lang="en-US" dirty="0">
                <a:solidFill>
                  <a:schemeClr val="bg1"/>
                </a:solidFill>
              </a:rPr>
              <a:t> compares </a:t>
            </a:r>
            <a:r>
              <a:rPr lang="en-US" b="1" u="sng" dirty="0">
                <a:solidFill>
                  <a:schemeClr val="bg1"/>
                </a:solidFill>
              </a:rPr>
              <a:t>Observations</a:t>
            </a:r>
            <a:r>
              <a:rPr lang="en-US" dirty="0">
                <a:solidFill>
                  <a:schemeClr val="bg1"/>
                </a:solidFill>
              </a:rPr>
              <a:t> vs </a:t>
            </a:r>
            <a:r>
              <a:rPr lang="en-US" b="1" u="sng" dirty="0">
                <a:solidFill>
                  <a:schemeClr val="bg1"/>
                </a:solidFill>
              </a:rPr>
              <a:t>Goals</a:t>
            </a:r>
            <a:r>
              <a:rPr lang="en-US" b="1" dirty="0">
                <a:solidFill>
                  <a:schemeClr val="bg1"/>
                </a:solidFill>
              </a:rPr>
              <a:t>.</a:t>
            </a:r>
          </a:p>
          <a:p>
            <a:pPr marL="0" indent="0" algn="ctr">
              <a:buNone/>
            </a:pPr>
            <a:r>
              <a:rPr lang="en-US" sz="2400" dirty="0">
                <a:solidFill>
                  <a:schemeClr val="bg1"/>
                </a:solidFill>
              </a:rPr>
              <a:t>{</a:t>
            </a:r>
            <a:r>
              <a:rPr lang="en-US" sz="1200" dirty="0">
                <a:solidFill>
                  <a:schemeClr val="bg1"/>
                </a:solidFill>
              </a:rPr>
              <a:t> </a:t>
            </a:r>
            <a:r>
              <a:rPr lang="en-US" sz="2400" dirty="0">
                <a:solidFill>
                  <a:schemeClr val="bg1"/>
                </a:solidFill>
              </a:rPr>
              <a:t>note:  both Q-Checks are done mentally, so we don't do a </a:t>
            </a:r>
            <a:r>
              <a:rPr lang="en-US" sz="2400" u="sng" dirty="0">
                <a:solidFill>
                  <a:schemeClr val="bg1"/>
                </a:solidFill>
              </a:rPr>
              <a:t>Physical</a:t>
            </a:r>
            <a:r>
              <a:rPr lang="en-US" sz="2400" dirty="0">
                <a:solidFill>
                  <a:schemeClr val="bg1"/>
                </a:solidFill>
              </a:rPr>
              <a:t> Q-Check.}</a:t>
            </a:r>
          </a:p>
          <a:p>
            <a:pPr marL="0" indent="0">
              <a:buNone/>
            </a:pPr>
            <a:endParaRPr lang="en-US" dirty="0"/>
          </a:p>
        </p:txBody>
      </p:sp>
    </p:spTree>
    <p:extLst>
      <p:ext uri="{BB962C8B-B14F-4D97-AF65-F5344CB8AC3E}">
        <p14:creationId xmlns:p14="http://schemas.microsoft.com/office/powerpoint/2010/main" val="14307892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DF5B-BBAA-E446-9352-EBFF3667A9F3}"/>
              </a:ext>
            </a:extLst>
          </p:cNvPr>
          <p:cNvSpPr>
            <a:spLocks noGrp="1"/>
          </p:cNvSpPr>
          <p:nvPr>
            <p:ph type="title"/>
          </p:nvPr>
        </p:nvSpPr>
        <p:spPr>
          <a:xfrm>
            <a:off x="838200" y="238125"/>
            <a:ext cx="10515600" cy="1325563"/>
          </a:xfrm>
        </p:spPr>
        <p:txBody>
          <a:bodyPr>
            <a:normAutofit/>
          </a:bodyPr>
          <a:lstStyle/>
          <a:p>
            <a:pPr algn="ctr"/>
            <a:r>
              <a:rPr lang="en-US" sz="3200" dirty="0">
                <a:latin typeface="Arial" panose="020B0604020202020204" pitchFamily="34" charset="0"/>
                <a:cs typeface="Arial" panose="020B0604020202020204" pitchFamily="34" charset="0"/>
              </a:rPr>
              <a:t>a</a:t>
            </a:r>
            <a:r>
              <a:rPr lang="en-US" sz="3200" b="1" dirty="0">
                <a:latin typeface="Arial" panose="020B0604020202020204" pitchFamily="34" charset="0"/>
                <a:cs typeface="Arial" panose="020B0604020202020204" pitchFamily="34" charset="0"/>
              </a:rPr>
              <a:t> </a:t>
            </a:r>
            <a:r>
              <a:rPr lang="en-US" sz="3200" b="1" u="sng" dirty="0">
                <a:solidFill>
                  <a:srgbClr val="C00000"/>
                </a:solidFill>
                <a:latin typeface="Arial" panose="020B0604020202020204" pitchFamily="34" charset="0"/>
                <a:cs typeface="Arial" panose="020B0604020202020204" pitchFamily="34" charset="0"/>
              </a:rPr>
              <a:t>Quality Check</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can use</a:t>
            </a:r>
            <a:br>
              <a:rPr lang="en-US" sz="3200" b="1" dirty="0">
                <a:latin typeface="Arial" panose="020B0604020202020204" pitchFamily="34" charset="0"/>
                <a:cs typeface="Arial" panose="020B0604020202020204" pitchFamily="34" charset="0"/>
              </a:rPr>
            </a:br>
            <a:r>
              <a:rPr lang="en-US" sz="3200" b="1" u="sng" dirty="0">
                <a:solidFill>
                  <a:srgbClr val="C00000"/>
                </a:solidFill>
                <a:latin typeface="Arial" panose="020B0604020202020204" pitchFamily="34" charset="0"/>
                <a:cs typeface="Arial" panose="020B0604020202020204" pitchFamily="34" charset="0"/>
              </a:rPr>
              <a:t>Predictions</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or</a:t>
            </a:r>
            <a:r>
              <a:rPr lang="en-US" sz="3200" b="1" dirty="0">
                <a:latin typeface="Arial" panose="020B0604020202020204" pitchFamily="34" charset="0"/>
                <a:cs typeface="Arial" panose="020B0604020202020204" pitchFamily="34" charset="0"/>
              </a:rPr>
              <a:t> </a:t>
            </a:r>
            <a:r>
              <a:rPr lang="en-US" sz="3200" b="1" u="sng" dirty="0">
                <a:solidFill>
                  <a:srgbClr val="C00000"/>
                </a:solidFill>
                <a:latin typeface="Arial" panose="020B0604020202020204" pitchFamily="34" charset="0"/>
                <a:cs typeface="Arial" panose="020B0604020202020204" pitchFamily="34" charset="0"/>
              </a:rPr>
              <a:t>Observations</a:t>
            </a:r>
            <a:r>
              <a:rPr lang="en-US" sz="3200" b="1" dirty="0">
                <a:solidFill>
                  <a:srgbClr val="C00000"/>
                </a:solidFill>
                <a:latin typeface="Arial" panose="020B0604020202020204" pitchFamily="34" charset="0"/>
                <a:cs typeface="Arial" panose="020B0604020202020204" pitchFamily="34" charset="0"/>
              </a:rPr>
              <a:t>:</a:t>
            </a:r>
            <a:endParaRPr lang="en-US" sz="3200" dirty="0">
              <a:solidFill>
                <a:srgbClr val="C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4ED8221-8D21-6949-92EA-1163A345596D}"/>
              </a:ext>
            </a:extLst>
          </p:cNvPr>
          <p:cNvSpPr>
            <a:spLocks noGrp="1"/>
          </p:cNvSpPr>
          <p:nvPr>
            <p:ph idx="1"/>
          </p:nvPr>
        </p:nvSpPr>
        <p:spPr>
          <a:xfrm>
            <a:off x="838200" y="1533524"/>
            <a:ext cx="10515600" cy="4854575"/>
          </a:xfrm>
        </p:spPr>
        <p:txBody>
          <a:bodyPr/>
          <a:lstStyle/>
          <a:p>
            <a:pPr marL="0" indent="0" algn="ctr">
              <a:buNone/>
            </a:pPr>
            <a:r>
              <a:rPr lang="en-US" sz="3200" dirty="0">
                <a:solidFill>
                  <a:schemeClr val="bg1"/>
                </a:solidFill>
              </a:rPr>
              <a:t>We've looked at a </a:t>
            </a:r>
            <a:r>
              <a:rPr lang="en-US" sz="3200" b="1" u="sng" dirty="0">
                <a:solidFill>
                  <a:schemeClr val="bg1"/>
                </a:solidFill>
              </a:rPr>
              <a:t>Predictions-Based</a:t>
            </a:r>
            <a:r>
              <a:rPr lang="en-US" sz="3200" b="1" dirty="0">
                <a:solidFill>
                  <a:schemeClr val="bg1"/>
                </a:solidFill>
              </a:rPr>
              <a:t> Quality Check</a:t>
            </a:r>
            <a:r>
              <a:rPr lang="en-US" sz="1200" b="1" dirty="0">
                <a:solidFill>
                  <a:schemeClr val="bg1"/>
                </a:solidFill>
              </a:rPr>
              <a:t> </a:t>
            </a:r>
            <a:r>
              <a:rPr lang="en-US" sz="3200" b="1" dirty="0">
                <a:solidFill>
                  <a:schemeClr val="bg1"/>
                </a:solidFill>
              </a:rPr>
              <a:t>,</a:t>
            </a:r>
            <a:r>
              <a:rPr lang="en-US" sz="3200" dirty="0">
                <a:solidFill>
                  <a:schemeClr val="bg1"/>
                </a:solidFill>
              </a:rPr>
              <a:t> and</a:t>
            </a:r>
            <a:br>
              <a:rPr lang="en-US" sz="3200" dirty="0">
                <a:solidFill>
                  <a:schemeClr val="bg1"/>
                </a:solidFill>
              </a:rPr>
            </a:br>
            <a:r>
              <a:rPr lang="en-US" sz="3200" dirty="0">
                <a:solidFill>
                  <a:schemeClr val="bg1"/>
                </a:solidFill>
              </a:rPr>
              <a:t>you also can do an </a:t>
            </a:r>
            <a:r>
              <a:rPr lang="en-US" sz="3200" b="1" u="sng" dirty="0">
                <a:solidFill>
                  <a:schemeClr val="bg1"/>
                </a:solidFill>
              </a:rPr>
              <a:t>Observations-Based</a:t>
            </a:r>
            <a:r>
              <a:rPr lang="en-US" sz="3200" b="1" dirty="0">
                <a:solidFill>
                  <a:schemeClr val="bg1"/>
                </a:solidFill>
              </a:rPr>
              <a:t> Quality Check</a:t>
            </a:r>
            <a:br>
              <a:rPr lang="en-US" sz="3200" b="1" u="sng" dirty="0">
                <a:solidFill>
                  <a:schemeClr val="bg1"/>
                </a:solidFill>
              </a:rPr>
            </a:br>
            <a:r>
              <a:rPr lang="en-US" sz="3200" dirty="0">
                <a:solidFill>
                  <a:schemeClr val="bg1"/>
                </a:solidFill>
              </a:rPr>
              <a:t>to ask</a:t>
            </a:r>
            <a:r>
              <a:rPr lang="en-US" sz="3200" b="1" dirty="0">
                <a:solidFill>
                  <a:schemeClr val="bg1"/>
                </a:solidFill>
              </a:rPr>
              <a:t> </a:t>
            </a:r>
            <a:r>
              <a:rPr lang="en-US" sz="2600" b="1" dirty="0">
                <a:solidFill>
                  <a:schemeClr val="bg1"/>
                </a:solidFill>
              </a:rPr>
              <a:t>THE</a:t>
            </a:r>
            <a:r>
              <a:rPr lang="en-US" sz="3200" b="1" dirty="0">
                <a:solidFill>
                  <a:schemeClr val="bg1"/>
                </a:solidFill>
              </a:rPr>
              <a:t> Design Question </a:t>
            </a:r>
            <a:r>
              <a:rPr lang="en-US" sz="3200" dirty="0">
                <a:solidFill>
                  <a:schemeClr val="bg1"/>
                </a:solidFill>
              </a:rPr>
              <a:t>by comparing</a:t>
            </a:r>
            <a:br>
              <a:rPr lang="en-US" sz="3200" dirty="0">
                <a:solidFill>
                  <a:schemeClr val="bg1"/>
                </a:solidFill>
              </a:rPr>
            </a:br>
            <a:r>
              <a:rPr lang="en-US" sz="3200" dirty="0">
                <a:solidFill>
                  <a:schemeClr val="bg1"/>
                </a:solidFill>
              </a:rPr>
              <a:t> what you</a:t>
            </a:r>
            <a:r>
              <a:rPr lang="en-US" sz="3200" b="1" dirty="0">
                <a:solidFill>
                  <a:schemeClr val="bg1"/>
                </a:solidFill>
              </a:rPr>
              <a:t> did get                </a:t>
            </a:r>
            <a:r>
              <a:rPr lang="en-US" sz="3200" dirty="0">
                <a:solidFill>
                  <a:schemeClr val="bg1"/>
                </a:solidFill>
              </a:rPr>
              <a:t>        what you </a:t>
            </a:r>
            <a:r>
              <a:rPr lang="en-US" sz="3200" b="1" dirty="0">
                <a:solidFill>
                  <a:schemeClr val="bg1"/>
                </a:solidFill>
              </a:rPr>
              <a:t>want</a:t>
            </a:r>
            <a:br>
              <a:rPr lang="en-US" sz="3200" dirty="0">
                <a:solidFill>
                  <a:schemeClr val="bg1"/>
                </a:solidFill>
              </a:rPr>
            </a:br>
            <a:r>
              <a:rPr lang="en-US" sz="3200" dirty="0">
                <a:solidFill>
                  <a:schemeClr val="bg1"/>
                </a:solidFill>
              </a:rPr>
              <a:t>         with </a:t>
            </a:r>
            <a:r>
              <a:rPr lang="en-US" sz="3200" b="1" u="sng" dirty="0">
                <a:solidFill>
                  <a:schemeClr val="bg1"/>
                </a:solidFill>
              </a:rPr>
              <a:t>This Option</a:t>
            </a:r>
            <a:r>
              <a:rPr lang="en-US" sz="3200" b="1" dirty="0">
                <a:solidFill>
                  <a:schemeClr val="bg1"/>
                </a:solidFill>
              </a:rPr>
              <a:t>.</a:t>
            </a:r>
            <a:r>
              <a:rPr lang="en-US" sz="3200" dirty="0">
                <a:solidFill>
                  <a:schemeClr val="bg1"/>
                </a:solidFill>
              </a:rPr>
              <a:t>                 in a </a:t>
            </a:r>
            <a:r>
              <a:rPr lang="en-US" sz="3200" b="1" dirty="0">
                <a:solidFill>
                  <a:schemeClr val="bg1"/>
                </a:solidFill>
              </a:rPr>
              <a:t>Problem-</a:t>
            </a:r>
            <a:r>
              <a:rPr lang="en-US" sz="3200" b="1" u="sng" dirty="0">
                <a:solidFill>
                  <a:schemeClr val="bg1"/>
                </a:solidFill>
              </a:rPr>
              <a:t>Solution</a:t>
            </a:r>
            <a:r>
              <a:rPr lang="en-US" sz="3200" b="1" dirty="0">
                <a:solidFill>
                  <a:schemeClr val="bg1"/>
                </a:solidFill>
              </a:rPr>
              <a:t>.</a:t>
            </a:r>
            <a:br>
              <a:rPr lang="en-US" sz="3200" dirty="0">
                <a:solidFill>
                  <a:schemeClr val="bg1"/>
                </a:solidFill>
              </a:rPr>
            </a:br>
            <a:r>
              <a:rPr lang="en-US" sz="3200" dirty="0">
                <a:solidFill>
                  <a:schemeClr val="bg1"/>
                </a:solidFill>
              </a:rPr>
              <a:t>   ( </a:t>
            </a:r>
            <a:r>
              <a:rPr lang="en-US" sz="3200" b="1" u="sng" dirty="0">
                <a:solidFill>
                  <a:schemeClr val="bg1"/>
                </a:solidFill>
              </a:rPr>
              <a:t>Observed</a:t>
            </a:r>
            <a:r>
              <a:rPr lang="en-US" sz="3200" b="1" dirty="0">
                <a:solidFill>
                  <a:schemeClr val="bg1"/>
                </a:solidFill>
              </a:rPr>
              <a:t> </a:t>
            </a:r>
            <a:r>
              <a:rPr lang="en-US" sz="3200" dirty="0">
                <a:solidFill>
                  <a:schemeClr val="bg1"/>
                </a:solidFill>
              </a:rPr>
              <a:t>Characteristics ) </a:t>
            </a:r>
            <a:r>
              <a:rPr lang="en-US" sz="3200" b="1" dirty="0">
                <a:solidFill>
                  <a:schemeClr val="bg1"/>
                </a:solidFill>
              </a:rPr>
              <a:t>    </a:t>
            </a:r>
            <a:r>
              <a:rPr lang="en-US" sz="3200" dirty="0">
                <a:solidFill>
                  <a:schemeClr val="bg1"/>
                </a:solidFill>
              </a:rPr>
              <a:t>( </a:t>
            </a:r>
            <a:r>
              <a:rPr lang="en-US" sz="3200" b="1" u="sng" dirty="0">
                <a:solidFill>
                  <a:schemeClr val="bg1"/>
                </a:solidFill>
              </a:rPr>
              <a:t>Desired</a:t>
            </a:r>
            <a:r>
              <a:rPr lang="en-US" sz="3200" b="1" dirty="0">
                <a:solidFill>
                  <a:schemeClr val="bg1"/>
                </a:solidFill>
              </a:rPr>
              <a:t> </a:t>
            </a:r>
            <a:r>
              <a:rPr lang="en-US" sz="3200" dirty="0">
                <a:solidFill>
                  <a:schemeClr val="bg1"/>
                </a:solidFill>
              </a:rPr>
              <a:t>Characteristics )  your </a:t>
            </a:r>
            <a:r>
              <a:rPr lang="en-US" sz="3200" b="1" u="sng" dirty="0">
                <a:solidFill>
                  <a:schemeClr val="bg1"/>
                </a:solidFill>
              </a:rPr>
              <a:t>Observations</a:t>
            </a:r>
            <a:r>
              <a:rPr lang="en-US" sz="3200" dirty="0">
                <a:solidFill>
                  <a:schemeClr val="bg1"/>
                </a:solidFill>
              </a:rPr>
              <a:t>      versus          your </a:t>
            </a:r>
            <a:r>
              <a:rPr lang="en-US" sz="3200" b="1" u="sng" dirty="0">
                <a:solidFill>
                  <a:schemeClr val="bg1"/>
                </a:solidFill>
              </a:rPr>
              <a:t>Goals</a:t>
            </a:r>
            <a:r>
              <a:rPr lang="en-US" sz="3200" b="1" dirty="0">
                <a:solidFill>
                  <a:schemeClr val="bg1"/>
                </a:solidFill>
              </a:rPr>
              <a:t>   </a:t>
            </a:r>
            <a:endParaRPr lang="en-US" sz="800" b="1" dirty="0"/>
          </a:p>
          <a:p>
            <a:pPr marL="0" indent="0" algn="ctr">
              <a:buNone/>
            </a:pPr>
            <a:r>
              <a:rPr lang="en-US" b="1" dirty="0">
                <a:solidFill>
                  <a:srgbClr val="C00000"/>
                </a:solidFill>
              </a:rPr>
              <a:t>Predictions-Based</a:t>
            </a:r>
            <a:r>
              <a:rPr lang="en-US" b="1" dirty="0"/>
              <a:t> Quality Check</a:t>
            </a:r>
            <a:r>
              <a:rPr lang="en-US" dirty="0"/>
              <a:t> compares </a:t>
            </a:r>
            <a:r>
              <a:rPr lang="en-US" b="1" u="sng" dirty="0">
                <a:solidFill>
                  <a:srgbClr val="C00000"/>
                </a:solidFill>
              </a:rPr>
              <a:t>Predictions</a:t>
            </a:r>
            <a:r>
              <a:rPr lang="en-US" dirty="0">
                <a:solidFill>
                  <a:srgbClr val="C00000"/>
                </a:solidFill>
              </a:rPr>
              <a:t> with </a:t>
            </a:r>
            <a:r>
              <a:rPr lang="en-US" b="1" u="sng" dirty="0">
                <a:solidFill>
                  <a:srgbClr val="C00000"/>
                </a:solidFill>
              </a:rPr>
              <a:t>Goals</a:t>
            </a:r>
            <a:r>
              <a:rPr lang="en-US" b="1" dirty="0">
                <a:solidFill>
                  <a:srgbClr val="C00000"/>
                </a:solidFill>
              </a:rPr>
              <a:t>.</a:t>
            </a:r>
            <a:br>
              <a:rPr lang="en-US" dirty="0"/>
            </a:br>
            <a:r>
              <a:rPr lang="en-US" b="1" dirty="0">
                <a:solidFill>
                  <a:srgbClr val="C00000"/>
                </a:solidFill>
              </a:rPr>
              <a:t>Observations-Based</a:t>
            </a:r>
            <a:r>
              <a:rPr lang="en-US" b="1" dirty="0"/>
              <a:t> Quality Check</a:t>
            </a:r>
            <a:r>
              <a:rPr lang="en-US" dirty="0"/>
              <a:t> compares </a:t>
            </a:r>
            <a:r>
              <a:rPr lang="en-US" b="1" u="sng" dirty="0">
                <a:solidFill>
                  <a:srgbClr val="C00000"/>
                </a:solidFill>
              </a:rPr>
              <a:t>Observations</a:t>
            </a:r>
            <a:r>
              <a:rPr lang="en-US" dirty="0">
                <a:solidFill>
                  <a:srgbClr val="C00000"/>
                </a:solidFill>
              </a:rPr>
              <a:t> with </a:t>
            </a:r>
            <a:r>
              <a:rPr lang="en-US" b="1" u="sng" dirty="0">
                <a:solidFill>
                  <a:srgbClr val="C00000"/>
                </a:solidFill>
              </a:rPr>
              <a:t>Goals</a:t>
            </a:r>
            <a:r>
              <a:rPr lang="en-US" b="1" dirty="0">
                <a:solidFill>
                  <a:srgbClr val="C00000"/>
                </a:solidFill>
              </a:rPr>
              <a:t>.</a:t>
            </a:r>
          </a:p>
          <a:p>
            <a:pPr marL="0" indent="0" algn="ctr">
              <a:buNone/>
            </a:pPr>
            <a:r>
              <a:rPr lang="en-US" sz="2400" dirty="0"/>
              <a:t>{</a:t>
            </a:r>
            <a:r>
              <a:rPr lang="en-US" sz="1200" dirty="0"/>
              <a:t> </a:t>
            </a:r>
            <a:r>
              <a:rPr lang="en-US" sz="2400" dirty="0"/>
              <a:t>note:  both Q-Checks </a:t>
            </a:r>
            <a:r>
              <a:rPr lang="en-US" sz="2400" u="sng" dirty="0"/>
              <a:t>are done mentally</a:t>
            </a:r>
            <a:r>
              <a:rPr lang="en-US" sz="800" dirty="0"/>
              <a:t> </a:t>
            </a:r>
            <a:r>
              <a:rPr lang="en-US" sz="2400" dirty="0"/>
              <a:t>, so we don't do a </a:t>
            </a:r>
            <a:r>
              <a:rPr lang="en-US" sz="2400" u="sng" dirty="0"/>
              <a:t>Physical</a:t>
            </a:r>
            <a:r>
              <a:rPr lang="en-US" sz="2400" dirty="0"/>
              <a:t> Q-Check.}</a:t>
            </a:r>
          </a:p>
          <a:p>
            <a:pPr marL="0" indent="0">
              <a:buNone/>
            </a:pPr>
            <a:endParaRPr lang="en-US" dirty="0"/>
          </a:p>
        </p:txBody>
      </p:sp>
    </p:spTree>
    <p:extLst>
      <p:ext uri="{BB962C8B-B14F-4D97-AF65-F5344CB8AC3E}">
        <p14:creationId xmlns:p14="http://schemas.microsoft.com/office/powerpoint/2010/main" val="25408042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729B-FC40-7D45-A96C-A508E0AC75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B010E0-0628-7746-9C64-98087EBAD62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122559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B76A-A568-E341-B5C5-29B596DBEDB4}"/>
              </a:ext>
            </a:extLst>
          </p:cNvPr>
          <p:cNvSpPr>
            <a:spLocks noGrp="1"/>
          </p:cNvSpPr>
          <p:nvPr>
            <p:ph type="title"/>
          </p:nvPr>
        </p:nvSpPr>
        <p:spPr>
          <a:xfrm>
            <a:off x="838200" y="365125"/>
            <a:ext cx="10515600" cy="447675"/>
          </a:xfrm>
        </p:spPr>
        <p:txBody>
          <a:bodyPr>
            <a:normAutofit/>
          </a:bodyPr>
          <a:lstStyle/>
          <a:p>
            <a:r>
              <a:rPr lang="en-US" sz="3200" b="1" dirty="0">
                <a:latin typeface="Arial" panose="020B0604020202020204" pitchFamily="34" charset="0"/>
                <a:cs typeface="Arial" panose="020B0604020202020204" pitchFamily="34" charset="0"/>
              </a:rPr>
              <a:t>Action-</a:t>
            </a:r>
            <a:r>
              <a:rPr lang="en-US" sz="3200" b="1" u="sng" dirty="0">
                <a:latin typeface="Arial" panose="020B0604020202020204" pitchFamily="34" charset="0"/>
                <a:cs typeface="Arial" panose="020B0604020202020204" pitchFamily="34" charset="0"/>
              </a:rPr>
              <a:t>Diagrams</a:t>
            </a:r>
            <a:r>
              <a:rPr lang="en-US" sz="3200" b="1" dirty="0">
                <a:latin typeface="Arial" panose="020B0604020202020204" pitchFamily="34" charset="0"/>
                <a:cs typeface="Arial" panose="020B0604020202020204" pitchFamily="34" charset="0"/>
              </a:rPr>
              <a:t> and Action-</a:t>
            </a:r>
            <a:r>
              <a:rPr lang="en-US" sz="3200" b="1" u="sng" dirty="0">
                <a:latin typeface="Arial" panose="020B0604020202020204" pitchFamily="34" charset="0"/>
                <a:cs typeface="Arial" panose="020B0604020202020204" pitchFamily="34" charset="0"/>
              </a:rPr>
              <a:t>Decisions</a:t>
            </a:r>
            <a:r>
              <a:rPr lang="en-US" sz="3200" b="1"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B185ACED-E993-F945-B3A9-F052A8C71D1B}"/>
              </a:ext>
            </a:extLst>
          </p:cNvPr>
          <p:cNvSpPr>
            <a:spLocks noGrp="1"/>
          </p:cNvSpPr>
          <p:nvPr>
            <p:ph idx="1"/>
          </p:nvPr>
        </p:nvSpPr>
        <p:spPr>
          <a:xfrm>
            <a:off x="838200" y="873124"/>
            <a:ext cx="10515600" cy="5476876"/>
          </a:xfrm>
        </p:spPr>
        <p:txBody>
          <a:bodyPr/>
          <a:lstStyle/>
          <a:p>
            <a:pPr marL="0" indent="0">
              <a:buNone/>
            </a:pPr>
            <a:r>
              <a:rPr lang="en-US" sz="3200" dirty="0"/>
              <a:t>each </a:t>
            </a:r>
            <a:r>
              <a:rPr lang="en-US" sz="3200" b="1" dirty="0"/>
              <a:t>Actions-Diagram</a:t>
            </a:r>
            <a:r>
              <a:rPr lang="en-US" sz="3200" dirty="0"/>
              <a:t> shows </a:t>
            </a:r>
            <a:r>
              <a:rPr lang="en-US" sz="3200" b="1" dirty="0"/>
              <a:t>multiple actions</a:t>
            </a:r>
            <a:r>
              <a:rPr lang="en-US" sz="3200" dirty="0"/>
              <a:t> that occur </a:t>
            </a:r>
            <a:br>
              <a:rPr lang="en-US" sz="3200" dirty="0"/>
            </a:br>
            <a:r>
              <a:rPr lang="en-US" sz="3200" dirty="0"/>
              <a:t>     </a:t>
            </a:r>
            <a:r>
              <a:rPr lang="en-US" sz="3200" b="1" dirty="0"/>
              <a:t>at different times</a:t>
            </a:r>
            <a:r>
              <a:rPr lang="en-US" sz="3200" dirty="0"/>
              <a:t> during a process of problem solving.</a:t>
            </a:r>
          </a:p>
          <a:p>
            <a:pPr marL="0" indent="0">
              <a:buNone/>
            </a:pPr>
            <a:r>
              <a:rPr lang="en-US" sz="3200" dirty="0"/>
              <a:t>each describes </a:t>
            </a:r>
            <a:r>
              <a:rPr lang="en-US" sz="3200" b="1" dirty="0"/>
              <a:t>the </a:t>
            </a:r>
            <a:r>
              <a:rPr lang="en-US" sz="3200" b="1" u="sng" dirty="0"/>
              <a:t>same</a:t>
            </a:r>
            <a:r>
              <a:rPr lang="en-US" sz="3200" b="1" dirty="0"/>
              <a:t> Problem-Solving Process</a:t>
            </a:r>
            <a:r>
              <a:rPr lang="en-US" sz="3200" dirty="0"/>
              <a:t>, but...</a:t>
            </a:r>
            <a:br>
              <a:rPr lang="en-US" sz="3200" dirty="0"/>
            </a:br>
            <a:r>
              <a:rPr lang="en-US" sz="3200" dirty="0"/>
              <a:t>     with </a:t>
            </a:r>
            <a:r>
              <a:rPr lang="en-US" sz="3200" b="1" u="sng" dirty="0"/>
              <a:t>different</a:t>
            </a:r>
            <a:r>
              <a:rPr lang="en-US" sz="3200" b="1" dirty="0"/>
              <a:t> choices</a:t>
            </a:r>
            <a:r>
              <a:rPr lang="en-US" sz="3200" dirty="0"/>
              <a:t> (about the actions to include);</a:t>
            </a:r>
            <a:br>
              <a:rPr lang="en-US" sz="3200" b="1" dirty="0"/>
            </a:br>
            <a:r>
              <a:rPr lang="en-US" sz="3200" dirty="0"/>
              <a:t>each </a:t>
            </a:r>
            <a:r>
              <a:rPr lang="en-US" sz="3200" u="sng" dirty="0"/>
              <a:t>is</a:t>
            </a:r>
            <a:r>
              <a:rPr lang="en-US" sz="3200" b="1" u="sng" dirty="0"/>
              <a:t> useful </a:t>
            </a:r>
            <a:r>
              <a:rPr lang="en-US" sz="3200" u="sng" dirty="0"/>
              <a:t>for describing PS-Process</a:t>
            </a:r>
            <a:r>
              <a:rPr lang="en-US" sz="3200" dirty="0"/>
              <a:t> </a:t>
            </a:r>
            <a:r>
              <a:rPr lang="en-US" sz="3200" b="1" dirty="0"/>
              <a:t>in different ways,</a:t>
            </a:r>
            <a:r>
              <a:rPr lang="en-US" sz="3200" dirty="0"/>
              <a:t> </a:t>
            </a:r>
            <a:br>
              <a:rPr lang="en-US" sz="3200" dirty="0"/>
            </a:br>
            <a:r>
              <a:rPr lang="en-US" sz="3200" dirty="0"/>
              <a:t>each </a:t>
            </a:r>
            <a:r>
              <a:rPr lang="en-US" sz="3200" u="sng" dirty="0"/>
              <a:t>is </a:t>
            </a:r>
            <a:r>
              <a:rPr lang="en-US" sz="3200" b="1" u="sng" dirty="0"/>
              <a:t>useful</a:t>
            </a:r>
            <a:r>
              <a:rPr lang="en-US" sz="3200" u="sng" dirty="0"/>
              <a:t> for education</a:t>
            </a:r>
            <a:r>
              <a:rPr lang="en-US" sz="3200" dirty="0"/>
              <a:t> </a:t>
            </a:r>
            <a:r>
              <a:rPr lang="en-US" sz="3200" b="1" dirty="0"/>
              <a:t>in different ways.</a:t>
            </a:r>
          </a:p>
          <a:p>
            <a:pPr marL="0" indent="0">
              <a:buNone/>
            </a:pPr>
            <a:r>
              <a:rPr lang="en-US" sz="800" dirty="0"/>
              <a:t> </a:t>
            </a:r>
          </a:p>
          <a:p>
            <a:pPr marL="0" indent="0">
              <a:buNone/>
            </a:pPr>
            <a:r>
              <a:rPr lang="en-US" sz="3200" dirty="0"/>
              <a:t>For every PS-Project the</a:t>
            </a:r>
            <a:r>
              <a:rPr lang="en-US" sz="3200" b="1" dirty="0"/>
              <a:t> sequence of actions </a:t>
            </a:r>
            <a:r>
              <a:rPr lang="en-US" sz="3200" dirty="0"/>
              <a:t>can be </a:t>
            </a:r>
            <a:r>
              <a:rPr lang="en-US" sz="3200" b="1" dirty="0"/>
              <a:t>different</a:t>
            </a:r>
            <a:r>
              <a:rPr lang="en-US" sz="3200" dirty="0"/>
              <a:t>,</a:t>
            </a:r>
            <a:br>
              <a:rPr lang="en-US" sz="3200" dirty="0"/>
            </a:br>
            <a:r>
              <a:rPr lang="en-US" sz="3200" dirty="0"/>
              <a:t>     because</a:t>
            </a:r>
            <a:r>
              <a:rPr lang="en-US" sz="3200" b="1" dirty="0"/>
              <a:t> making Action-Decisions </a:t>
            </a:r>
            <a:r>
              <a:rPr lang="en-US" sz="3200" dirty="0"/>
              <a:t>about "what to do next"</a:t>
            </a:r>
            <a:br>
              <a:rPr lang="en-US" sz="3200" dirty="0"/>
            </a:br>
            <a:r>
              <a:rPr lang="en-US" sz="3200" dirty="0"/>
              <a:t>     </a:t>
            </a:r>
            <a:r>
              <a:rPr lang="en-US" sz="3200" b="1" dirty="0"/>
              <a:t>IS</a:t>
            </a:r>
            <a:r>
              <a:rPr lang="en-US" sz="3200" dirty="0"/>
              <a:t> like a Hockey Player's </a:t>
            </a:r>
            <a:r>
              <a:rPr lang="en-US" sz="3200" u="sng" dirty="0"/>
              <a:t>flexible </a:t>
            </a:r>
            <a:r>
              <a:rPr lang="en-US" sz="3200" b="1" u="sng" dirty="0"/>
              <a:t>goal-directed improvising</a:t>
            </a:r>
            <a:r>
              <a:rPr lang="en-US" sz="3200" dirty="0"/>
              <a:t>,</a:t>
            </a:r>
            <a:br>
              <a:rPr lang="en-US" sz="3200" dirty="0"/>
            </a:br>
            <a:r>
              <a:rPr lang="en-US" sz="3200" dirty="0"/>
              <a:t>     </a:t>
            </a:r>
            <a:r>
              <a:rPr lang="en-US" sz="3200" b="1" dirty="0"/>
              <a:t>IS NOT</a:t>
            </a:r>
            <a:r>
              <a:rPr lang="en-US" sz="3200" dirty="0"/>
              <a:t> like a Figure Skater's </a:t>
            </a:r>
            <a:r>
              <a:rPr lang="en-US" sz="3200" u="sng" dirty="0"/>
              <a:t>rigid </a:t>
            </a:r>
            <a:r>
              <a:rPr lang="en-US" sz="3200" b="1" u="sng" dirty="0"/>
              <a:t>choreography</a:t>
            </a:r>
            <a:r>
              <a:rPr lang="en-US" sz="3200" dirty="0"/>
              <a:t>.</a:t>
            </a:r>
          </a:p>
          <a:p>
            <a:pPr marL="0" indent="0">
              <a:buNone/>
            </a:pPr>
            <a:r>
              <a:rPr lang="en-US" sz="3200" dirty="0"/>
              <a:t>useful analogies?  </a:t>
            </a:r>
            <a:r>
              <a:rPr lang="en-US" sz="3200" b="1" u="sng" dirty="0"/>
              <a:t>Hockey Player</a:t>
            </a:r>
            <a:r>
              <a:rPr lang="en-US" sz="3200" dirty="0"/>
              <a:t> (</a:t>
            </a:r>
            <a:r>
              <a:rPr lang="en-US" sz="3200" b="1" dirty="0"/>
              <a:t>yes</a:t>
            </a:r>
            <a:r>
              <a:rPr lang="en-US" sz="3200" dirty="0"/>
              <a:t>), but </a:t>
            </a:r>
            <a:r>
              <a:rPr lang="en-US" sz="3200" strike="sngStrike" dirty="0"/>
              <a:t>Figure Skater</a:t>
            </a:r>
            <a:r>
              <a:rPr lang="en-US" sz="3200" dirty="0"/>
              <a:t> (</a:t>
            </a:r>
            <a:r>
              <a:rPr lang="en-US" sz="3200" b="1" dirty="0"/>
              <a:t>no</a:t>
            </a:r>
            <a:r>
              <a:rPr lang="en-US" sz="3200" dirty="0"/>
              <a:t>).</a:t>
            </a:r>
          </a:p>
          <a:p>
            <a:pPr marL="0" indent="0">
              <a:buNone/>
            </a:pPr>
            <a:endParaRPr lang="en-US" dirty="0"/>
          </a:p>
        </p:txBody>
      </p:sp>
    </p:spTree>
    <p:extLst>
      <p:ext uri="{BB962C8B-B14F-4D97-AF65-F5344CB8AC3E}">
        <p14:creationId xmlns:p14="http://schemas.microsoft.com/office/powerpoint/2010/main" val="29690118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43AAC-2ED2-CF42-B464-9CD9CDE2D678}"/>
              </a:ext>
            </a:extLst>
          </p:cNvPr>
          <p:cNvSpPr>
            <a:spLocks noGrp="1"/>
          </p:cNvSpPr>
          <p:nvPr>
            <p:ph idx="1"/>
          </p:nvPr>
        </p:nvSpPr>
        <p:spPr>
          <a:xfrm>
            <a:off x="838200" y="558525"/>
            <a:ext cx="10515600" cy="5633269"/>
          </a:xfrm>
        </p:spPr>
        <p:txBody>
          <a:bodyPr/>
          <a:lstStyle/>
          <a:p>
            <a:pPr marL="0" indent="0" algn="ctr">
              <a:buNone/>
            </a:pPr>
            <a:r>
              <a:rPr lang="en-US" sz="3200" dirty="0"/>
              <a:t>Other Model-inventors agree with me in thinking that</a:t>
            </a:r>
            <a:br>
              <a:rPr lang="en-US" sz="3200" dirty="0"/>
            </a:br>
            <a:r>
              <a:rPr lang="en-US" sz="3200" b="1" dirty="0"/>
              <a:t>we should avoid a "choreographed process"</a:t>
            </a:r>
            <a:br>
              <a:rPr lang="en-US" sz="3200" dirty="0"/>
            </a:br>
            <a:r>
              <a:rPr lang="en-US" sz="3200" dirty="0"/>
              <a:t>because this isn't the way people typically solve problems.</a:t>
            </a:r>
          </a:p>
          <a:p>
            <a:pPr marL="0" indent="0" algn="ctr">
              <a:buNone/>
            </a:pPr>
            <a:r>
              <a:rPr lang="en-US" sz="2000" dirty="0"/>
              <a:t>___________________________________________________________________________</a:t>
            </a:r>
          </a:p>
          <a:p>
            <a:pPr marL="0" indent="0">
              <a:buNone/>
            </a:pPr>
            <a:r>
              <a:rPr lang="en-US" sz="800" dirty="0"/>
              <a:t> </a:t>
            </a:r>
          </a:p>
          <a:p>
            <a:pPr marL="0" indent="0">
              <a:buNone/>
            </a:pPr>
            <a:r>
              <a:rPr lang="en-US" sz="3200" dirty="0"/>
              <a:t>    But there are important differences between my Model and most other Models.  Partly it's the length of the "sequences" used in my Model and their Model.  My sequences are made from small elements, in a way that most Models don't use.  This is described in depth </a:t>
            </a:r>
            <a:r>
              <a:rPr lang="en-US" sz="3200" b="1" dirty="0">
                <a:solidFill>
                  <a:schemeClr val="accent4">
                    <a:lumMod val="75000"/>
                  </a:schemeClr>
                </a:solidFill>
              </a:rPr>
              <a:t>HERE</a:t>
            </a:r>
            <a:r>
              <a:rPr lang="en-US" sz="3200" dirty="0"/>
              <a:t> (and </a:t>
            </a:r>
            <a:r>
              <a:rPr lang="en-US" sz="3200" u="sng" dirty="0"/>
              <a:t>I recommend reading it</a:t>
            </a:r>
            <a:r>
              <a:rPr lang="en-US" sz="3200" dirty="0"/>
              <a:t>) but I've constructed new analogies – described in the next two slides – that are useful when we're thinking about an essential difference between my Model and most other Models.</a:t>
            </a:r>
          </a:p>
          <a:p>
            <a:pPr marL="0" indent="0">
              <a:buNone/>
            </a:pPr>
            <a:endParaRPr lang="en-US" dirty="0"/>
          </a:p>
        </p:txBody>
      </p:sp>
    </p:spTree>
    <p:extLst>
      <p:ext uri="{BB962C8B-B14F-4D97-AF65-F5344CB8AC3E}">
        <p14:creationId xmlns:p14="http://schemas.microsoft.com/office/powerpoint/2010/main" val="41600119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74448-B11E-0F44-9DEE-E398C6A87706}"/>
              </a:ext>
            </a:extLst>
          </p:cNvPr>
          <p:cNvSpPr>
            <a:spLocks noGrp="1"/>
          </p:cNvSpPr>
          <p:nvPr>
            <p:ph idx="1"/>
          </p:nvPr>
        </p:nvSpPr>
        <p:spPr>
          <a:xfrm>
            <a:off x="838200" y="728345"/>
            <a:ext cx="10630988" cy="5411198"/>
          </a:xfrm>
        </p:spPr>
        <p:txBody>
          <a:bodyPr>
            <a:normAutofit/>
          </a:bodyPr>
          <a:lstStyle/>
          <a:p>
            <a:pPr marL="0" indent="0">
              <a:buNone/>
            </a:pPr>
            <a:r>
              <a:rPr lang="en-US" sz="3200" dirty="0"/>
              <a:t>     As explained in the previous slide,</a:t>
            </a:r>
            <a:br>
              <a:rPr lang="en-US" sz="3200" dirty="0"/>
            </a:br>
            <a:r>
              <a:rPr lang="en-US" sz="3200" dirty="0"/>
              <a:t>"my sequences are made from small elements" in a way that isn't used in other Models.  Here are two useful analogies:</a:t>
            </a:r>
          </a:p>
          <a:p>
            <a:pPr marL="0" indent="0">
              <a:buNone/>
            </a:pPr>
            <a:r>
              <a:rPr lang="en-US" sz="3200" dirty="0"/>
              <a:t>     I use elements that are short-time actions;  these typically are combined in sequences (that can be short or longer), sort of like ATOMS combining to form MOLECULES of different sizes.  By contrast, the sequences in Other Models usually are much longer "phases," analogous to OBJECTS made of molecules.</a:t>
            </a:r>
          </a:p>
          <a:p>
            <a:pPr marL="0" indent="0">
              <a:buNone/>
            </a:pPr>
            <a:r>
              <a:rPr lang="en-US" sz="3200" dirty="0"/>
              <a:t>     But although I use short-term actions, they're composed of much shorter neurological actions that are analogous to sub-atomics like protons-neutrons-electrons, or quarks or strings.</a:t>
            </a:r>
          </a:p>
        </p:txBody>
      </p:sp>
    </p:spTree>
    <p:extLst>
      <p:ext uri="{BB962C8B-B14F-4D97-AF65-F5344CB8AC3E}">
        <p14:creationId xmlns:p14="http://schemas.microsoft.com/office/powerpoint/2010/main" val="331381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BD831-64E2-A14F-B45F-AD8E3C3DEFA5}"/>
              </a:ext>
            </a:extLst>
          </p:cNvPr>
          <p:cNvSpPr>
            <a:spLocks noGrp="1"/>
          </p:cNvSpPr>
          <p:nvPr>
            <p:ph idx="1"/>
          </p:nvPr>
        </p:nvSpPr>
        <p:spPr>
          <a:xfrm>
            <a:off x="759822" y="623842"/>
            <a:ext cx="10839995" cy="4351338"/>
          </a:xfrm>
        </p:spPr>
        <p:txBody>
          <a:bodyPr>
            <a:normAutofit/>
          </a:bodyPr>
          <a:lstStyle/>
          <a:p>
            <a:pPr marL="0" indent="0">
              <a:buNone/>
            </a:pPr>
            <a:r>
              <a:rPr lang="en-US" sz="3200" dirty="0"/>
              <a:t>     Or... in addition to the "chemistry" analogy (in previous slide) with </a:t>
            </a:r>
            <a:r>
              <a:rPr lang="en-US" sz="3200" dirty="0">
                <a:solidFill>
                  <a:srgbClr val="0070C0"/>
                </a:solidFill>
              </a:rPr>
              <a:t>my ATOMS</a:t>
            </a:r>
            <a:r>
              <a:rPr lang="en-US" sz="3200" dirty="0"/>
              <a:t> forming MOLECULES that in </a:t>
            </a:r>
            <a:r>
              <a:rPr lang="en-US" sz="3200" dirty="0">
                <a:solidFill>
                  <a:srgbClr val="0070C0"/>
                </a:solidFill>
              </a:rPr>
              <a:t>their phases</a:t>
            </a:r>
            <a:r>
              <a:rPr lang="en-US" sz="3200" dirty="0"/>
              <a:t> form OBJECTS, we can think of </a:t>
            </a:r>
            <a:r>
              <a:rPr lang="en-US" sz="3200" dirty="0">
                <a:solidFill>
                  <a:srgbClr val="0070C0"/>
                </a:solidFill>
              </a:rPr>
              <a:t>my elements</a:t>
            </a:r>
            <a:r>
              <a:rPr lang="en-US" sz="3200" dirty="0"/>
              <a:t> being like</a:t>
            </a:r>
            <a:r>
              <a:rPr lang="en-US" sz="3200" b="1" dirty="0"/>
              <a:t> LEGO </a:t>
            </a:r>
            <a:r>
              <a:rPr lang="en-US" sz="3200" b="1" u="sng" dirty="0"/>
              <a:t>Blocks</a:t>
            </a:r>
            <a:r>
              <a:rPr lang="en-US" sz="3200" b="1" dirty="0"/>
              <a:t>,</a:t>
            </a:r>
            <a:r>
              <a:rPr lang="en-US" sz="3200" dirty="0"/>
              <a:t> and </a:t>
            </a:r>
            <a:r>
              <a:rPr lang="en-US" sz="3200" dirty="0">
                <a:solidFill>
                  <a:srgbClr val="0070C0"/>
                </a:solidFill>
              </a:rPr>
              <a:t>their phases</a:t>
            </a:r>
            <a:r>
              <a:rPr lang="en-US" sz="3200" dirty="0"/>
              <a:t> are like</a:t>
            </a:r>
            <a:r>
              <a:rPr lang="en-US" sz="3200" b="1" dirty="0"/>
              <a:t> LEGO </a:t>
            </a:r>
            <a:r>
              <a:rPr lang="en-US" sz="3200" b="1" u="sng" dirty="0"/>
              <a:t>Objects</a:t>
            </a:r>
            <a:r>
              <a:rPr lang="en-US" sz="3200" b="1" dirty="0"/>
              <a:t> </a:t>
            </a:r>
            <a:r>
              <a:rPr lang="en-US" sz="3200" dirty="0"/>
              <a:t>made from Blocks.</a:t>
            </a:r>
          </a:p>
        </p:txBody>
      </p:sp>
    </p:spTree>
    <p:extLst>
      <p:ext uri="{BB962C8B-B14F-4D97-AF65-F5344CB8AC3E}">
        <p14:creationId xmlns:p14="http://schemas.microsoft.com/office/powerpoint/2010/main" val="8869481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4C2F-DFE3-D348-954D-7AFE6E599A0A}"/>
              </a:ext>
            </a:extLst>
          </p:cNvPr>
          <p:cNvSpPr>
            <a:spLocks noGrp="1"/>
          </p:cNvSpPr>
          <p:nvPr>
            <p:ph type="title"/>
          </p:nvPr>
        </p:nvSpPr>
        <p:spPr>
          <a:xfrm>
            <a:off x="838200" y="533400"/>
            <a:ext cx="10515600" cy="914400"/>
          </a:xfrm>
        </p:spPr>
        <p:txBody>
          <a:bodyPr>
            <a:normAutofit/>
          </a:bodyPr>
          <a:lstStyle/>
          <a:p>
            <a:pPr algn="ctr"/>
            <a:r>
              <a:rPr lang="en-US" sz="3200" b="1" dirty="0">
                <a:latin typeface="+mn-lt"/>
              </a:rPr>
              <a:t>My Model </a:t>
            </a:r>
            <a:r>
              <a:rPr lang="en-US" sz="3200" dirty="0">
                <a:latin typeface="+mn-lt"/>
              </a:rPr>
              <a:t>and</a:t>
            </a:r>
            <a:r>
              <a:rPr lang="en-US" sz="3200" b="1" dirty="0">
                <a:latin typeface="+mn-lt"/>
              </a:rPr>
              <a:t> Other Models:</a:t>
            </a:r>
            <a:br>
              <a:rPr lang="en-US" sz="3200" b="1" dirty="0">
                <a:latin typeface="+mn-lt"/>
              </a:rPr>
            </a:br>
            <a:r>
              <a:rPr lang="en-US" sz="3200" b="1" dirty="0">
                <a:latin typeface="+mn-lt"/>
              </a:rPr>
              <a:t>Cooperation, not Competition</a:t>
            </a:r>
          </a:p>
        </p:txBody>
      </p:sp>
      <p:sp>
        <p:nvSpPr>
          <p:cNvPr id="3" name="Content Placeholder 2">
            <a:extLst>
              <a:ext uri="{FF2B5EF4-FFF2-40B4-BE49-F238E27FC236}">
                <a16:creationId xmlns:a16="http://schemas.microsoft.com/office/drawing/2014/main" id="{7A7C9D99-D451-B14A-BD4B-C6FBABA7B2BB}"/>
              </a:ext>
            </a:extLst>
          </p:cNvPr>
          <p:cNvSpPr>
            <a:spLocks noGrp="1"/>
          </p:cNvSpPr>
          <p:nvPr>
            <p:ph idx="1"/>
          </p:nvPr>
        </p:nvSpPr>
        <p:spPr/>
        <p:txBody>
          <a:bodyPr>
            <a:noAutofit/>
          </a:bodyPr>
          <a:lstStyle/>
          <a:p>
            <a:pPr marL="0" indent="0" algn="ctr">
              <a:buNone/>
            </a:pPr>
            <a:r>
              <a:rPr lang="en-US" sz="3200" dirty="0"/>
              <a:t>My Model </a:t>
            </a:r>
            <a:r>
              <a:rPr lang="en-US" sz="3200" b="1" u="sng" dirty="0"/>
              <a:t>with</a:t>
            </a:r>
            <a:r>
              <a:rPr lang="en-US" sz="3200" dirty="0"/>
              <a:t> Other Models,</a:t>
            </a:r>
            <a:br>
              <a:rPr lang="en-US" sz="3200" dirty="0"/>
            </a:br>
            <a:r>
              <a:rPr lang="en-US" sz="3200" dirty="0"/>
              <a:t>not        </a:t>
            </a:r>
            <a:br>
              <a:rPr lang="en-US" sz="3200" dirty="0"/>
            </a:br>
            <a:r>
              <a:rPr lang="en-US" sz="3200" dirty="0"/>
              <a:t>My Model </a:t>
            </a:r>
            <a:r>
              <a:rPr lang="en-US" sz="3200" b="1" u="sng" dirty="0"/>
              <a:t>versus</a:t>
            </a:r>
            <a:r>
              <a:rPr lang="en-US" sz="3200" dirty="0"/>
              <a:t> Other Models.</a:t>
            </a:r>
          </a:p>
          <a:p>
            <a:pPr marL="0" indent="0" algn="ctr">
              <a:buNone/>
            </a:pPr>
            <a:r>
              <a:rPr lang="en-US" sz="800" dirty="0"/>
              <a:t> </a:t>
            </a:r>
          </a:p>
          <a:p>
            <a:pPr marL="0" indent="0" algn="ctr">
              <a:buNone/>
            </a:pPr>
            <a:r>
              <a:rPr lang="en-US" sz="3200" dirty="0"/>
              <a:t>We should develop instruction to creatively </a:t>
            </a:r>
            <a:r>
              <a:rPr lang="en-US" sz="3200" u="sng" dirty="0"/>
              <a:t>combine</a:t>
            </a:r>
            <a:br>
              <a:rPr lang="en-US" sz="3200" dirty="0"/>
            </a:br>
            <a:r>
              <a:rPr lang="en-US" sz="3200" dirty="0"/>
              <a:t>different Models-for-Process, so</a:t>
            </a:r>
            <a:r>
              <a:rPr lang="en-US" sz="3200" b="1" dirty="0"/>
              <a:t> the combination</a:t>
            </a:r>
            <a:br>
              <a:rPr lang="en-US" sz="3200" dirty="0"/>
            </a:br>
            <a:r>
              <a:rPr lang="en-US" sz="3200" b="1" dirty="0"/>
              <a:t>is more effective than any single Model by itself.</a:t>
            </a:r>
          </a:p>
          <a:p>
            <a:pPr marL="0" indent="0" algn="ctr">
              <a:buNone/>
            </a:pPr>
            <a:r>
              <a:rPr lang="en-US" sz="800" b="1" dirty="0"/>
              <a:t> </a:t>
            </a:r>
          </a:p>
          <a:p>
            <a:pPr marL="0" indent="0" algn="ctr">
              <a:buNone/>
            </a:pPr>
            <a:r>
              <a:rPr lang="en-US" sz="3200" b="1" dirty="0">
                <a:solidFill>
                  <a:srgbClr val="0070C0"/>
                </a:solidFill>
              </a:rPr>
              <a:t>STRUCTURES + STRATEGIES</a:t>
            </a:r>
            <a:br>
              <a:rPr lang="en-US" sz="3200" dirty="0"/>
            </a:br>
            <a:r>
              <a:rPr lang="en-US" sz="3200" b="1" dirty="0">
                <a:solidFill>
                  <a:srgbClr val="0070C0"/>
                </a:solidFill>
              </a:rPr>
              <a:t>STRUCTURES</a:t>
            </a:r>
            <a:r>
              <a:rPr lang="en-US" sz="3200" dirty="0"/>
              <a:t> (for Instruction) </a:t>
            </a:r>
            <a:r>
              <a:rPr lang="en-US" sz="3200" b="1" dirty="0">
                <a:solidFill>
                  <a:srgbClr val="0070C0"/>
                </a:solidFill>
              </a:rPr>
              <a:t>+ STRATEGIES</a:t>
            </a:r>
            <a:r>
              <a:rPr lang="en-US" sz="3200" dirty="0"/>
              <a:t> (for Thinking)    </a:t>
            </a:r>
          </a:p>
        </p:txBody>
      </p:sp>
    </p:spTree>
    <p:extLst>
      <p:ext uri="{BB962C8B-B14F-4D97-AF65-F5344CB8AC3E}">
        <p14:creationId xmlns:p14="http://schemas.microsoft.com/office/powerpoint/2010/main" val="14799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A814-4812-C045-851A-498441C18B40}"/>
              </a:ext>
            </a:extLst>
          </p:cNvPr>
          <p:cNvSpPr>
            <a:spLocks noGrp="1"/>
          </p:cNvSpPr>
          <p:nvPr>
            <p:ph type="title"/>
          </p:nvPr>
        </p:nvSpPr>
        <p:spPr>
          <a:xfrm>
            <a:off x="838200" y="520700"/>
            <a:ext cx="10515600" cy="558800"/>
          </a:xfrm>
        </p:spPr>
        <p:txBody>
          <a:bodyPr>
            <a:normAutofit/>
          </a:bodyPr>
          <a:lstStyle/>
          <a:p>
            <a:r>
              <a:rPr lang="en-US" sz="3200" b="1" dirty="0">
                <a:latin typeface="Arial" panose="020B0604020202020204" pitchFamily="34" charset="0"/>
                <a:cs typeface="Arial" panose="020B0604020202020204" pitchFamily="34" charset="0"/>
              </a:rPr>
              <a:t>My Model and Other Models:</a:t>
            </a:r>
          </a:p>
        </p:txBody>
      </p:sp>
      <p:sp>
        <p:nvSpPr>
          <p:cNvPr id="3" name="Content Placeholder 2">
            <a:extLst>
              <a:ext uri="{FF2B5EF4-FFF2-40B4-BE49-F238E27FC236}">
                <a16:creationId xmlns:a16="http://schemas.microsoft.com/office/drawing/2014/main" id="{74CD3FD3-D6D7-664F-8223-ACE6402784BC}"/>
              </a:ext>
            </a:extLst>
          </p:cNvPr>
          <p:cNvSpPr>
            <a:spLocks noGrp="1"/>
          </p:cNvSpPr>
          <p:nvPr>
            <p:ph idx="1"/>
          </p:nvPr>
        </p:nvSpPr>
        <p:spPr>
          <a:xfrm>
            <a:off x="838200" y="1079500"/>
            <a:ext cx="10515600" cy="5097463"/>
          </a:xfrm>
        </p:spPr>
        <p:txBody>
          <a:bodyPr/>
          <a:lstStyle/>
          <a:p>
            <a:pPr marL="0" indent="0">
              <a:buNone/>
            </a:pPr>
            <a:r>
              <a:rPr lang="en-US" sz="3200" dirty="0"/>
              <a:t>     We should develop instruction that combines different Models-for-Process creatively, so the combination is more effective for teaching ideas-and-skills.  We want the Models to interact in ways that are synergistically supportive, that make the combination of Models better than any Model by itself.</a:t>
            </a:r>
            <a:endParaRPr lang="en-US" sz="3200" b="1" dirty="0"/>
          </a:p>
          <a:p>
            <a:pPr marL="0" indent="0">
              <a:buNone/>
            </a:pPr>
            <a:r>
              <a:rPr lang="en-US" sz="3200" b="1" dirty="0"/>
              <a:t>     Structures and Strategies:</a:t>
            </a:r>
            <a:r>
              <a:rPr lang="en-US" sz="3200" dirty="0"/>
              <a:t>  Typically, a Model-for-Process is educationally useful by providing </a:t>
            </a:r>
            <a:r>
              <a:rPr lang="en-US" sz="3200" b="1" dirty="0"/>
              <a:t>structures</a:t>
            </a:r>
            <a:r>
              <a:rPr lang="en-US" sz="3200" dirty="0"/>
              <a:t> (for instruction) and</a:t>
            </a:r>
            <a:r>
              <a:rPr lang="en-US" sz="3200" b="1" dirty="0"/>
              <a:t> strategies</a:t>
            </a:r>
            <a:r>
              <a:rPr lang="en-US" sz="3200" dirty="0"/>
              <a:t> (for thinking).  Each Model has structures &amp; strategies, so each offers its own benefits for students.  When we effectively combine the structures &amp; strategies from two (or more) Models, we combine their benefits.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69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CDB5E-4597-7945-9445-45838AB5BA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C874C3-6ACE-5A41-A1E4-41E94BF1E83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021031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03D45-B6E2-2C4D-B79D-8CC35DE67E12}"/>
              </a:ext>
            </a:extLst>
          </p:cNvPr>
          <p:cNvSpPr>
            <a:spLocks noGrp="1"/>
          </p:cNvSpPr>
          <p:nvPr>
            <p:ph idx="1"/>
          </p:nvPr>
        </p:nvSpPr>
        <p:spPr>
          <a:xfrm>
            <a:off x="838200" y="609600"/>
            <a:ext cx="10515600" cy="5567363"/>
          </a:xfrm>
        </p:spPr>
        <p:txBody>
          <a:bodyPr/>
          <a:lstStyle/>
          <a:p>
            <a:pPr marL="0" indent="0">
              <a:buNone/>
            </a:pPr>
            <a:r>
              <a:rPr lang="en-US" dirty="0"/>
              <a:t>    </a:t>
            </a:r>
            <a:r>
              <a:rPr lang="en-US" b="1" dirty="0"/>
              <a:t>Using Model-Structures to provide Structure for Instruction:</a:t>
            </a:r>
            <a:br>
              <a:rPr lang="en-US" dirty="0"/>
            </a:br>
            <a:r>
              <a:rPr lang="en-US" dirty="0"/>
              <a:t>    Jeremy Utley, Director of Executive Education for Stanford's </a:t>
            </a:r>
            <a:r>
              <a:rPr lang="en-US" dirty="0" err="1"/>
              <a:t>d.school</a:t>
            </a:r>
            <a:r>
              <a:rPr lang="en-US" dirty="0"/>
              <a:t>, explains how their model [the next slide shows its 5 Modes] provides "a shared language and a shared approach" that can be "a useful scaffold to structure an experience for the purpose of learning."</a:t>
            </a:r>
            <a:br>
              <a:rPr lang="en-US" dirty="0"/>
            </a:br>
            <a:r>
              <a:rPr lang="en-US" dirty="0"/>
              <a:t>     When students work in groups and everyone is thinking about the first </a:t>
            </a:r>
            <a:r>
              <a:rPr lang="en-US" i="1" dirty="0"/>
              <a:t>mode</a:t>
            </a:r>
            <a:r>
              <a:rPr lang="en-US" dirty="0"/>
              <a:t> (Empathize) in </a:t>
            </a:r>
            <a:r>
              <a:rPr lang="en-US" dirty="0" err="1"/>
              <a:t>d.school's</a:t>
            </a:r>
            <a:r>
              <a:rPr lang="en-US" dirty="0"/>
              <a:t> model, this whole-classroom focus makes it easier for a teacher to share ideas and </a:t>
            </a:r>
            <a:r>
              <a:rPr lang="en-US" u="sng" dirty="0">
                <a:hlinkClick r:id="rId2"/>
              </a:rPr>
              <a:t>guide students</a:t>
            </a:r>
            <a:r>
              <a:rPr lang="en-US" dirty="0"/>
              <a:t> so they can use-and-understand the tools in this mode, so they will learn how to empathize more effectively using </a:t>
            </a:r>
            <a:r>
              <a:rPr lang="en-US" dirty="0" err="1"/>
              <a:t>d.school's</a:t>
            </a:r>
            <a:r>
              <a:rPr lang="en-US" dirty="0"/>
              <a:t> </a:t>
            </a:r>
            <a:r>
              <a:rPr lang="en-US" i="1" dirty="0"/>
              <a:t>mindset</a:t>
            </a:r>
            <a:r>
              <a:rPr lang="en-US" dirty="0"/>
              <a:t> of Focusing on Human Values.  After awhile all students move on to the next mode (Define), and so on, in their "experience for the purpose of learning."    And a teacher will use "the phases" with flexibility when it's useful.</a:t>
            </a:r>
          </a:p>
        </p:txBody>
      </p:sp>
    </p:spTree>
    <p:extLst>
      <p:ext uri="{BB962C8B-B14F-4D97-AF65-F5344CB8AC3E}">
        <p14:creationId xmlns:p14="http://schemas.microsoft.com/office/powerpoint/2010/main" val="22233519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CC92-B820-E94D-B427-DD01CA8D2B42}"/>
              </a:ext>
            </a:extLst>
          </p:cNvPr>
          <p:cNvSpPr>
            <a:spLocks noGrp="1"/>
          </p:cNvSpPr>
          <p:nvPr>
            <p:ph type="title"/>
          </p:nvPr>
        </p:nvSpPr>
        <p:spPr>
          <a:xfrm>
            <a:off x="850900" y="568325"/>
            <a:ext cx="10515600" cy="1325563"/>
          </a:xfrm>
        </p:spPr>
        <p:txBody>
          <a:bodyPr>
            <a:normAutofit/>
          </a:bodyPr>
          <a:lstStyle/>
          <a:p>
            <a:pPr algn="ctr"/>
            <a:r>
              <a:rPr lang="en-US" sz="3200" u="sng" dirty="0" err="1">
                <a:latin typeface="+mn-lt"/>
              </a:rPr>
              <a:t>d.school</a:t>
            </a:r>
            <a:r>
              <a:rPr lang="en-US" sz="3200" dirty="0">
                <a:latin typeface="+mn-lt"/>
              </a:rPr>
              <a:t> (of Stanford) uses these five</a:t>
            </a:r>
            <a:r>
              <a:rPr lang="en-US" sz="3200" b="1" dirty="0">
                <a:latin typeface="+mn-lt"/>
              </a:rPr>
              <a:t> Modes</a:t>
            </a:r>
            <a:br>
              <a:rPr lang="en-US" sz="3200" b="1" dirty="0">
                <a:latin typeface="+mn-lt"/>
              </a:rPr>
            </a:br>
            <a:r>
              <a:rPr lang="en-US" sz="3200" dirty="0">
                <a:latin typeface="+mn-lt"/>
              </a:rPr>
              <a:t>(plus their </a:t>
            </a:r>
            <a:r>
              <a:rPr lang="en-US" sz="3200" b="1" dirty="0">
                <a:latin typeface="+mn-lt"/>
              </a:rPr>
              <a:t>Methods</a:t>
            </a:r>
            <a:r>
              <a:rPr lang="en-US" sz="3200" dirty="0">
                <a:latin typeface="+mn-lt"/>
              </a:rPr>
              <a:t> and </a:t>
            </a:r>
            <a:r>
              <a:rPr lang="en-US" sz="3200" b="1" dirty="0">
                <a:latin typeface="+mn-lt"/>
              </a:rPr>
              <a:t>Mindsets</a:t>
            </a:r>
            <a:r>
              <a:rPr lang="en-US" sz="3200" dirty="0">
                <a:latin typeface="+mn-lt"/>
              </a:rPr>
              <a:t>)</a:t>
            </a:r>
            <a:br>
              <a:rPr lang="en-US" sz="3200" b="1" dirty="0">
                <a:latin typeface="+mn-lt"/>
              </a:rPr>
            </a:br>
            <a:r>
              <a:rPr lang="en-US" sz="3200" dirty="0">
                <a:latin typeface="+mn-lt"/>
              </a:rPr>
              <a:t>to "structure an experience for the purpose of learning."</a:t>
            </a:r>
          </a:p>
        </p:txBody>
      </p:sp>
      <p:pic>
        <p:nvPicPr>
          <p:cNvPr id="9" name="Picture 8">
            <a:extLst>
              <a:ext uri="{FF2B5EF4-FFF2-40B4-BE49-F238E27FC236}">
                <a16:creationId xmlns:a16="http://schemas.microsoft.com/office/drawing/2014/main" id="{D18C19A4-37B4-5846-9266-4CE048CF8C81}"/>
              </a:ext>
            </a:extLst>
          </p:cNvPr>
          <p:cNvPicPr>
            <a:picLocks noChangeAspect="1"/>
          </p:cNvPicPr>
          <p:nvPr/>
        </p:nvPicPr>
        <p:blipFill>
          <a:blip r:embed="rId2"/>
          <a:stretch>
            <a:fillRect/>
          </a:stretch>
        </p:blipFill>
        <p:spPr>
          <a:xfrm>
            <a:off x="1085850" y="2044700"/>
            <a:ext cx="9586784" cy="4267200"/>
          </a:xfrm>
          <a:prstGeom prst="rect">
            <a:avLst/>
          </a:prstGeom>
        </p:spPr>
      </p:pic>
    </p:spTree>
    <p:extLst>
      <p:ext uri="{BB962C8B-B14F-4D97-AF65-F5344CB8AC3E}">
        <p14:creationId xmlns:p14="http://schemas.microsoft.com/office/powerpoint/2010/main" val="42185571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6A78C-726A-A94B-8CB5-E8BBD74B7F40}"/>
              </a:ext>
            </a:extLst>
          </p:cNvPr>
          <p:cNvSpPr>
            <a:spLocks noGrp="1"/>
          </p:cNvSpPr>
          <p:nvPr>
            <p:ph type="title"/>
          </p:nvPr>
        </p:nvSpPr>
        <p:spPr>
          <a:xfrm>
            <a:off x="965200" y="327025"/>
            <a:ext cx="10515600" cy="1019175"/>
          </a:xfrm>
        </p:spPr>
        <p:txBody>
          <a:bodyPr>
            <a:normAutofit/>
          </a:bodyPr>
          <a:lstStyle/>
          <a:p>
            <a:pPr algn="ctr"/>
            <a:r>
              <a:rPr lang="en-US" sz="3200" b="1" dirty="0">
                <a:solidFill>
                  <a:schemeClr val="accent4">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Science Buddies</a:t>
            </a:r>
            <a:r>
              <a:rPr lang="en-US" sz="3200" b="1" dirty="0">
                <a:solidFill>
                  <a:schemeClr val="accent4">
                    <a:lumMod val="75000"/>
                  </a:schemeClr>
                </a:solidFill>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rPr>
              <a:t>             </a:t>
            </a:r>
            <a:br>
              <a:rPr lang="en-US" sz="32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t>
            </a:r>
            <a:r>
              <a:rPr lang="en-US" sz="2800" b="1" u="sng" dirty="0">
                <a:latin typeface="Arial" panose="020B0604020202020204" pitchFamily="34" charset="0"/>
                <a:cs typeface="Arial" panose="020B0604020202020204" pitchFamily="34" charset="0"/>
              </a:rPr>
              <a:t>Scientific Method</a:t>
            </a:r>
            <a:r>
              <a:rPr lang="en-US" sz="2800" b="1" dirty="0">
                <a:latin typeface="Arial" panose="020B0604020202020204" pitchFamily="34" charset="0"/>
                <a:cs typeface="Arial" panose="020B0604020202020204" pitchFamily="34" charset="0"/>
              </a:rPr>
              <a:t>              </a:t>
            </a:r>
            <a:r>
              <a:rPr lang="en-US" sz="2800" b="1" u="sng" dirty="0">
                <a:latin typeface="Arial" panose="020B0604020202020204" pitchFamily="34" charset="0"/>
                <a:cs typeface="Arial" panose="020B0604020202020204" pitchFamily="34" charset="0"/>
              </a:rPr>
              <a:t>Engineering Design Method</a:t>
            </a:r>
            <a:r>
              <a:rPr lang="en-US" sz="3200" b="1"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CE59C7AF-99DA-5F4E-96B8-B788459AB927}"/>
              </a:ext>
            </a:extLst>
          </p:cNvPr>
          <p:cNvPicPr>
            <a:picLocks noChangeAspect="1"/>
          </p:cNvPicPr>
          <p:nvPr/>
        </p:nvPicPr>
        <p:blipFill>
          <a:blip r:embed="rId3"/>
          <a:stretch>
            <a:fillRect/>
          </a:stretch>
        </p:blipFill>
        <p:spPr>
          <a:xfrm>
            <a:off x="1104900" y="1447800"/>
            <a:ext cx="4171950" cy="4998278"/>
          </a:xfrm>
          <a:prstGeom prst="rect">
            <a:avLst/>
          </a:prstGeom>
        </p:spPr>
      </p:pic>
      <p:pic>
        <p:nvPicPr>
          <p:cNvPr id="7" name="Picture 6">
            <a:extLst>
              <a:ext uri="{FF2B5EF4-FFF2-40B4-BE49-F238E27FC236}">
                <a16:creationId xmlns:a16="http://schemas.microsoft.com/office/drawing/2014/main" id="{6E51B01F-EE20-4148-8AE1-D6CF43CDCD15}"/>
              </a:ext>
            </a:extLst>
          </p:cNvPr>
          <p:cNvPicPr>
            <a:picLocks noChangeAspect="1"/>
          </p:cNvPicPr>
          <p:nvPr/>
        </p:nvPicPr>
        <p:blipFill>
          <a:blip r:embed="rId4"/>
          <a:stretch>
            <a:fillRect/>
          </a:stretch>
        </p:blipFill>
        <p:spPr>
          <a:xfrm>
            <a:off x="6823075" y="1447800"/>
            <a:ext cx="4051300" cy="4740883"/>
          </a:xfrm>
          <a:prstGeom prst="rect">
            <a:avLst/>
          </a:prstGeom>
        </p:spPr>
      </p:pic>
    </p:spTree>
    <p:extLst>
      <p:ext uri="{BB962C8B-B14F-4D97-AF65-F5344CB8AC3E}">
        <p14:creationId xmlns:p14="http://schemas.microsoft.com/office/powerpoint/2010/main" val="37303568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51DC22-1B5B-3F4B-9EC8-A769B18F7381}"/>
              </a:ext>
            </a:extLst>
          </p:cNvPr>
          <p:cNvPicPr>
            <a:picLocks noChangeAspect="1"/>
          </p:cNvPicPr>
          <p:nvPr/>
        </p:nvPicPr>
        <p:blipFill>
          <a:blip r:embed="rId2"/>
          <a:stretch>
            <a:fillRect/>
          </a:stretch>
        </p:blipFill>
        <p:spPr>
          <a:xfrm>
            <a:off x="1913632" y="2540000"/>
            <a:ext cx="7636768" cy="3910025"/>
          </a:xfrm>
          <a:prstGeom prst="rect">
            <a:avLst/>
          </a:prstGeom>
        </p:spPr>
      </p:pic>
      <p:sp>
        <p:nvSpPr>
          <p:cNvPr id="6" name="Rectangle 5">
            <a:extLst>
              <a:ext uri="{FF2B5EF4-FFF2-40B4-BE49-F238E27FC236}">
                <a16:creationId xmlns:a16="http://schemas.microsoft.com/office/drawing/2014/main" id="{F84C48C0-0CA6-3247-B2FA-2D3AA179C103}"/>
              </a:ext>
            </a:extLst>
          </p:cNvPr>
          <p:cNvSpPr/>
          <p:nvPr/>
        </p:nvSpPr>
        <p:spPr>
          <a:xfrm>
            <a:off x="482600" y="324535"/>
            <a:ext cx="11137900" cy="1908215"/>
          </a:xfrm>
          <a:prstGeom prst="rect">
            <a:avLst/>
          </a:prstGeom>
        </p:spPr>
        <p:txBody>
          <a:bodyPr wrap="square">
            <a:spAutoFit/>
          </a:bodyPr>
          <a:lstStyle/>
          <a:p>
            <a:pPr algn="ctr"/>
            <a:r>
              <a:rPr lang="en-US" sz="2400" dirty="0"/>
              <a:t>This a condensed mini-version of the model I developed for my PhD Dissertation.</a:t>
            </a:r>
            <a:br>
              <a:rPr lang="en-US" sz="2400" dirty="0"/>
            </a:br>
            <a:r>
              <a:rPr lang="en-US" sz="2400" dirty="0"/>
              <a:t>The next slide has the full-detail version of the diagram I made for</a:t>
            </a:r>
            <a:br>
              <a:rPr lang="en-US" sz="2400" b="1" dirty="0"/>
            </a:br>
            <a:r>
              <a:rPr lang="en-US" sz="2800" b="1" dirty="0">
                <a:solidFill>
                  <a:srgbClr val="C00000"/>
                </a:solidFill>
              </a:rPr>
              <a:t>Integrated Scientific Method</a:t>
            </a:r>
            <a:br>
              <a:rPr lang="en-US" sz="2800" b="1" u="sng" dirty="0"/>
            </a:br>
            <a:r>
              <a:rPr lang="en-US" sz="2400" dirty="0"/>
              <a:t>that is described (briefly &amp; deeply) in </a:t>
            </a:r>
            <a:r>
              <a:rPr lang="en-US" sz="2400" b="1" dirty="0">
                <a:solidFill>
                  <a:schemeClr val="accent4">
                    <a:lumMod val="75000"/>
                  </a:schemeClr>
                </a:solidFill>
                <a:hlinkClick r:id="rId3">
                  <a:extLst>
                    <a:ext uri="{A12FA001-AC4F-418D-AE19-62706E023703}">
                      <ahyp:hlinkClr xmlns:ahyp="http://schemas.microsoft.com/office/drawing/2018/hyperlinkcolor" val="tx"/>
                    </a:ext>
                  </a:extLst>
                </a:hlinkClick>
              </a:rPr>
              <a:t>a collection of web-pages and word-documents</a:t>
            </a:r>
            <a:r>
              <a:rPr lang="en-US" sz="2400" b="1" dirty="0">
                <a:solidFill>
                  <a:schemeClr val="accent4">
                    <a:lumMod val="75000"/>
                  </a:schemeClr>
                </a:solidFill>
              </a:rPr>
              <a:t>.</a:t>
            </a:r>
            <a:br>
              <a:rPr lang="en-US" sz="2800" b="1" u="sng" dirty="0"/>
            </a:br>
            <a:endParaRPr lang="en-US" dirty="0"/>
          </a:p>
        </p:txBody>
      </p:sp>
    </p:spTree>
    <p:extLst>
      <p:ext uri="{BB962C8B-B14F-4D97-AF65-F5344CB8AC3E}">
        <p14:creationId xmlns:p14="http://schemas.microsoft.com/office/powerpoint/2010/main" val="32477388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981B6A-E7D0-E84C-97C4-756D5C710CA0}"/>
              </a:ext>
            </a:extLst>
          </p:cNvPr>
          <p:cNvPicPr>
            <a:picLocks noChangeAspect="1"/>
          </p:cNvPicPr>
          <p:nvPr/>
        </p:nvPicPr>
        <p:blipFill>
          <a:blip r:embed="rId2"/>
          <a:stretch>
            <a:fillRect/>
          </a:stretch>
        </p:blipFill>
        <p:spPr>
          <a:xfrm>
            <a:off x="2235200" y="368300"/>
            <a:ext cx="8115300" cy="6150544"/>
          </a:xfrm>
          <a:prstGeom prst="rect">
            <a:avLst/>
          </a:prstGeom>
        </p:spPr>
      </p:pic>
    </p:spTree>
    <p:extLst>
      <p:ext uri="{BB962C8B-B14F-4D97-AF65-F5344CB8AC3E}">
        <p14:creationId xmlns:p14="http://schemas.microsoft.com/office/powerpoint/2010/main" val="15538226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74E1-EAE9-4E48-9B6B-7439C3E654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EEF71D-D25E-7444-8E9C-CCEB40B6EA2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775584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9ECBF-D7C0-E143-A768-BA37D4E606B5}"/>
              </a:ext>
            </a:extLst>
          </p:cNvPr>
          <p:cNvSpPr>
            <a:spLocks noGrp="1"/>
          </p:cNvSpPr>
          <p:nvPr>
            <p:ph idx="1"/>
          </p:nvPr>
        </p:nvSpPr>
        <p:spPr>
          <a:xfrm>
            <a:off x="825500" y="1618434"/>
            <a:ext cx="10515600" cy="3227886"/>
          </a:xfrm>
        </p:spPr>
        <p:txBody>
          <a:bodyPr/>
          <a:lstStyle/>
          <a:p>
            <a:pPr marL="0" indent="0" algn="ctr">
              <a:buNone/>
            </a:pPr>
            <a:r>
              <a:rPr lang="en-US" sz="3200" dirty="0"/>
              <a:t>Maybe the next two slides were not necessary.</a:t>
            </a:r>
            <a:br>
              <a:rPr lang="en-US" sz="3200" dirty="0"/>
            </a:br>
            <a:r>
              <a:rPr lang="en-US" sz="3200" dirty="0"/>
              <a:t>I made them because I was embarrassed</a:t>
            </a:r>
            <a:br>
              <a:rPr lang="en-US" sz="3200" dirty="0"/>
            </a:br>
            <a:r>
              <a:rPr lang="en-US" sz="3200" dirty="0"/>
              <a:t>about having TMI-per-slide on many slides,</a:t>
            </a:r>
            <a:br>
              <a:rPr lang="en-US" sz="3200" dirty="0"/>
            </a:br>
            <a:r>
              <a:rPr lang="en-US" sz="3200" dirty="0"/>
              <a:t>so I wanted to minimize "the damage" if</a:t>
            </a:r>
            <a:br>
              <a:rPr lang="en-US" sz="3200" dirty="0"/>
            </a:br>
            <a:r>
              <a:rPr lang="en-US" sz="3200" dirty="0"/>
              <a:t>people were distracted by reading the TMI.</a:t>
            </a:r>
            <a:br>
              <a:rPr lang="en-US" sz="3200" dirty="0"/>
            </a:br>
            <a:r>
              <a:rPr lang="en-US" sz="3200" dirty="0"/>
              <a:t>And I wanted to apologize, saying "I knew better</a:t>
            </a:r>
            <a:br>
              <a:rPr lang="en-US" sz="3200" dirty="0"/>
            </a:br>
            <a:r>
              <a:rPr lang="en-US" sz="3200" dirty="0"/>
              <a:t>than to use PowerPoint in this way, but did it anyway."</a:t>
            </a:r>
          </a:p>
          <a:p>
            <a:pPr marL="0" indent="0" algn="ctr">
              <a:buNone/>
            </a:pPr>
            <a:br>
              <a:rPr lang="en-US" dirty="0"/>
            </a:br>
            <a:endParaRPr lang="en-US" dirty="0"/>
          </a:p>
        </p:txBody>
      </p:sp>
    </p:spTree>
    <p:extLst>
      <p:ext uri="{BB962C8B-B14F-4D97-AF65-F5344CB8AC3E}">
        <p14:creationId xmlns:p14="http://schemas.microsoft.com/office/powerpoint/2010/main" val="15097676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DBB7-03BA-7647-BA92-AC138ACD1A65}"/>
              </a:ext>
            </a:extLst>
          </p:cNvPr>
          <p:cNvSpPr>
            <a:spLocks noGrp="1"/>
          </p:cNvSpPr>
          <p:nvPr>
            <p:ph type="title"/>
          </p:nvPr>
        </p:nvSpPr>
        <p:spPr>
          <a:xfrm>
            <a:off x="711200" y="406400"/>
            <a:ext cx="10922000" cy="2349500"/>
          </a:xfrm>
        </p:spPr>
        <p:txBody>
          <a:bodyPr>
            <a:noAutofit/>
          </a:bodyPr>
          <a:lstStyle/>
          <a:p>
            <a:pPr algn="ctr"/>
            <a:r>
              <a:rPr lang="en-US" sz="3600" b="1" dirty="0">
                <a:solidFill>
                  <a:srgbClr val="C00000"/>
                </a:solidFill>
                <a:latin typeface="Arial" panose="020B0604020202020204" pitchFamily="34" charset="0"/>
                <a:cs typeface="Arial" panose="020B0604020202020204" pitchFamily="34" charset="0"/>
              </a:rPr>
              <a:t>a tip for multi-tasking:</a:t>
            </a:r>
            <a:br>
              <a:rPr lang="en-US" sz="3600" b="1" dirty="0">
                <a:solidFill>
                  <a:srgbClr val="C00000"/>
                </a:solidFill>
                <a:latin typeface="Arial" panose="020B0604020202020204" pitchFamily="34" charset="0"/>
                <a:cs typeface="Arial" panose="020B0604020202020204" pitchFamily="34" charset="0"/>
              </a:rPr>
            </a:br>
            <a:r>
              <a:rPr lang="en-US" b="1" dirty="0">
                <a:solidFill>
                  <a:srgbClr val="C00000"/>
                </a:solidFill>
                <a:latin typeface="Arial" panose="020B0604020202020204" pitchFamily="34" charset="0"/>
                <a:cs typeface="Arial" panose="020B0604020202020204" pitchFamily="34" charset="0"/>
              </a:rPr>
              <a:t>DON'T DO IT</a:t>
            </a:r>
            <a:r>
              <a:rPr lang="en-US" sz="2000" b="1" dirty="0">
                <a:solidFill>
                  <a:srgbClr val="C00000"/>
                </a:solidFill>
                <a:latin typeface="Arial" panose="020B0604020202020204" pitchFamily="34" charset="0"/>
                <a:cs typeface="Arial" panose="020B0604020202020204" pitchFamily="34" charset="0"/>
              </a:rPr>
              <a:t> </a:t>
            </a:r>
            <a:r>
              <a:rPr lang="en-US" b="1" dirty="0">
                <a:solidFill>
                  <a:srgbClr val="C00000"/>
                </a:solidFill>
                <a:latin typeface="Arial" panose="020B0604020202020204" pitchFamily="34" charset="0"/>
                <a:cs typeface="Arial" panose="020B0604020202020204" pitchFamily="34" charset="0"/>
              </a:rPr>
              <a:t>.</a:t>
            </a:r>
            <a:br>
              <a:rPr lang="en-US" sz="3600" b="1" dirty="0">
                <a:solidFill>
                  <a:srgbClr val="C00000"/>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i.e. don't </a:t>
            </a:r>
            <a:r>
              <a:rPr lang="en-US" sz="3200" b="1" dirty="0">
                <a:latin typeface="Arial" panose="020B0604020202020204" pitchFamily="34" charset="0"/>
                <a:cs typeface="Arial" panose="020B0604020202020204" pitchFamily="34" charset="0"/>
              </a:rPr>
              <a:t>TRY</a:t>
            </a:r>
            <a:r>
              <a:rPr lang="en-US" sz="3200" dirty="0">
                <a:latin typeface="Arial" panose="020B0604020202020204" pitchFamily="34" charset="0"/>
                <a:cs typeface="Arial" panose="020B0604020202020204" pitchFamily="34" charset="0"/>
              </a:rPr>
              <a:t> to do it  –  because</a:t>
            </a:r>
            <a:r>
              <a:rPr lang="en-US" sz="3200" b="1" dirty="0">
                <a:latin typeface="Arial" panose="020B0604020202020204" pitchFamily="34" charset="0"/>
                <a:cs typeface="Arial" panose="020B0604020202020204" pitchFamily="34" charset="0"/>
              </a:rPr>
              <a:t> we cannot do it </a:t>
            </a:r>
            <a:r>
              <a:rPr lang="en-US" sz="3200" dirty="0">
                <a:latin typeface="Arial" panose="020B0604020202020204" pitchFamily="34" charset="0"/>
                <a:cs typeface="Arial" panose="020B0604020202020204" pitchFamily="34" charset="0"/>
              </a:rPr>
              <a: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t>
            </a:r>
            <a:r>
              <a:rPr lang="en-US" sz="3200" b="1" u="sng" dirty="0">
                <a:latin typeface="Arial" panose="020B0604020202020204" pitchFamily="34" charset="0"/>
                <a:cs typeface="Arial" panose="020B0604020202020204" pitchFamily="34" charset="0"/>
              </a:rPr>
              <a:t>multi</a:t>
            </a:r>
            <a:r>
              <a:rPr lang="en-US" sz="3200" dirty="0">
                <a:latin typeface="Arial" panose="020B0604020202020204" pitchFamily="34" charset="0"/>
                <a:cs typeface="Arial" panose="020B0604020202020204" pitchFamily="34" charset="0"/>
              </a:rPr>
              <a:t>" really</a:t>
            </a:r>
            <a:r>
              <a:rPr lang="en-US" sz="3200" b="1" dirty="0">
                <a:latin typeface="Arial" panose="020B0604020202020204" pitchFamily="34" charset="0"/>
                <a:cs typeface="Arial" panose="020B0604020202020204" pitchFamily="34" charset="0"/>
              </a:rPr>
              <a:t> </a:t>
            </a:r>
            <a:r>
              <a:rPr lang="en-US" sz="3200" b="1" u="sng" dirty="0">
                <a:latin typeface="Arial" panose="020B0604020202020204" pitchFamily="34" charset="0"/>
                <a:cs typeface="Arial" panose="020B0604020202020204" pitchFamily="34" charset="0"/>
              </a:rPr>
              <a:t>shifts</a:t>
            </a:r>
            <a:r>
              <a:rPr lang="en-US" sz="3200" b="1" dirty="0">
                <a:latin typeface="Arial" panose="020B0604020202020204" pitchFamily="34" charset="0"/>
                <a:cs typeface="Arial" panose="020B0604020202020204" pitchFamily="34" charset="0"/>
              </a:rPr>
              <a:t> back-and-forth, </a:t>
            </a:r>
            <a:r>
              <a:rPr lang="en-US" sz="3200" dirty="0">
                <a:latin typeface="Arial" panose="020B0604020202020204" pitchFamily="34" charset="0"/>
                <a:cs typeface="Arial" panose="020B0604020202020204" pitchFamily="34" charset="0"/>
              </a:rPr>
              <a:t>therefore</a:t>
            </a:r>
            <a:r>
              <a:rPr lang="en-US" sz="3200" b="1" dirty="0">
                <a:latin typeface="Arial" panose="020B0604020202020204" pitchFamily="34" charset="0"/>
                <a:cs typeface="Arial" panose="020B0604020202020204" pitchFamily="34" charset="0"/>
              </a:rPr>
              <a:t> lose a lot</a:t>
            </a:r>
            <a:r>
              <a:rPr lang="en-US" sz="32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D847BE31-617F-CE40-836C-AAB01AEA8AFC}"/>
              </a:ext>
            </a:extLst>
          </p:cNvPr>
          <p:cNvSpPr>
            <a:spLocks noGrp="1"/>
          </p:cNvSpPr>
          <p:nvPr>
            <p:ph idx="1"/>
          </p:nvPr>
        </p:nvSpPr>
        <p:spPr>
          <a:xfrm>
            <a:off x="838200" y="3032125"/>
            <a:ext cx="10515600" cy="3457575"/>
          </a:xfrm>
        </p:spPr>
        <p:txBody>
          <a:bodyPr/>
          <a:lstStyle/>
          <a:p>
            <a:pPr marL="0" indent="0" algn="ctr">
              <a:buNone/>
            </a:pPr>
            <a:r>
              <a:rPr lang="en-US" sz="3600" b="1" dirty="0"/>
              <a:t>TIMINGS for Single-Tasking:</a:t>
            </a:r>
          </a:p>
          <a:p>
            <a:pPr marL="0" indent="0" algn="ctr">
              <a:buNone/>
            </a:pPr>
            <a:r>
              <a:rPr lang="en-US" sz="3600" b="1" dirty="0">
                <a:solidFill>
                  <a:srgbClr val="C00000"/>
                </a:solidFill>
              </a:rPr>
              <a:t>during </a:t>
            </a:r>
            <a:r>
              <a:rPr lang="en-US" sz="3600" dirty="0">
                <a:solidFill>
                  <a:srgbClr val="C00000"/>
                </a:solidFill>
              </a:rPr>
              <a:t>the seminar,</a:t>
            </a:r>
            <a:r>
              <a:rPr lang="en-US" sz="3600" b="1" dirty="0">
                <a:solidFill>
                  <a:srgbClr val="C00000"/>
                </a:solidFill>
              </a:rPr>
              <a:t> LISTEN.</a:t>
            </a:r>
          </a:p>
          <a:p>
            <a:pPr marL="0" indent="0" algn="ctr">
              <a:buNone/>
            </a:pPr>
            <a:r>
              <a:rPr lang="en-US" sz="3600" b="1" dirty="0">
                <a:solidFill>
                  <a:srgbClr val="C00000"/>
                </a:solidFill>
              </a:rPr>
              <a:t>after </a:t>
            </a:r>
            <a:r>
              <a:rPr lang="en-US" sz="3600" dirty="0">
                <a:solidFill>
                  <a:srgbClr val="C00000"/>
                </a:solidFill>
              </a:rPr>
              <a:t>the seminar,</a:t>
            </a:r>
            <a:r>
              <a:rPr lang="en-US" sz="3600" b="1" dirty="0">
                <a:solidFill>
                  <a:srgbClr val="C00000"/>
                </a:solidFill>
              </a:rPr>
              <a:t> READ,</a:t>
            </a:r>
            <a:br>
              <a:rPr lang="en-US" dirty="0">
                <a:solidFill>
                  <a:srgbClr val="C00000"/>
                </a:solidFill>
              </a:rPr>
            </a:br>
            <a:r>
              <a:rPr lang="en-US" sz="3600" b="1" u="sng" dirty="0" err="1">
                <a:solidFill>
                  <a:srgbClr val="0070C0"/>
                </a:solidFill>
              </a:rPr>
              <a:t>Education</a:t>
            </a:r>
            <a:r>
              <a:rPr lang="en-US" sz="3600" b="1" dirty="0" err="1">
                <a:solidFill>
                  <a:srgbClr val="0070C0"/>
                </a:solidFill>
              </a:rPr>
              <a:t>For</a:t>
            </a:r>
            <a:r>
              <a:rPr lang="en-US" sz="3600" b="1" u="sng" dirty="0" err="1">
                <a:solidFill>
                  <a:srgbClr val="0070C0"/>
                </a:solidFill>
              </a:rPr>
              <a:t>Problem</a:t>
            </a:r>
            <a:r>
              <a:rPr lang="en-US" sz="3600" b="1" dirty="0" err="1">
                <a:solidFill>
                  <a:srgbClr val="0070C0"/>
                </a:solidFill>
              </a:rPr>
              <a:t>Solving.</a:t>
            </a:r>
            <a:r>
              <a:rPr lang="en-US" sz="3600" b="1" u="sng" dirty="0" err="1"/>
              <a:t>net</a:t>
            </a:r>
            <a:r>
              <a:rPr lang="en-US" sz="3600" b="1" dirty="0">
                <a:solidFill>
                  <a:srgbClr val="0070C0"/>
                </a:solidFill>
              </a:rPr>
              <a:t>/</a:t>
            </a:r>
            <a:r>
              <a:rPr lang="en-US" sz="3600" b="1" dirty="0" err="1">
                <a:solidFill>
                  <a:srgbClr val="C00000"/>
                </a:solidFill>
              </a:rPr>
              <a:t>eed</a:t>
            </a:r>
            <a:r>
              <a:rPr lang="en-US" sz="3600" b="1" dirty="0">
                <a:solidFill>
                  <a:srgbClr val="0070C0"/>
                </a:solidFill>
              </a:rPr>
              <a:t>/</a:t>
            </a:r>
            <a:br>
              <a:rPr lang="en-US" sz="3600" b="1" dirty="0">
                <a:solidFill>
                  <a:srgbClr val="0070C0"/>
                </a:solidFill>
              </a:rPr>
            </a:br>
            <a:r>
              <a:rPr lang="en-US" sz="3600" dirty="0">
                <a:solidFill>
                  <a:srgbClr val="0070C0"/>
                </a:solidFill>
              </a:rPr>
              <a:t>or</a:t>
            </a:r>
            <a:br>
              <a:rPr lang="en-US" sz="3600" b="1" dirty="0">
                <a:solidFill>
                  <a:srgbClr val="0070C0"/>
                </a:solidFill>
              </a:rPr>
            </a:br>
            <a:r>
              <a:rPr lang="en-US" sz="3600" b="1" dirty="0">
                <a:solidFill>
                  <a:srgbClr val="0070C0"/>
                </a:solidFill>
              </a:rPr>
              <a:t>use LINKS in my bio:  OSU-EED Seminar Page</a:t>
            </a:r>
          </a:p>
        </p:txBody>
      </p:sp>
    </p:spTree>
    <p:extLst>
      <p:ext uri="{BB962C8B-B14F-4D97-AF65-F5344CB8AC3E}">
        <p14:creationId xmlns:p14="http://schemas.microsoft.com/office/powerpoint/2010/main" val="24944298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560874-A10C-624F-B4BF-44EE351F4696}"/>
              </a:ext>
            </a:extLst>
          </p:cNvPr>
          <p:cNvSpPr>
            <a:spLocks noGrp="1"/>
          </p:cNvSpPr>
          <p:nvPr>
            <p:ph idx="1"/>
          </p:nvPr>
        </p:nvSpPr>
        <p:spPr>
          <a:xfrm>
            <a:off x="876300" y="466724"/>
            <a:ext cx="10515600" cy="5857876"/>
          </a:xfrm>
        </p:spPr>
        <p:txBody>
          <a:bodyPr>
            <a:noAutofit/>
          </a:bodyPr>
          <a:lstStyle/>
          <a:p>
            <a:pPr marL="0" indent="0">
              <a:buNone/>
            </a:pPr>
            <a:r>
              <a:rPr lang="en-US" b="1" dirty="0">
                <a:cs typeface="Arial" panose="020B0604020202020204" pitchFamily="34" charset="0"/>
              </a:rPr>
              <a:t>Using PowerPoint Effectively:</a:t>
            </a:r>
            <a:br>
              <a:rPr lang="en-US" b="1" dirty="0">
                <a:cs typeface="Arial" panose="020B0604020202020204" pitchFamily="34" charset="0"/>
              </a:rPr>
            </a:br>
            <a:r>
              <a:rPr lang="en-US" dirty="0"/>
              <a:t>When I began developing this PowerPoint, one of my goals was to</a:t>
            </a:r>
            <a:r>
              <a:rPr lang="en-US" b="1" dirty="0"/>
              <a:t> </a:t>
            </a:r>
            <a:r>
              <a:rPr lang="en-US" b="1" dirty="0">
                <a:solidFill>
                  <a:srgbClr val="C00000"/>
                </a:solidFill>
              </a:rPr>
              <a:t>avoid TMI-per-Slide,</a:t>
            </a:r>
            <a:r>
              <a:rPr lang="en-US" dirty="0"/>
              <a:t> but...  </a:t>
            </a:r>
            <a:r>
              <a:rPr lang="en-US" b="1" dirty="0">
                <a:solidFill>
                  <a:srgbClr val="C00000"/>
                </a:solidFill>
              </a:rPr>
              <a:t>I didn't achieve this goal,</a:t>
            </a:r>
            <a:r>
              <a:rPr lang="en-US" dirty="0"/>
              <a:t> and many slides do have Too Much Information.</a:t>
            </a:r>
          </a:p>
          <a:p>
            <a:pPr marL="0" indent="0">
              <a:buNone/>
            </a:pPr>
            <a:r>
              <a:rPr lang="en-US" dirty="0"/>
              <a:t>{ reasons to avoid TMI with Ppt – because humans cannot "</a:t>
            </a:r>
            <a:r>
              <a:rPr lang="en-US" dirty="0" err="1"/>
              <a:t>multi"task</a:t>
            </a:r>
            <a:r>
              <a:rPr lang="en-US" dirty="0"/>
              <a:t> – </a:t>
            </a:r>
            <a:br>
              <a:rPr lang="en-US" dirty="0"/>
            </a:br>
            <a:r>
              <a:rPr lang="en-US" dirty="0"/>
              <a:t>   are explained in</a:t>
            </a:r>
            <a:r>
              <a:rPr lang="en-US" b="1" dirty="0"/>
              <a:t> </a:t>
            </a:r>
            <a:r>
              <a:rPr lang="en-US" b="1" dirty="0">
                <a:solidFill>
                  <a:schemeClr val="accent4">
                    <a:lumMod val="75000"/>
                  </a:schemeClr>
                </a:solidFill>
                <a:cs typeface="Arial" panose="020B0604020202020204" pitchFamily="34" charset="0"/>
                <a:hlinkClick r:id="rId2">
                  <a:extLst>
                    <a:ext uri="{A12FA001-AC4F-418D-AE19-62706E023703}">
                      <ahyp:hlinkClr xmlns:ahyp="http://schemas.microsoft.com/office/drawing/2018/hyperlinkcolor" val="tx"/>
                    </a:ext>
                  </a:extLst>
                </a:hlinkClick>
              </a:rPr>
              <a:t>an excellent summary of research-about-Ppt</a:t>
            </a:r>
            <a:r>
              <a:rPr lang="en-US" dirty="0">
                <a:cs typeface="Arial" panose="020B0604020202020204" pitchFamily="34" charset="0"/>
              </a:rPr>
              <a:t>. }</a:t>
            </a:r>
            <a:endParaRPr lang="en-US" dirty="0"/>
          </a:p>
          <a:p>
            <a:pPr marL="0" indent="0">
              <a:buNone/>
            </a:pPr>
            <a:r>
              <a:rPr lang="en-US" dirty="0"/>
              <a:t>Therefore, because people are limited in how we multi-task (instead of "multi" we shift back-and-forth between different mental tasks, so it isn't really "multi") I urge you to </a:t>
            </a:r>
            <a:r>
              <a:rPr lang="en-US" u="sng" dirty="0"/>
              <a:t>focus on what I'm saying</a:t>
            </a:r>
            <a:r>
              <a:rPr lang="en-US" dirty="0"/>
              <a:t> — without trying to get all information from a slide — </a:t>
            </a:r>
            <a:r>
              <a:rPr lang="en-US" u="sng" dirty="0"/>
              <a:t>so you can understand better with high-quality thinking in this one mode</a:t>
            </a:r>
            <a:r>
              <a:rPr lang="en-US" dirty="0"/>
              <a:t>.  Then if you want, later you can use this PowerPoint for a review of the many ideas.</a:t>
            </a:r>
            <a:endParaRPr lang="en-US" dirty="0">
              <a:solidFill>
                <a:schemeClr val="accent4">
                  <a:lumMod val="75000"/>
                </a:schemeClr>
              </a:solidFill>
            </a:endParaRPr>
          </a:p>
        </p:txBody>
      </p:sp>
    </p:spTree>
    <p:extLst>
      <p:ext uri="{BB962C8B-B14F-4D97-AF65-F5344CB8AC3E}">
        <p14:creationId xmlns:p14="http://schemas.microsoft.com/office/powerpoint/2010/main" val="33653853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D4A82A-CC27-E842-907A-01AE8E69B8C6}"/>
              </a:ext>
            </a:extLst>
          </p:cNvPr>
          <p:cNvSpPr>
            <a:spLocks noGrp="1"/>
          </p:cNvSpPr>
          <p:nvPr>
            <p:ph idx="1"/>
          </p:nvPr>
        </p:nvSpPr>
        <p:spPr>
          <a:xfrm>
            <a:off x="800100" y="631825"/>
            <a:ext cx="10515600" cy="4351338"/>
          </a:xfrm>
        </p:spPr>
        <p:txBody>
          <a:bodyPr/>
          <a:lstStyle/>
          <a:p>
            <a:pPr marL="0" indent="0">
              <a:buNone/>
            </a:pPr>
            <a:br>
              <a:rPr lang="en-US" dirty="0"/>
            </a:br>
            <a:r>
              <a:rPr lang="en-US" dirty="0"/>
              <a:t>This PowerPoint will end on the next slide,</a:t>
            </a:r>
            <a:br>
              <a:rPr lang="en-US" dirty="0"/>
            </a:br>
            <a:r>
              <a:rPr lang="en-US" dirty="0"/>
              <a:t>by describing Pros &amp; Cons of providing Lots of Information,</a:t>
            </a:r>
            <a:br>
              <a:rPr lang="en-US" dirty="0"/>
            </a:br>
            <a:r>
              <a:rPr lang="en-US" dirty="0"/>
              <a:t>which is USEFUL in some ways, but NON-USEFUL in other ways.</a:t>
            </a:r>
          </a:p>
        </p:txBody>
      </p:sp>
    </p:spTree>
    <p:extLst>
      <p:ext uri="{BB962C8B-B14F-4D97-AF65-F5344CB8AC3E}">
        <p14:creationId xmlns:p14="http://schemas.microsoft.com/office/powerpoint/2010/main" val="347604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F42E-D887-B740-8416-0356333D41CD}"/>
              </a:ext>
            </a:extLst>
          </p:cNvPr>
          <p:cNvSpPr>
            <a:spLocks noGrp="1"/>
          </p:cNvSpPr>
          <p:nvPr>
            <p:ph type="title"/>
          </p:nvPr>
        </p:nvSpPr>
        <p:spPr>
          <a:xfrm>
            <a:off x="838200" y="517525"/>
            <a:ext cx="10515600" cy="1171575"/>
          </a:xfrm>
        </p:spPr>
        <p:txBody>
          <a:bodyPr>
            <a:noAutofit/>
          </a:bodyPr>
          <a:lstStyle/>
          <a:p>
            <a:pPr algn="ctr"/>
            <a:r>
              <a:rPr lang="en-US" sz="4000" b="1" dirty="0">
                <a:solidFill>
                  <a:srgbClr val="0070C0"/>
                </a:solidFill>
                <a:latin typeface="Arial" panose="020B0604020202020204" pitchFamily="34" charset="0"/>
                <a:cs typeface="Arial" panose="020B0604020202020204" pitchFamily="34" charset="0"/>
              </a:rPr>
              <a:t>Building Bridges</a:t>
            </a:r>
            <a:r>
              <a:rPr lang="en-US" sz="4000" b="1" dirty="0">
                <a:solidFill>
                  <a:srgbClr val="7030A0"/>
                </a:solidFill>
                <a:latin typeface="Arial" panose="020B0604020202020204" pitchFamily="34" charset="0"/>
                <a:cs typeface="Arial" panose="020B0604020202020204" pitchFamily="34" charset="0"/>
              </a:rPr>
              <a:t> for All Students </a:t>
            </a:r>
            <a:br>
              <a:rPr lang="en-US" sz="4000" b="1" dirty="0">
                <a:solidFill>
                  <a:srgbClr val="7030A0"/>
                </a:solidFill>
                <a:latin typeface="Arial" panose="020B0604020202020204" pitchFamily="34" charset="0"/>
                <a:cs typeface="Arial" panose="020B0604020202020204" pitchFamily="34" charset="0"/>
              </a:rPr>
            </a:br>
            <a:r>
              <a:rPr lang="en-US" sz="4000" b="1" dirty="0">
                <a:solidFill>
                  <a:srgbClr val="0070C0"/>
                </a:solidFill>
                <a:latin typeface="Arial" panose="020B0604020202020204" pitchFamily="34" charset="0"/>
                <a:cs typeface="Arial" panose="020B0604020202020204" pitchFamily="34" charset="0"/>
              </a:rPr>
              <a:t>with Problem-Solving Education</a:t>
            </a:r>
            <a:r>
              <a:rPr lang="en-US" sz="4000" b="1" dirty="0">
                <a:solidFill>
                  <a:srgbClr val="7030A0"/>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2819F236-343B-9747-BB0F-E49EB456041A}"/>
              </a:ext>
            </a:extLst>
          </p:cNvPr>
          <p:cNvSpPr>
            <a:spLocks noGrp="1"/>
          </p:cNvSpPr>
          <p:nvPr>
            <p:ph idx="1"/>
          </p:nvPr>
        </p:nvSpPr>
        <p:spPr>
          <a:xfrm>
            <a:off x="838200" y="1914525"/>
            <a:ext cx="10515600" cy="4351338"/>
          </a:xfrm>
        </p:spPr>
        <p:txBody>
          <a:bodyPr>
            <a:normAutofit/>
          </a:bodyPr>
          <a:lstStyle/>
          <a:p>
            <a:pPr marL="0" indent="0" algn="ctr">
              <a:buNone/>
            </a:pPr>
            <a:r>
              <a:rPr lang="en-US" sz="3200" b="1" dirty="0">
                <a:latin typeface="Arial" panose="020B0604020202020204" pitchFamily="34" charset="0"/>
                <a:cs typeface="Arial" panose="020B0604020202020204" pitchFamily="34" charset="0"/>
              </a:rPr>
              <a:t>by Craig </a:t>
            </a:r>
            <a:r>
              <a:rPr lang="en-US" sz="3200" b="1" dirty="0" err="1">
                <a:latin typeface="Arial" panose="020B0604020202020204" pitchFamily="34" charset="0"/>
                <a:cs typeface="Arial" panose="020B0604020202020204" pitchFamily="34" charset="0"/>
              </a:rPr>
              <a:t>Rusbult</a:t>
            </a:r>
            <a:r>
              <a:rPr lang="en-US" sz="3200" b="1" dirty="0">
                <a:latin typeface="Arial" panose="020B0604020202020204" pitchFamily="34" charset="0"/>
                <a:cs typeface="Arial" panose="020B0604020202020204" pitchFamily="34" charset="0"/>
              </a:rPr>
              <a:t>, PhD   –   September 22, 2022 </a:t>
            </a:r>
            <a:br>
              <a:rPr lang="en-US" sz="3200" b="1"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 seminar for OSU's </a:t>
            </a:r>
            <a:r>
              <a:rPr lang="en-US" sz="3200" b="1" u="sng" dirty="0">
                <a:solidFill>
                  <a:schemeClr val="accent4">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Dept of Engineering Education</a:t>
            </a:r>
            <a:r>
              <a:rPr lang="en-US" sz="3200" dirty="0">
                <a:latin typeface="Arial" panose="020B0604020202020204" pitchFamily="34" charset="0"/>
                <a:cs typeface="Arial" panose="020B0604020202020204" pitchFamily="34" charset="0"/>
              </a:rPr>
              <a:t> ) </a:t>
            </a:r>
          </a:p>
          <a:p>
            <a:pPr marL="0" indent="0">
              <a:buNone/>
            </a:pPr>
            <a:r>
              <a:rPr lang="en-US" sz="2000" b="1" dirty="0"/>
              <a:t>_______________________________________________________________________________</a:t>
            </a:r>
            <a:br>
              <a:rPr lang="en-US" sz="2000" b="1" dirty="0"/>
            </a:br>
            <a:r>
              <a:rPr lang="en-US" sz="1600" b="1" dirty="0"/>
              <a:t>  </a:t>
            </a:r>
          </a:p>
          <a:p>
            <a:pPr marL="0" indent="0">
              <a:buNone/>
            </a:pPr>
            <a:r>
              <a:rPr lang="en-US" sz="3200" b="1" u="sng" dirty="0"/>
              <a:t>WHY</a:t>
            </a:r>
            <a:r>
              <a:rPr lang="en-US" sz="3200" b="1" dirty="0"/>
              <a:t> should we Build Bridges?  </a:t>
            </a:r>
            <a:r>
              <a:rPr lang="en-US" sz="3200" dirty="0"/>
              <a:t>What are</a:t>
            </a:r>
            <a:r>
              <a:rPr lang="en-US" sz="3200" dirty="0">
                <a:solidFill>
                  <a:srgbClr val="0070C0"/>
                </a:solidFill>
              </a:rPr>
              <a:t> the </a:t>
            </a:r>
            <a:r>
              <a:rPr lang="en-US" sz="3200" b="1" u="sng" dirty="0">
                <a:solidFill>
                  <a:srgbClr val="0070C0"/>
                </a:solidFill>
              </a:rPr>
              <a:t>benefits</a:t>
            </a:r>
            <a:r>
              <a:rPr lang="en-US" sz="3200" b="1" dirty="0">
                <a:solidFill>
                  <a:srgbClr val="0070C0"/>
                </a:solidFill>
              </a:rPr>
              <a:t>?</a:t>
            </a:r>
            <a:br>
              <a:rPr lang="en-US" sz="3200" b="1" dirty="0"/>
            </a:br>
            <a:r>
              <a:rPr lang="en-US" sz="3200" dirty="0"/>
              <a:t>When we Build Bridges, we can help students improve their</a:t>
            </a:r>
            <a:br>
              <a:rPr lang="en-US" sz="3200" dirty="0"/>
            </a:br>
            <a:r>
              <a:rPr lang="en-US" sz="3200" b="1" u="sng" dirty="0">
                <a:solidFill>
                  <a:srgbClr val="0070C0"/>
                </a:solidFill>
              </a:rPr>
              <a:t>TRANSFERS of Learning</a:t>
            </a:r>
            <a:r>
              <a:rPr lang="en-US" sz="3200" dirty="0"/>
              <a:t> (for their</a:t>
            </a:r>
            <a:r>
              <a:rPr lang="en-US" sz="3200" b="1" dirty="0"/>
              <a:t> </a:t>
            </a:r>
            <a:r>
              <a:rPr lang="en-US" sz="3200" b="1" u="sng" dirty="0"/>
              <a:t>Skillful Uses of Knowledge</a:t>
            </a:r>
            <a:r>
              <a:rPr lang="en-US" sz="3200" dirty="0"/>
              <a:t>)</a:t>
            </a:r>
            <a:br>
              <a:rPr lang="en-US" sz="3200" dirty="0"/>
            </a:br>
            <a:r>
              <a:rPr lang="en-US" sz="3200" dirty="0"/>
              <a:t>     </a:t>
            </a:r>
            <a:r>
              <a:rPr lang="en-US" sz="3200" b="1" dirty="0">
                <a:solidFill>
                  <a:srgbClr val="0070C0"/>
                </a:solidFill>
              </a:rPr>
              <a:t>Across Areas</a:t>
            </a:r>
            <a:r>
              <a:rPr lang="en-US" sz="3200" dirty="0"/>
              <a:t> (between </a:t>
            </a:r>
            <a:r>
              <a:rPr lang="en-US" sz="3200" b="1" u="sng" dirty="0">
                <a:solidFill>
                  <a:srgbClr val="00B050"/>
                </a:solidFill>
              </a:rPr>
              <a:t>School-Life</a:t>
            </a:r>
            <a:r>
              <a:rPr lang="en-US" sz="3200" b="1" dirty="0">
                <a:solidFill>
                  <a:srgbClr val="00B050"/>
                </a:solidFill>
              </a:rPr>
              <a:t> </a:t>
            </a:r>
            <a:r>
              <a:rPr lang="en-US" sz="3200" dirty="0">
                <a:solidFill>
                  <a:srgbClr val="00B050"/>
                </a:solidFill>
              </a:rPr>
              <a:t>&amp;</a:t>
            </a:r>
            <a:r>
              <a:rPr lang="en-US" sz="3200" b="1" dirty="0">
                <a:solidFill>
                  <a:srgbClr val="00B050"/>
                </a:solidFill>
              </a:rPr>
              <a:t> </a:t>
            </a:r>
            <a:r>
              <a:rPr lang="en-US" sz="3200" b="1" u="sng" dirty="0" err="1">
                <a:solidFill>
                  <a:srgbClr val="00B050"/>
                </a:solidFill>
              </a:rPr>
              <a:t>NonSchool</a:t>
            </a:r>
            <a:r>
              <a:rPr lang="en-US" sz="3200" b="1" u="sng" dirty="0">
                <a:solidFill>
                  <a:srgbClr val="00B050"/>
                </a:solidFill>
              </a:rPr>
              <a:t>-Life</a:t>
            </a:r>
            <a:r>
              <a:rPr lang="en-US" sz="3200" dirty="0"/>
              <a:t>), and</a:t>
            </a:r>
            <a:br>
              <a:rPr lang="en-US" sz="3200" dirty="0"/>
            </a:br>
            <a:r>
              <a:rPr lang="en-US" sz="3200" b="1" u="sng" dirty="0">
                <a:solidFill>
                  <a:srgbClr val="0070C0"/>
                </a:solidFill>
              </a:rPr>
              <a:t>TRANSITIONS of Attitudes</a:t>
            </a:r>
            <a:r>
              <a:rPr lang="en-US" sz="3200" dirty="0"/>
              <a:t> (</a:t>
            </a:r>
            <a:r>
              <a:rPr lang="en-US" sz="3200" b="1" dirty="0"/>
              <a:t>Confidence </a:t>
            </a:r>
            <a:r>
              <a:rPr lang="en-US" sz="3200" dirty="0"/>
              <a:t>&amp;</a:t>
            </a:r>
            <a:r>
              <a:rPr lang="en-US" sz="3200" b="1" dirty="0"/>
              <a:t> </a:t>
            </a:r>
            <a:r>
              <a:rPr lang="en-US" sz="3200" b="1" dirty="0">
                <a:solidFill>
                  <a:srgbClr val="C00000"/>
                </a:solidFill>
              </a:rPr>
              <a:t>Motivations</a:t>
            </a:r>
            <a:r>
              <a:rPr lang="en-US" sz="3200" dirty="0"/>
              <a:t>) with</a:t>
            </a:r>
            <a:br>
              <a:rPr lang="en-US" sz="3200" dirty="0"/>
            </a:br>
            <a:r>
              <a:rPr lang="en-US" sz="3200" dirty="0"/>
              <a:t>    "</a:t>
            </a:r>
            <a:r>
              <a:rPr lang="en-US" sz="3200" b="1" dirty="0"/>
              <a:t>transfers</a:t>
            </a:r>
            <a:r>
              <a:rPr lang="en-US" sz="3200" dirty="0"/>
              <a:t>" </a:t>
            </a:r>
            <a:r>
              <a:rPr lang="en-US" sz="3200" b="1" dirty="0">
                <a:solidFill>
                  <a:srgbClr val="0070C0"/>
                </a:solidFill>
              </a:rPr>
              <a:t>Through Time</a:t>
            </a:r>
            <a:r>
              <a:rPr lang="en-US" sz="3200" dirty="0"/>
              <a:t> (</a:t>
            </a:r>
            <a:r>
              <a:rPr lang="en-US" sz="2000" dirty="0"/>
              <a:t> </a:t>
            </a:r>
            <a:r>
              <a:rPr lang="en-US" sz="3200" b="1" dirty="0">
                <a:solidFill>
                  <a:srgbClr val="00B050"/>
                </a:solidFill>
              </a:rPr>
              <a:t>Past  </a:t>
            </a:r>
            <a:r>
              <a:rPr lang="en-US" b="1" dirty="0">
                <a:solidFill>
                  <a:srgbClr val="00B050"/>
                </a:solidFill>
                <a:sym typeface="Wingdings" pitchFamily="2" charset="2"/>
              </a:rPr>
              <a:t></a:t>
            </a:r>
            <a:r>
              <a:rPr lang="en-US" sz="3200" b="1" dirty="0">
                <a:solidFill>
                  <a:srgbClr val="00B050"/>
                </a:solidFill>
                <a:sym typeface="Wingdings" pitchFamily="2" charset="2"/>
              </a:rPr>
              <a:t>  </a:t>
            </a:r>
            <a:r>
              <a:rPr lang="en-US" sz="3200" b="1" dirty="0">
                <a:solidFill>
                  <a:srgbClr val="00B050"/>
                </a:solidFill>
              </a:rPr>
              <a:t>PRESENT  </a:t>
            </a:r>
            <a:r>
              <a:rPr lang="en-US" b="1" dirty="0">
                <a:solidFill>
                  <a:srgbClr val="00B050"/>
                </a:solidFill>
                <a:sym typeface="Wingdings" pitchFamily="2" charset="2"/>
              </a:rPr>
              <a:t></a:t>
            </a:r>
            <a:r>
              <a:rPr lang="en-US" sz="3200" b="1" dirty="0">
                <a:solidFill>
                  <a:srgbClr val="00B050"/>
                </a:solidFill>
              </a:rPr>
              <a:t>  Future</a:t>
            </a:r>
            <a:r>
              <a:rPr lang="en-US" sz="2000" dirty="0"/>
              <a:t> </a:t>
            </a:r>
            <a:r>
              <a:rPr lang="en-US" sz="3200" dirty="0"/>
              <a:t>). </a:t>
            </a:r>
          </a:p>
        </p:txBody>
      </p:sp>
    </p:spTree>
    <p:extLst>
      <p:ext uri="{BB962C8B-B14F-4D97-AF65-F5344CB8AC3E}">
        <p14:creationId xmlns:p14="http://schemas.microsoft.com/office/powerpoint/2010/main" val="31332204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3F711-DC23-0247-AB1E-523364A4077B}"/>
              </a:ext>
            </a:extLst>
          </p:cNvPr>
          <p:cNvSpPr>
            <a:spLocks noGrp="1"/>
          </p:cNvSpPr>
          <p:nvPr>
            <p:ph idx="1"/>
          </p:nvPr>
        </p:nvSpPr>
        <p:spPr>
          <a:xfrm>
            <a:off x="838200" y="517524"/>
            <a:ext cx="10515600" cy="5857875"/>
          </a:xfrm>
        </p:spPr>
        <p:txBody>
          <a:bodyPr>
            <a:normAutofit/>
          </a:bodyPr>
          <a:lstStyle/>
          <a:p>
            <a:pPr marL="0" indent="0" algn="ctr">
              <a:buNone/>
            </a:pPr>
            <a:r>
              <a:rPr lang="en-US" sz="3200" b="1" dirty="0"/>
              <a:t>TMI – Pros and Cons:</a:t>
            </a:r>
            <a:br>
              <a:rPr lang="en-US" sz="3200" dirty="0"/>
            </a:br>
            <a:r>
              <a:rPr lang="en-US" sz="3200" dirty="0"/>
              <a:t>My making-of-slides (with many having TMI) has its</a:t>
            </a:r>
            <a:br>
              <a:rPr lang="en-US" sz="3200" dirty="0"/>
            </a:br>
            <a:r>
              <a:rPr lang="en-US" sz="3200" dirty="0"/>
              <a:t>CONS because</a:t>
            </a:r>
            <a:r>
              <a:rPr lang="en-US" sz="3200" b="1" dirty="0"/>
              <a:t> TMI can distract listeners </a:t>
            </a:r>
            <a:r>
              <a:rPr lang="en-US" sz="3200" u="sng" dirty="0"/>
              <a:t>during the seminar</a:t>
            </a:r>
            <a:br>
              <a:rPr lang="en-US" sz="3200" dirty="0"/>
            </a:br>
            <a:r>
              <a:rPr lang="en-US" sz="3200" dirty="0"/>
              <a:t>IF they try to multitask (poorly) by</a:t>
            </a:r>
            <a:r>
              <a:rPr lang="en-US" sz="3200" b="1" dirty="0"/>
              <a:t> listening-AND-reading, </a:t>
            </a:r>
            <a:r>
              <a:rPr lang="en-US" sz="3200" dirty="0"/>
              <a:t>and</a:t>
            </a:r>
            <a:br>
              <a:rPr lang="en-US" sz="3200" dirty="0"/>
            </a:br>
            <a:r>
              <a:rPr lang="en-US" sz="3200" dirty="0"/>
              <a:t>PROS because</a:t>
            </a:r>
            <a:r>
              <a:rPr lang="en-US" sz="3200" b="1" dirty="0"/>
              <a:t> Too Much Information can be useful now, </a:t>
            </a:r>
            <a:br>
              <a:rPr lang="en-US" sz="3200" dirty="0"/>
            </a:br>
            <a:r>
              <a:rPr lang="en-US" sz="3200" dirty="0"/>
              <a:t>when you're reading this after the seminar, because </a:t>
            </a:r>
            <a:br>
              <a:rPr lang="en-US" sz="3200" dirty="0"/>
            </a:br>
            <a:r>
              <a:rPr lang="en-US" sz="3200" dirty="0"/>
              <a:t>This Information helps explain the ideas (filling the gaps now</a:t>
            </a:r>
            <a:br>
              <a:rPr lang="en-US" sz="3200" dirty="0"/>
            </a:br>
            <a:r>
              <a:rPr lang="en-US" sz="3200" dirty="0"/>
              <a:t>that were filled during the seminar with info I gave by talking.</a:t>
            </a:r>
          </a:p>
          <a:p>
            <a:pPr marL="0" indent="0" algn="ctr">
              <a:buNone/>
            </a:pPr>
            <a:r>
              <a:rPr lang="en-US" sz="3200" dirty="0"/>
              <a:t>But...</a:t>
            </a:r>
            <a:br>
              <a:rPr lang="en-US" sz="3200" dirty="0"/>
            </a:br>
            <a:r>
              <a:rPr lang="en-US" sz="3200" dirty="0"/>
              <a:t>if you want to deeply understand (and I hope you will),</a:t>
            </a:r>
            <a:br>
              <a:rPr lang="en-US" sz="3200" dirty="0"/>
            </a:br>
            <a:r>
              <a:rPr lang="en-US" sz="3200" b="1" dirty="0"/>
              <a:t>I recommend reading the </a:t>
            </a:r>
            <a:r>
              <a:rPr lang="en-US" sz="3200" b="1" dirty="0">
                <a:solidFill>
                  <a:schemeClr val="accent4">
                    <a:lumMod val="75000"/>
                  </a:schemeClr>
                </a:solidFill>
                <a:hlinkClick r:id="rId2">
                  <a:extLst>
                    <a:ext uri="{A12FA001-AC4F-418D-AE19-62706E023703}">
                      <ahyp:hlinkClr xmlns:ahyp="http://schemas.microsoft.com/office/drawing/2018/hyperlinkcolor" val="tx"/>
                    </a:ext>
                  </a:extLst>
                </a:hlinkClick>
              </a:rPr>
              <a:t>Introductory Overview</a:t>
            </a:r>
            <a:br>
              <a:rPr lang="en-US" sz="3200" b="1" dirty="0"/>
            </a:br>
            <a:r>
              <a:rPr lang="en-US" sz="3200" b="1" dirty="0"/>
              <a:t>(including its </a:t>
            </a:r>
            <a:r>
              <a:rPr lang="en-US" sz="3200" b="1" dirty="0">
                <a:solidFill>
                  <a:schemeClr val="accent4">
                    <a:lumMod val="75000"/>
                  </a:schemeClr>
                </a:solidFill>
                <a:hlinkClick r:id="rId3">
                  <a:extLst>
                    <a:ext uri="{A12FA001-AC4F-418D-AE19-62706E023703}">
                      <ahyp:hlinkClr xmlns:ahyp="http://schemas.microsoft.com/office/drawing/2018/hyperlinkcolor" val="tx"/>
                    </a:ext>
                  </a:extLst>
                </a:hlinkClick>
              </a:rPr>
              <a:t>Short Overview</a:t>
            </a:r>
            <a:r>
              <a:rPr lang="en-US" sz="3200" b="1" dirty="0"/>
              <a:t>) in my </a:t>
            </a:r>
            <a:r>
              <a:rPr lang="en-US" sz="3200" b="1" dirty="0" err="1"/>
              <a:t>edu</a:t>
            </a:r>
            <a:r>
              <a:rPr lang="en-US" sz="3200" b="1" dirty="0"/>
              <a:t>-homepage,</a:t>
            </a:r>
            <a:br>
              <a:rPr lang="en-US" sz="3200" dirty="0"/>
            </a:br>
            <a:r>
              <a:rPr lang="en-US" sz="3200" dirty="0"/>
              <a:t>as explained</a:t>
            </a:r>
            <a:r>
              <a:rPr lang="en-US" sz="3200" b="1" dirty="0"/>
              <a:t> </a:t>
            </a:r>
            <a:r>
              <a:rPr lang="en-US" sz="3200" b="1" dirty="0">
                <a:solidFill>
                  <a:schemeClr val="accent4">
                    <a:lumMod val="75000"/>
                  </a:schemeClr>
                </a:solidFill>
                <a:hlinkClick r:id="rId4" action="ppaction://hlinksldjump">
                  <a:extLst>
                    <a:ext uri="{A12FA001-AC4F-418D-AE19-62706E023703}">
                      <ahyp:hlinkClr xmlns:ahyp="http://schemas.microsoft.com/office/drawing/2018/hyperlinkcolor" val="tx"/>
                    </a:ext>
                  </a:extLst>
                </a:hlinkClick>
              </a:rPr>
              <a:t>near the beginning of this PowerPoint</a:t>
            </a:r>
            <a:r>
              <a:rPr lang="en-US" sz="3200" b="1" dirty="0">
                <a:solidFill>
                  <a:schemeClr val="accent4">
                    <a:lumMod val="75000"/>
                  </a:schemeClr>
                </a:solidFill>
              </a:rPr>
              <a:t>.</a:t>
            </a:r>
          </a:p>
        </p:txBody>
      </p:sp>
    </p:spTree>
    <p:extLst>
      <p:ext uri="{BB962C8B-B14F-4D97-AF65-F5344CB8AC3E}">
        <p14:creationId xmlns:p14="http://schemas.microsoft.com/office/powerpoint/2010/main" val="974396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46540</TotalTime>
  <Words>6753</Words>
  <Application>Microsoft Macintosh PowerPoint</Application>
  <PresentationFormat>Widescreen</PresentationFormat>
  <Paragraphs>293</Paragraphs>
  <Slides>90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90</vt:i4>
      </vt:variant>
    </vt:vector>
  </HeadingPairs>
  <TitlesOfParts>
    <vt:vector size="95" baseType="lpstr">
      <vt:lpstr>Arial</vt:lpstr>
      <vt:lpstr>Calibri</vt:lpstr>
      <vt:lpstr>Calibri Light</vt:lpstr>
      <vt:lpstr>Wingdings</vt:lpstr>
      <vt:lpstr>Office Theme</vt:lpstr>
      <vt:lpstr>Building Bridges for All Students with Problem-Solving Education</vt:lpstr>
      <vt:lpstr>PowerPoint Presentation</vt:lpstr>
      <vt:lpstr> After my seminar (September 22, 2022) I revised this page by rearranging MANY slides and adding links and in other ways, like adding a "blank slide" between major changes-of-topic.   This PowerPoint summarizes many of my main edu-ideas, and why I'm so excited about them.  But for a deeper understanding you can study the Introductory Overview in my comprehensive website about Education for Problem Solving.  During the last week of September I'll be making a Short Overview that is a "bigger picture" view of ideas in the website. And my seminar-page has abstracts (short and longer) for ideas in the seminar and website, plus an informal bio. </vt:lpstr>
      <vt:lpstr>In this PowerPoint, the LINKS are gold.</vt:lpstr>
      <vt:lpstr>PowerPoint Presentation</vt:lpstr>
      <vt:lpstr>PowerPoint Presentation</vt:lpstr>
      <vt:lpstr>PowerPoint Presentation</vt:lpstr>
      <vt:lpstr>PowerPoint Presentation</vt:lpstr>
      <vt:lpstr>Building Bridges for All Students  with Problem-Solving Education </vt:lpstr>
      <vt:lpstr>my claims about Objectives and Process:</vt:lpstr>
      <vt:lpstr>the scope of PS-Objectives is wider when we choose broad definitions:</vt:lpstr>
      <vt:lpstr> </vt:lpstr>
      <vt:lpstr> </vt:lpstr>
      <vt:lpstr>HOW can Educational Bridges increase Transfers Across Areas?</vt:lpstr>
      <vt:lpstr>     Why should you accept these two claims?</vt:lpstr>
      <vt:lpstr>HOW ?  using Design Process leads to wide scopes for...</vt:lpstr>
      <vt:lpstr>How People Learn says that – to increase transfer – we should "teach knowledge in a form that's easy to generalize" and easy-to-generalize occurs with my model for                   Design PROCESS, for Problem-Solving PROCESS.</vt:lpstr>
      <vt:lpstr>PowerPoint Presentation</vt:lpstr>
      <vt:lpstr>Why should you accept my bold claims?</vt:lpstr>
      <vt:lpstr>The logical reasons are analogous to logic in my PhD project,</vt:lpstr>
      <vt:lpstr>And now these logical reasons are analogous to my claims:</vt:lpstr>
      <vt:lpstr>PowerPoint Presentation</vt:lpstr>
      <vt:lpstr>PowerPoint Presentation</vt:lpstr>
      <vt:lpstr>Building Bridges for All Students, with Problem-Solving Education </vt:lpstr>
      <vt:lpstr>PowerPoint Presentation</vt:lpstr>
      <vt:lpstr>PowerPoint Presentation</vt:lpstr>
      <vt:lpstr>The wide scope of Problem-Solving Objectives (and thus of possible Problem-Solving Activities) makes it easier for educators to creatively design a variety of Activities that are FUN and USEFUL.</vt:lpstr>
      <vt:lpstr>Designing Activities that are FUN and USEFUL :</vt:lpstr>
      <vt:lpstr>USEFUL is defined by a student.</vt:lpstr>
      <vt:lpstr>     Personal Education:  Area-Transfers &amp; Time-Transfers:</vt:lpstr>
      <vt:lpstr>Personal Education is Problem-Solving Education:</vt:lpstr>
      <vt:lpstr>         Past                  PRESENT                Future</vt:lpstr>
      <vt:lpstr>Past          PRESENT          Future</vt:lpstr>
      <vt:lpstr>PowerPoint Presentation</vt:lpstr>
      <vt:lpstr>PowerPoint Presentation</vt:lpstr>
      <vt:lpstr>PowerPoint Presentation</vt:lpstr>
      <vt:lpstr>Past                 PRESENT                 Future</vt:lpstr>
      <vt:lpstr>PowerPoint Presentation</vt:lpstr>
      <vt:lpstr>develop a Checklist for Problem Solving (making things better) with Actions in Design Process &amp; from other sources, and use it consistently in relevant Areas of Life &amp; Life-Situations.</vt:lpstr>
      <vt:lpstr>PowerPoint Presentation</vt:lpstr>
      <vt:lpstr>Now we'll look at my model for problem-solving Design Process.</vt:lpstr>
      <vt:lpstr>PowerPoint Presentation</vt:lpstr>
      <vt:lpstr>Two Methods for Teaching Process-Principles:</vt:lpstr>
      <vt:lpstr>PowerPoint Presentation</vt:lpstr>
      <vt:lpstr>Two Methods for Teaching Process-Principles:</vt:lpstr>
      <vt:lpstr>PowerPoint Presentation</vt:lpstr>
      <vt:lpstr>PowerPoint Presentation</vt:lpstr>
      <vt:lpstr>PowerPoint Presentation</vt:lpstr>
      <vt:lpstr>PowerPoint Presentation</vt:lpstr>
      <vt:lpstr>PowerPoint Presentation</vt:lpstr>
      <vt:lpstr>Define   –   Solve   –   Decide &amp; Do</vt:lpstr>
      <vt:lpstr>   Define   –   Solve   –   Decide &amp; Do </vt:lpstr>
      <vt:lpstr>  Define   –   Solve   –   Decide &amp; Do </vt:lpstr>
      <vt:lpstr>   Define   –   Solve   –   Decide &amp; Do </vt:lpstr>
      <vt:lpstr>you Evaluate by Using Experiments:</vt:lpstr>
      <vt:lpstr>you Evaluate by Using Experiments:</vt:lpstr>
      <vt:lpstr>you Evaluate by Using Experiments:</vt:lpstr>
      <vt:lpstr>you Evaluate by Using Experiments:</vt:lpstr>
      <vt:lpstr>you Evaluate by Using Experiments:   HOW do you Use ?</vt:lpstr>
      <vt:lpstr>3 Elements are used in 3 Comparisons for GENERAL Design and SCIENCE-Design:</vt:lpstr>
      <vt:lpstr>SCIENCE-Design  –  using Experimental Information   and   GENERAL Design  –  using Experimental Information</vt:lpstr>
      <vt:lpstr>PowerPoint Presentation</vt:lpstr>
      <vt:lpstr>PowerPoint Presentation</vt:lpstr>
      <vt:lpstr>PowerPoint Presentation</vt:lpstr>
      <vt:lpstr>PowerPoint Presentation</vt:lpstr>
      <vt:lpstr>Quality Checks   =   asking The Design Question</vt:lpstr>
      <vt:lpstr>How do you define Quality ?</vt:lpstr>
      <vt:lpstr>How do you define Quality ?</vt:lpstr>
      <vt:lpstr>PowerPoint Presentation</vt:lpstr>
      <vt:lpstr>GUIDED GENERATION uses productive interactions between  Critical Thinking and Creative Thinking  so you are being productively Critical-and-Creative.</vt:lpstr>
      <vt:lpstr>a Quality Check can use Predictions or Observations:</vt:lpstr>
      <vt:lpstr>a Quality Check can use Predictions or Observations:</vt:lpstr>
      <vt:lpstr>PowerPoint Presentation</vt:lpstr>
      <vt:lpstr>Action-Diagrams and Action-Decisions:</vt:lpstr>
      <vt:lpstr>PowerPoint Presentation</vt:lpstr>
      <vt:lpstr>PowerPoint Presentation</vt:lpstr>
      <vt:lpstr>PowerPoint Presentation</vt:lpstr>
      <vt:lpstr>My Model and Other Models: Cooperation, not Competition</vt:lpstr>
      <vt:lpstr>My Model and Other Models:</vt:lpstr>
      <vt:lpstr>PowerPoint Presentation</vt:lpstr>
      <vt:lpstr>d.school (of Stanford) uses these five Modes (plus their Methods and Mindsets) to "structure an experience for the purpose of learning."</vt:lpstr>
      <vt:lpstr>Science Buddies:               Scientific Method              Engineering Design Method </vt:lpstr>
      <vt:lpstr>PowerPoint Presentation</vt:lpstr>
      <vt:lpstr>PowerPoint Presentation</vt:lpstr>
      <vt:lpstr>PowerPoint Presentation</vt:lpstr>
      <vt:lpstr>PowerPoint Presentation</vt:lpstr>
      <vt:lpstr>a tip for multi-tasking: DON'T DO IT . ( i.e. don't TRY to do it  –  because we cannot do it ) ( "multi" really shifts back-and-forth, therefore lose a lot )</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  -  Present  -  Future</dc:title>
  <dc:creator>Craig Rusbult</dc:creator>
  <cp:lastModifiedBy>Craig Rusbult</cp:lastModifiedBy>
  <cp:revision>161</cp:revision>
  <cp:lastPrinted>2022-09-24T10:01:52Z</cp:lastPrinted>
  <dcterms:created xsi:type="dcterms:W3CDTF">2022-09-09T22:51:49Z</dcterms:created>
  <dcterms:modified xsi:type="dcterms:W3CDTF">2022-10-17T16:55:23Z</dcterms:modified>
</cp:coreProperties>
</file>